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sldIdLst>
    <p:sldId id="256" r:id="rId2"/>
    <p:sldId id="257" r:id="rId3"/>
    <p:sldId id="277" r:id="rId4"/>
    <p:sldId id="278" r:id="rId5"/>
    <p:sldId id="258" r:id="rId6"/>
    <p:sldId id="259" r:id="rId7"/>
    <p:sldId id="260" r:id="rId8"/>
    <p:sldId id="261" r:id="rId9"/>
    <p:sldId id="262" r:id="rId10"/>
    <p:sldId id="263" r:id="rId11"/>
    <p:sldId id="264" r:id="rId12"/>
    <p:sldId id="265" r:id="rId13"/>
    <p:sldId id="266" r:id="rId14"/>
    <p:sldId id="267" r:id="rId15"/>
    <p:sldId id="268" r:id="rId16"/>
    <p:sldId id="270" r:id="rId17"/>
    <p:sldId id="269" r:id="rId18"/>
    <p:sldId id="271" r:id="rId19"/>
    <p:sldId id="273" r:id="rId20"/>
    <p:sldId id="274" r:id="rId21"/>
    <p:sldId id="272" r:id="rId22"/>
    <p:sldId id="275" r:id="rId23"/>
    <p:sldId id="276" r:id="rId24"/>
    <p:sldId id="279" r:id="rId25"/>
    <p:sldId id="280" r:id="rId26"/>
    <p:sldId id="281" r:id="rId27"/>
    <p:sldId id="282" r:id="rId28"/>
    <p:sldId id="283" r:id="rId29"/>
    <p:sldId id="285" r:id="rId30"/>
    <p:sldId id="286" r:id="rId31"/>
    <p:sldId id="287" r:id="rId32"/>
    <p:sldId id="288" r:id="rId33"/>
    <p:sldId id="291" r:id="rId34"/>
    <p:sldId id="289" r:id="rId35"/>
    <p:sldId id="292" r:id="rId36"/>
    <p:sldId id="293" r:id="rId37"/>
    <p:sldId id="294" r:id="rId38"/>
    <p:sldId id="295" r:id="rId39"/>
    <p:sldId id="296" r:id="rId40"/>
    <p:sldId id="297" r:id="rId41"/>
    <p:sldId id="298" r:id="rId42"/>
    <p:sldId id="299" r:id="rId43"/>
    <p:sldId id="302" r:id="rId44"/>
    <p:sldId id="303" r:id="rId45"/>
    <p:sldId id="309" r:id="rId46"/>
    <p:sldId id="305" r:id="rId47"/>
    <p:sldId id="306" r:id="rId48"/>
    <p:sldId id="307" r:id="rId49"/>
    <p:sldId id="308" r:id="rId50"/>
    <p:sldId id="310" r:id="rId51"/>
    <p:sldId id="311" r:id="rId52"/>
    <p:sldId id="313" r:id="rId53"/>
    <p:sldId id="314" r:id="rId54"/>
    <p:sldId id="315" r:id="rId55"/>
    <p:sldId id="316" r:id="rId56"/>
    <p:sldId id="317" r:id="rId57"/>
    <p:sldId id="318" r:id="rId58"/>
    <p:sldId id="319" r:id="rId59"/>
    <p:sldId id="300" r:id="rId60"/>
    <p:sldId id="301"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5" r:id="rId76"/>
    <p:sldId id="336" r:id="rId77"/>
    <p:sldId id="337" r:id="rId78"/>
    <p:sldId id="338" r:id="rId79"/>
    <p:sldId id="339" r:id="rId80"/>
    <p:sldId id="340" r:id="rId81"/>
    <p:sldId id="341" r:id="rId82"/>
    <p:sldId id="343" r:id="rId83"/>
    <p:sldId id="344" r:id="rId84"/>
    <p:sldId id="345" r:id="rId85"/>
    <p:sldId id="346" r:id="rId86"/>
    <p:sldId id="347"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7C1778-7C9B-4096-BE6F-33994719EA53}" v="4" dt="2026-01-15T05:28:38.602"/>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732C19-D86B-44F5-9027-E3A2A561EFEB}" type="doc">
      <dgm:prSet loTypeId="urn:microsoft.com/office/officeart/2005/8/layout/chevron1" loCatId="process" qsTypeId="urn:microsoft.com/office/officeart/2005/8/quickstyle/simple1" qsCatId="simple" csTypeId="urn:microsoft.com/office/officeart/2005/8/colors/colorful4" csCatId="colorful" phldr="1"/>
      <dgm:spPr/>
      <dgm:t>
        <a:bodyPr/>
        <a:lstStyle/>
        <a:p>
          <a:endParaRPr lang="en-GB"/>
        </a:p>
      </dgm:t>
    </dgm:pt>
    <dgm:pt modelId="{AAE2A8A1-F01C-4FAE-A13A-7E957F418414}">
      <dgm:prSet phldrT="[Testo]" phldr="0"/>
      <dgm:spPr/>
      <dgm:t>
        <a:bodyPr/>
        <a:lstStyle/>
        <a:p>
          <a:r>
            <a:rPr lang="it-IT" dirty="0"/>
            <a:t>Contaminanti</a:t>
          </a:r>
          <a:endParaRPr lang="en-GB" dirty="0"/>
        </a:p>
      </dgm:t>
    </dgm:pt>
    <dgm:pt modelId="{B96EF415-CDB4-4726-9603-1404266B1500}" type="parTrans" cxnId="{D793EB02-5A0D-4F64-AF92-73AD6441AED7}">
      <dgm:prSet/>
      <dgm:spPr/>
      <dgm:t>
        <a:bodyPr/>
        <a:lstStyle/>
        <a:p>
          <a:endParaRPr lang="en-GB"/>
        </a:p>
      </dgm:t>
    </dgm:pt>
    <dgm:pt modelId="{028785C2-3343-4D9C-AA31-BAD04DBB2D5F}" type="sibTrans" cxnId="{D793EB02-5A0D-4F64-AF92-73AD6441AED7}">
      <dgm:prSet/>
      <dgm:spPr/>
      <dgm:t>
        <a:bodyPr/>
        <a:lstStyle/>
        <a:p>
          <a:endParaRPr lang="en-GB"/>
        </a:p>
      </dgm:t>
    </dgm:pt>
    <dgm:pt modelId="{111882C1-3BF0-456E-872D-E46575023CDE}">
      <dgm:prSet phldrT="[Testo]" phldr="0" custT="1"/>
      <dgm:spPr/>
      <dgm:t>
        <a:bodyPr/>
        <a:lstStyle/>
        <a:p>
          <a:r>
            <a:rPr lang="it-IT" sz="3600" i="1" dirty="0"/>
            <a:t>Karma</a:t>
          </a:r>
          <a:endParaRPr lang="en-GB" sz="3600" i="1" dirty="0"/>
        </a:p>
      </dgm:t>
    </dgm:pt>
    <dgm:pt modelId="{8FE53F48-8164-4BCB-B1CB-E12626CD1A66}" type="parTrans" cxnId="{69166573-C287-4AD0-B82C-CC8EB2064D7F}">
      <dgm:prSet/>
      <dgm:spPr/>
      <dgm:t>
        <a:bodyPr/>
        <a:lstStyle/>
        <a:p>
          <a:endParaRPr lang="en-GB"/>
        </a:p>
      </dgm:t>
    </dgm:pt>
    <dgm:pt modelId="{4C2F3089-FEDC-4860-8B59-6AEF151E1783}" type="sibTrans" cxnId="{69166573-C287-4AD0-B82C-CC8EB2064D7F}">
      <dgm:prSet/>
      <dgm:spPr/>
      <dgm:t>
        <a:bodyPr/>
        <a:lstStyle/>
        <a:p>
          <a:endParaRPr lang="en-GB"/>
        </a:p>
      </dgm:t>
    </dgm:pt>
    <dgm:pt modelId="{90634B0D-07C0-4CA8-B3E3-28BF1E74FE24}">
      <dgm:prSet phldrT="[Testo]" phldr="0" custT="1"/>
      <dgm:spPr/>
      <dgm:t>
        <a:bodyPr/>
        <a:lstStyle/>
        <a:p>
          <a:r>
            <a:rPr lang="it-IT" sz="3600" i="1" dirty="0"/>
            <a:t>Duḥkha</a:t>
          </a:r>
          <a:endParaRPr lang="en-GB" sz="3600" i="1" dirty="0"/>
        </a:p>
      </dgm:t>
    </dgm:pt>
    <dgm:pt modelId="{AFA08A27-587E-4EDC-8B56-951A92F9774B}" type="parTrans" cxnId="{0DB77B8F-C586-406C-905B-B0196A42079C}">
      <dgm:prSet/>
      <dgm:spPr/>
      <dgm:t>
        <a:bodyPr/>
        <a:lstStyle/>
        <a:p>
          <a:endParaRPr lang="en-GB"/>
        </a:p>
      </dgm:t>
    </dgm:pt>
    <dgm:pt modelId="{66980F44-A00A-4D87-B11A-B1E0E3B9AF65}" type="sibTrans" cxnId="{0DB77B8F-C586-406C-905B-B0196A42079C}">
      <dgm:prSet/>
      <dgm:spPr/>
      <dgm:t>
        <a:bodyPr/>
        <a:lstStyle/>
        <a:p>
          <a:endParaRPr lang="en-GB"/>
        </a:p>
      </dgm:t>
    </dgm:pt>
    <dgm:pt modelId="{D349A05C-5D7D-4287-B64E-50AB180F5075}" type="pres">
      <dgm:prSet presAssocID="{5B732C19-D86B-44F5-9027-E3A2A561EFEB}" presName="Name0" presStyleCnt="0">
        <dgm:presLayoutVars>
          <dgm:dir/>
          <dgm:animLvl val="lvl"/>
          <dgm:resizeHandles val="exact"/>
        </dgm:presLayoutVars>
      </dgm:prSet>
      <dgm:spPr/>
    </dgm:pt>
    <dgm:pt modelId="{B51298A2-6B4B-4D57-84F9-30F9A72DAA7A}" type="pres">
      <dgm:prSet presAssocID="{AAE2A8A1-F01C-4FAE-A13A-7E957F418414}" presName="parTxOnly" presStyleLbl="node1" presStyleIdx="0" presStyleCnt="3">
        <dgm:presLayoutVars>
          <dgm:chMax val="0"/>
          <dgm:chPref val="0"/>
          <dgm:bulletEnabled val="1"/>
        </dgm:presLayoutVars>
      </dgm:prSet>
      <dgm:spPr/>
    </dgm:pt>
    <dgm:pt modelId="{05C8771C-C99A-4261-8C69-C95BD8C3BB6C}" type="pres">
      <dgm:prSet presAssocID="{028785C2-3343-4D9C-AA31-BAD04DBB2D5F}" presName="parTxOnlySpace" presStyleCnt="0"/>
      <dgm:spPr/>
    </dgm:pt>
    <dgm:pt modelId="{430E0546-53F6-4867-86BD-375A734C351C}" type="pres">
      <dgm:prSet presAssocID="{111882C1-3BF0-456E-872D-E46575023CDE}" presName="parTxOnly" presStyleLbl="node1" presStyleIdx="1" presStyleCnt="3">
        <dgm:presLayoutVars>
          <dgm:chMax val="0"/>
          <dgm:chPref val="0"/>
          <dgm:bulletEnabled val="1"/>
        </dgm:presLayoutVars>
      </dgm:prSet>
      <dgm:spPr/>
    </dgm:pt>
    <dgm:pt modelId="{84E45A94-E853-43CF-8B42-DC2B22E77BE9}" type="pres">
      <dgm:prSet presAssocID="{4C2F3089-FEDC-4860-8B59-6AEF151E1783}" presName="parTxOnlySpace" presStyleCnt="0"/>
      <dgm:spPr/>
    </dgm:pt>
    <dgm:pt modelId="{C95C89DD-BECF-4FF1-93D1-8FE6409C3898}" type="pres">
      <dgm:prSet presAssocID="{90634B0D-07C0-4CA8-B3E3-28BF1E74FE24}" presName="parTxOnly" presStyleLbl="node1" presStyleIdx="2" presStyleCnt="3">
        <dgm:presLayoutVars>
          <dgm:chMax val="0"/>
          <dgm:chPref val="0"/>
          <dgm:bulletEnabled val="1"/>
        </dgm:presLayoutVars>
      </dgm:prSet>
      <dgm:spPr/>
    </dgm:pt>
  </dgm:ptLst>
  <dgm:cxnLst>
    <dgm:cxn modelId="{D793EB02-5A0D-4F64-AF92-73AD6441AED7}" srcId="{5B732C19-D86B-44F5-9027-E3A2A561EFEB}" destId="{AAE2A8A1-F01C-4FAE-A13A-7E957F418414}" srcOrd="0" destOrd="0" parTransId="{B96EF415-CDB4-4726-9603-1404266B1500}" sibTransId="{028785C2-3343-4D9C-AA31-BAD04DBB2D5F}"/>
    <dgm:cxn modelId="{790CCE21-299D-4609-A02B-4C297F5F4BC8}" type="presOf" srcId="{AAE2A8A1-F01C-4FAE-A13A-7E957F418414}" destId="{B51298A2-6B4B-4D57-84F9-30F9A72DAA7A}" srcOrd="0" destOrd="0" presId="urn:microsoft.com/office/officeart/2005/8/layout/chevron1"/>
    <dgm:cxn modelId="{F2DDAD41-B956-4BB6-830F-6704D016F93F}" type="presOf" srcId="{111882C1-3BF0-456E-872D-E46575023CDE}" destId="{430E0546-53F6-4867-86BD-375A734C351C}" srcOrd="0" destOrd="0" presId="urn:microsoft.com/office/officeart/2005/8/layout/chevron1"/>
    <dgm:cxn modelId="{69166573-C287-4AD0-B82C-CC8EB2064D7F}" srcId="{5B732C19-D86B-44F5-9027-E3A2A561EFEB}" destId="{111882C1-3BF0-456E-872D-E46575023CDE}" srcOrd="1" destOrd="0" parTransId="{8FE53F48-8164-4BCB-B1CB-E12626CD1A66}" sibTransId="{4C2F3089-FEDC-4860-8B59-6AEF151E1783}"/>
    <dgm:cxn modelId="{0DB77B8F-C586-406C-905B-B0196A42079C}" srcId="{5B732C19-D86B-44F5-9027-E3A2A561EFEB}" destId="{90634B0D-07C0-4CA8-B3E3-28BF1E74FE24}" srcOrd="2" destOrd="0" parTransId="{AFA08A27-587E-4EDC-8B56-951A92F9774B}" sibTransId="{66980F44-A00A-4D87-B11A-B1E0E3B9AF65}"/>
    <dgm:cxn modelId="{5FE985B2-945D-41A0-8607-3894A987507A}" type="presOf" srcId="{90634B0D-07C0-4CA8-B3E3-28BF1E74FE24}" destId="{C95C89DD-BECF-4FF1-93D1-8FE6409C3898}" srcOrd="0" destOrd="0" presId="urn:microsoft.com/office/officeart/2005/8/layout/chevron1"/>
    <dgm:cxn modelId="{6E95C7D8-37E7-472A-BEA0-C44330DFC186}" type="presOf" srcId="{5B732C19-D86B-44F5-9027-E3A2A561EFEB}" destId="{D349A05C-5D7D-4287-B64E-50AB180F5075}" srcOrd="0" destOrd="0" presId="urn:microsoft.com/office/officeart/2005/8/layout/chevron1"/>
    <dgm:cxn modelId="{F81D2817-F669-446A-AF09-36729BECD2A4}" type="presParOf" srcId="{D349A05C-5D7D-4287-B64E-50AB180F5075}" destId="{B51298A2-6B4B-4D57-84F9-30F9A72DAA7A}" srcOrd="0" destOrd="0" presId="urn:microsoft.com/office/officeart/2005/8/layout/chevron1"/>
    <dgm:cxn modelId="{A008AE4A-FE4B-4000-887F-815C5BE5D271}" type="presParOf" srcId="{D349A05C-5D7D-4287-B64E-50AB180F5075}" destId="{05C8771C-C99A-4261-8C69-C95BD8C3BB6C}" srcOrd="1" destOrd="0" presId="urn:microsoft.com/office/officeart/2005/8/layout/chevron1"/>
    <dgm:cxn modelId="{9A638F6B-CA93-46CD-AF97-1D79C6DDC589}" type="presParOf" srcId="{D349A05C-5D7D-4287-B64E-50AB180F5075}" destId="{430E0546-53F6-4867-86BD-375A734C351C}" srcOrd="2" destOrd="0" presId="urn:microsoft.com/office/officeart/2005/8/layout/chevron1"/>
    <dgm:cxn modelId="{426FFDF3-8EB0-4924-AD2C-467C120FF576}" type="presParOf" srcId="{D349A05C-5D7D-4287-B64E-50AB180F5075}" destId="{84E45A94-E853-43CF-8B42-DC2B22E77BE9}" srcOrd="3" destOrd="0" presId="urn:microsoft.com/office/officeart/2005/8/layout/chevron1"/>
    <dgm:cxn modelId="{A5540AD2-D2E1-4139-A2FF-857A0795AA70}" type="presParOf" srcId="{D349A05C-5D7D-4287-B64E-50AB180F5075}" destId="{C95C89DD-BECF-4FF1-93D1-8FE6409C3898}"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732C19-D86B-44F5-9027-E3A2A561EFEB}" type="doc">
      <dgm:prSet loTypeId="urn:microsoft.com/office/officeart/2005/8/layout/chevron1" loCatId="process" qsTypeId="urn:microsoft.com/office/officeart/2005/8/quickstyle/simple1" qsCatId="simple" csTypeId="urn:microsoft.com/office/officeart/2005/8/colors/colorful4" csCatId="colorful" phldr="1"/>
      <dgm:spPr/>
      <dgm:t>
        <a:bodyPr/>
        <a:lstStyle/>
        <a:p>
          <a:endParaRPr lang="en-GB"/>
        </a:p>
      </dgm:t>
    </dgm:pt>
    <dgm:pt modelId="{AAE2A8A1-F01C-4FAE-A13A-7E957F418414}">
      <dgm:prSet phldrT="[Testo]" phldr="0"/>
      <dgm:spPr/>
      <dgm:t>
        <a:bodyPr/>
        <a:lstStyle/>
        <a:p>
          <a:r>
            <a:rPr lang="it-IT" i="1" dirty="0"/>
            <a:t>Avidyā</a:t>
          </a:r>
          <a:endParaRPr lang="en-GB" i="1" dirty="0"/>
        </a:p>
      </dgm:t>
    </dgm:pt>
    <dgm:pt modelId="{B96EF415-CDB4-4726-9603-1404266B1500}" type="parTrans" cxnId="{D793EB02-5A0D-4F64-AF92-73AD6441AED7}">
      <dgm:prSet/>
      <dgm:spPr/>
      <dgm:t>
        <a:bodyPr/>
        <a:lstStyle/>
        <a:p>
          <a:endParaRPr lang="en-GB"/>
        </a:p>
      </dgm:t>
    </dgm:pt>
    <dgm:pt modelId="{028785C2-3343-4D9C-AA31-BAD04DBB2D5F}" type="sibTrans" cxnId="{D793EB02-5A0D-4F64-AF92-73AD6441AED7}">
      <dgm:prSet/>
      <dgm:spPr/>
      <dgm:t>
        <a:bodyPr/>
        <a:lstStyle/>
        <a:p>
          <a:endParaRPr lang="en-GB"/>
        </a:p>
      </dgm:t>
    </dgm:pt>
    <dgm:pt modelId="{111882C1-3BF0-456E-872D-E46575023CDE}">
      <dgm:prSet phldrT="[Testo]" phldr="0"/>
      <dgm:spPr/>
      <dgm:t>
        <a:bodyPr/>
        <a:lstStyle/>
        <a:p>
          <a:r>
            <a:rPr lang="it-IT" i="1" dirty="0"/>
            <a:t>Karma</a:t>
          </a:r>
          <a:endParaRPr lang="en-GB" i="1" dirty="0"/>
        </a:p>
      </dgm:t>
    </dgm:pt>
    <dgm:pt modelId="{8FE53F48-8164-4BCB-B1CB-E12626CD1A66}" type="parTrans" cxnId="{69166573-C287-4AD0-B82C-CC8EB2064D7F}">
      <dgm:prSet/>
      <dgm:spPr/>
      <dgm:t>
        <a:bodyPr/>
        <a:lstStyle/>
        <a:p>
          <a:endParaRPr lang="en-GB"/>
        </a:p>
      </dgm:t>
    </dgm:pt>
    <dgm:pt modelId="{4C2F3089-FEDC-4860-8B59-6AEF151E1783}" type="sibTrans" cxnId="{69166573-C287-4AD0-B82C-CC8EB2064D7F}">
      <dgm:prSet/>
      <dgm:spPr/>
      <dgm:t>
        <a:bodyPr/>
        <a:lstStyle/>
        <a:p>
          <a:endParaRPr lang="en-GB"/>
        </a:p>
      </dgm:t>
    </dgm:pt>
    <dgm:pt modelId="{90634B0D-07C0-4CA8-B3E3-28BF1E74FE24}">
      <dgm:prSet phldrT="[Testo]" phldr="0"/>
      <dgm:spPr/>
      <dgm:t>
        <a:bodyPr/>
        <a:lstStyle/>
        <a:p>
          <a:r>
            <a:rPr lang="it-IT" i="1" dirty="0"/>
            <a:t>Duḥkha</a:t>
          </a:r>
          <a:endParaRPr lang="en-GB" i="1" dirty="0"/>
        </a:p>
      </dgm:t>
    </dgm:pt>
    <dgm:pt modelId="{AFA08A27-587E-4EDC-8B56-951A92F9774B}" type="parTrans" cxnId="{0DB77B8F-C586-406C-905B-B0196A42079C}">
      <dgm:prSet/>
      <dgm:spPr/>
      <dgm:t>
        <a:bodyPr/>
        <a:lstStyle/>
        <a:p>
          <a:endParaRPr lang="en-GB"/>
        </a:p>
      </dgm:t>
    </dgm:pt>
    <dgm:pt modelId="{66980F44-A00A-4D87-B11A-B1E0E3B9AF65}" type="sibTrans" cxnId="{0DB77B8F-C586-406C-905B-B0196A42079C}">
      <dgm:prSet/>
      <dgm:spPr/>
      <dgm:t>
        <a:bodyPr/>
        <a:lstStyle/>
        <a:p>
          <a:endParaRPr lang="en-GB"/>
        </a:p>
      </dgm:t>
    </dgm:pt>
    <dgm:pt modelId="{D349A05C-5D7D-4287-B64E-50AB180F5075}" type="pres">
      <dgm:prSet presAssocID="{5B732C19-D86B-44F5-9027-E3A2A561EFEB}" presName="Name0" presStyleCnt="0">
        <dgm:presLayoutVars>
          <dgm:dir/>
          <dgm:animLvl val="lvl"/>
          <dgm:resizeHandles val="exact"/>
        </dgm:presLayoutVars>
      </dgm:prSet>
      <dgm:spPr/>
    </dgm:pt>
    <dgm:pt modelId="{B51298A2-6B4B-4D57-84F9-30F9A72DAA7A}" type="pres">
      <dgm:prSet presAssocID="{AAE2A8A1-F01C-4FAE-A13A-7E957F418414}" presName="parTxOnly" presStyleLbl="node1" presStyleIdx="0" presStyleCnt="3">
        <dgm:presLayoutVars>
          <dgm:chMax val="0"/>
          <dgm:chPref val="0"/>
          <dgm:bulletEnabled val="1"/>
        </dgm:presLayoutVars>
      </dgm:prSet>
      <dgm:spPr/>
    </dgm:pt>
    <dgm:pt modelId="{05C8771C-C99A-4261-8C69-C95BD8C3BB6C}" type="pres">
      <dgm:prSet presAssocID="{028785C2-3343-4D9C-AA31-BAD04DBB2D5F}" presName="parTxOnlySpace" presStyleCnt="0"/>
      <dgm:spPr/>
    </dgm:pt>
    <dgm:pt modelId="{430E0546-53F6-4867-86BD-375A734C351C}" type="pres">
      <dgm:prSet presAssocID="{111882C1-3BF0-456E-872D-E46575023CDE}" presName="parTxOnly" presStyleLbl="node1" presStyleIdx="1" presStyleCnt="3">
        <dgm:presLayoutVars>
          <dgm:chMax val="0"/>
          <dgm:chPref val="0"/>
          <dgm:bulletEnabled val="1"/>
        </dgm:presLayoutVars>
      </dgm:prSet>
      <dgm:spPr/>
    </dgm:pt>
    <dgm:pt modelId="{84E45A94-E853-43CF-8B42-DC2B22E77BE9}" type="pres">
      <dgm:prSet presAssocID="{4C2F3089-FEDC-4860-8B59-6AEF151E1783}" presName="parTxOnlySpace" presStyleCnt="0"/>
      <dgm:spPr/>
    </dgm:pt>
    <dgm:pt modelId="{C95C89DD-BECF-4FF1-93D1-8FE6409C3898}" type="pres">
      <dgm:prSet presAssocID="{90634B0D-07C0-4CA8-B3E3-28BF1E74FE24}" presName="parTxOnly" presStyleLbl="node1" presStyleIdx="2" presStyleCnt="3">
        <dgm:presLayoutVars>
          <dgm:chMax val="0"/>
          <dgm:chPref val="0"/>
          <dgm:bulletEnabled val="1"/>
        </dgm:presLayoutVars>
      </dgm:prSet>
      <dgm:spPr/>
    </dgm:pt>
  </dgm:ptLst>
  <dgm:cxnLst>
    <dgm:cxn modelId="{D793EB02-5A0D-4F64-AF92-73AD6441AED7}" srcId="{5B732C19-D86B-44F5-9027-E3A2A561EFEB}" destId="{AAE2A8A1-F01C-4FAE-A13A-7E957F418414}" srcOrd="0" destOrd="0" parTransId="{B96EF415-CDB4-4726-9603-1404266B1500}" sibTransId="{028785C2-3343-4D9C-AA31-BAD04DBB2D5F}"/>
    <dgm:cxn modelId="{790CCE21-299D-4609-A02B-4C297F5F4BC8}" type="presOf" srcId="{AAE2A8A1-F01C-4FAE-A13A-7E957F418414}" destId="{B51298A2-6B4B-4D57-84F9-30F9A72DAA7A}" srcOrd="0" destOrd="0" presId="urn:microsoft.com/office/officeart/2005/8/layout/chevron1"/>
    <dgm:cxn modelId="{F2DDAD41-B956-4BB6-830F-6704D016F93F}" type="presOf" srcId="{111882C1-3BF0-456E-872D-E46575023CDE}" destId="{430E0546-53F6-4867-86BD-375A734C351C}" srcOrd="0" destOrd="0" presId="urn:microsoft.com/office/officeart/2005/8/layout/chevron1"/>
    <dgm:cxn modelId="{69166573-C287-4AD0-B82C-CC8EB2064D7F}" srcId="{5B732C19-D86B-44F5-9027-E3A2A561EFEB}" destId="{111882C1-3BF0-456E-872D-E46575023CDE}" srcOrd="1" destOrd="0" parTransId="{8FE53F48-8164-4BCB-B1CB-E12626CD1A66}" sibTransId="{4C2F3089-FEDC-4860-8B59-6AEF151E1783}"/>
    <dgm:cxn modelId="{0DB77B8F-C586-406C-905B-B0196A42079C}" srcId="{5B732C19-D86B-44F5-9027-E3A2A561EFEB}" destId="{90634B0D-07C0-4CA8-B3E3-28BF1E74FE24}" srcOrd="2" destOrd="0" parTransId="{AFA08A27-587E-4EDC-8B56-951A92F9774B}" sibTransId="{66980F44-A00A-4D87-B11A-B1E0E3B9AF65}"/>
    <dgm:cxn modelId="{5FE985B2-945D-41A0-8607-3894A987507A}" type="presOf" srcId="{90634B0D-07C0-4CA8-B3E3-28BF1E74FE24}" destId="{C95C89DD-BECF-4FF1-93D1-8FE6409C3898}" srcOrd="0" destOrd="0" presId="urn:microsoft.com/office/officeart/2005/8/layout/chevron1"/>
    <dgm:cxn modelId="{6E95C7D8-37E7-472A-BEA0-C44330DFC186}" type="presOf" srcId="{5B732C19-D86B-44F5-9027-E3A2A561EFEB}" destId="{D349A05C-5D7D-4287-B64E-50AB180F5075}" srcOrd="0" destOrd="0" presId="urn:microsoft.com/office/officeart/2005/8/layout/chevron1"/>
    <dgm:cxn modelId="{F81D2817-F669-446A-AF09-36729BECD2A4}" type="presParOf" srcId="{D349A05C-5D7D-4287-B64E-50AB180F5075}" destId="{B51298A2-6B4B-4D57-84F9-30F9A72DAA7A}" srcOrd="0" destOrd="0" presId="urn:microsoft.com/office/officeart/2005/8/layout/chevron1"/>
    <dgm:cxn modelId="{A008AE4A-FE4B-4000-887F-815C5BE5D271}" type="presParOf" srcId="{D349A05C-5D7D-4287-B64E-50AB180F5075}" destId="{05C8771C-C99A-4261-8C69-C95BD8C3BB6C}" srcOrd="1" destOrd="0" presId="urn:microsoft.com/office/officeart/2005/8/layout/chevron1"/>
    <dgm:cxn modelId="{9A638F6B-CA93-46CD-AF97-1D79C6DDC589}" type="presParOf" srcId="{D349A05C-5D7D-4287-B64E-50AB180F5075}" destId="{430E0546-53F6-4867-86BD-375A734C351C}" srcOrd="2" destOrd="0" presId="urn:microsoft.com/office/officeart/2005/8/layout/chevron1"/>
    <dgm:cxn modelId="{426FFDF3-8EB0-4924-AD2C-467C120FF576}" type="presParOf" srcId="{D349A05C-5D7D-4287-B64E-50AB180F5075}" destId="{84E45A94-E853-43CF-8B42-DC2B22E77BE9}" srcOrd="3" destOrd="0" presId="urn:microsoft.com/office/officeart/2005/8/layout/chevron1"/>
    <dgm:cxn modelId="{A5540AD2-D2E1-4139-A2FF-857A0795AA70}" type="presParOf" srcId="{D349A05C-5D7D-4287-B64E-50AB180F5075}" destId="{C95C89DD-BECF-4FF1-93D1-8FE6409C3898}"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0A697B-C95F-4C66-9BC1-463D28379828}"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en-GB"/>
        </a:p>
      </dgm:t>
    </dgm:pt>
    <dgm:pt modelId="{CC2C6E06-E41F-4F52-B93A-354E564B3CF7}">
      <dgm:prSet phldrT="[Testo]" phldr="0"/>
      <dgm:spPr/>
      <dgm:t>
        <a:bodyPr/>
        <a:lstStyle/>
        <a:p>
          <a:r>
            <a:rPr lang="it-IT" b="1" u="sng" dirty="0"/>
            <a:t>Śrutamayī prajñā </a:t>
          </a:r>
          <a:endParaRPr lang="en-GB" b="1" u="sng" dirty="0"/>
        </a:p>
      </dgm:t>
    </dgm:pt>
    <dgm:pt modelId="{A0A83C10-C971-4A4D-BD75-F03C745AAF8B}" type="parTrans" cxnId="{BE790260-C304-416E-B001-5B6A5DFFD2E0}">
      <dgm:prSet/>
      <dgm:spPr/>
      <dgm:t>
        <a:bodyPr/>
        <a:lstStyle/>
        <a:p>
          <a:endParaRPr lang="en-GB"/>
        </a:p>
      </dgm:t>
    </dgm:pt>
    <dgm:pt modelId="{C0EB0DE7-2951-49DF-A1A6-C93808A55CEB}" type="sibTrans" cxnId="{BE790260-C304-416E-B001-5B6A5DFFD2E0}">
      <dgm:prSet/>
      <dgm:spPr/>
      <dgm:t>
        <a:bodyPr/>
        <a:lstStyle/>
        <a:p>
          <a:endParaRPr lang="en-GB"/>
        </a:p>
      </dgm:t>
    </dgm:pt>
    <dgm:pt modelId="{2A7631BF-A56B-4A5A-94F6-DBCC084572A6}">
      <dgm:prSet phldrT="[Testo]" phldr="0"/>
      <dgm:spPr/>
      <dgm:t>
        <a:bodyPr/>
        <a:lstStyle/>
        <a:p>
          <a:endParaRPr lang="en-GB" dirty="0"/>
        </a:p>
      </dgm:t>
    </dgm:pt>
    <dgm:pt modelId="{FE2F1083-92B5-48D8-9F50-8C2D1031CA3A}" type="parTrans" cxnId="{4282A57C-AC35-4EB0-B16E-2D30A5135E8E}">
      <dgm:prSet/>
      <dgm:spPr/>
      <dgm:t>
        <a:bodyPr/>
        <a:lstStyle/>
        <a:p>
          <a:endParaRPr lang="en-GB"/>
        </a:p>
      </dgm:t>
    </dgm:pt>
    <dgm:pt modelId="{62C49E95-4C9D-42AC-933B-65214B91A454}" type="sibTrans" cxnId="{4282A57C-AC35-4EB0-B16E-2D30A5135E8E}">
      <dgm:prSet/>
      <dgm:spPr/>
      <dgm:t>
        <a:bodyPr/>
        <a:lstStyle/>
        <a:p>
          <a:endParaRPr lang="en-GB"/>
        </a:p>
      </dgm:t>
    </dgm:pt>
    <dgm:pt modelId="{ADD9BD65-A3F1-41AF-B8C9-C800D1CE2A4F}">
      <dgm:prSet phldrT="[Testo]" phldr="0"/>
      <dgm:spPr/>
      <dgm:t>
        <a:bodyPr/>
        <a:lstStyle/>
        <a:p>
          <a:r>
            <a:rPr lang="it-IT" b="1" u="sng" dirty="0" err="1"/>
            <a:t>Cintamayi</a:t>
          </a:r>
          <a:r>
            <a:rPr lang="it-IT" b="1" u="sng" dirty="0"/>
            <a:t> prajñā</a:t>
          </a:r>
          <a:endParaRPr lang="en-GB" b="1" u="sng" dirty="0"/>
        </a:p>
      </dgm:t>
    </dgm:pt>
    <dgm:pt modelId="{4ADF81B4-2367-4B96-AE90-D6949369303D}" type="parTrans" cxnId="{E40904AE-14E9-41B5-A11D-3F38426B3C63}">
      <dgm:prSet/>
      <dgm:spPr/>
      <dgm:t>
        <a:bodyPr/>
        <a:lstStyle/>
        <a:p>
          <a:endParaRPr lang="en-GB"/>
        </a:p>
      </dgm:t>
    </dgm:pt>
    <dgm:pt modelId="{0DE4BC3F-0081-45E9-9499-D24A48242144}" type="sibTrans" cxnId="{E40904AE-14E9-41B5-A11D-3F38426B3C63}">
      <dgm:prSet/>
      <dgm:spPr/>
      <dgm:t>
        <a:bodyPr/>
        <a:lstStyle/>
        <a:p>
          <a:endParaRPr lang="en-GB"/>
        </a:p>
      </dgm:t>
    </dgm:pt>
    <dgm:pt modelId="{82E4C592-E022-4703-8046-44FB8B31D607}">
      <dgm:prSet phldrT="[Testo]" phldr="0"/>
      <dgm:spPr/>
      <dgm:t>
        <a:bodyPr/>
        <a:lstStyle/>
        <a:p>
          <a:r>
            <a:rPr lang="it-IT" dirty="0"/>
            <a:t>Śamatha e vipaśyana</a:t>
          </a:r>
          <a:endParaRPr lang="en-GB" dirty="0"/>
        </a:p>
      </dgm:t>
    </dgm:pt>
    <dgm:pt modelId="{9C43AFFF-D5E4-45B1-B864-8DB5AA0F25F4}" type="parTrans" cxnId="{8A7FCD3C-3FF9-429E-9308-4F821A57E32C}">
      <dgm:prSet/>
      <dgm:spPr/>
      <dgm:t>
        <a:bodyPr/>
        <a:lstStyle/>
        <a:p>
          <a:endParaRPr lang="en-GB"/>
        </a:p>
      </dgm:t>
    </dgm:pt>
    <dgm:pt modelId="{C4EE4880-60FB-45BE-B254-65C54B6FB490}" type="sibTrans" cxnId="{8A7FCD3C-3FF9-429E-9308-4F821A57E32C}">
      <dgm:prSet/>
      <dgm:spPr/>
      <dgm:t>
        <a:bodyPr/>
        <a:lstStyle/>
        <a:p>
          <a:endParaRPr lang="en-GB"/>
        </a:p>
      </dgm:t>
    </dgm:pt>
    <dgm:pt modelId="{A956055B-AC28-4425-93BC-C05CFB6C6DAA}">
      <dgm:prSet phldrT="[Testo]" phldr="1"/>
      <dgm:spPr/>
      <dgm:t>
        <a:bodyPr/>
        <a:lstStyle/>
        <a:p>
          <a:endParaRPr lang="en-GB" dirty="0"/>
        </a:p>
      </dgm:t>
    </dgm:pt>
    <dgm:pt modelId="{C0090946-6BAD-4BBC-BA52-FD9B8124F6E5}" type="parTrans" cxnId="{FA64922B-CA8E-4594-8D44-1DECB251A97E}">
      <dgm:prSet/>
      <dgm:spPr/>
      <dgm:t>
        <a:bodyPr/>
        <a:lstStyle/>
        <a:p>
          <a:endParaRPr lang="en-GB"/>
        </a:p>
      </dgm:t>
    </dgm:pt>
    <dgm:pt modelId="{D50D3E54-4A23-4736-BFFD-050863C1C5A0}" type="sibTrans" cxnId="{FA64922B-CA8E-4594-8D44-1DECB251A97E}">
      <dgm:prSet/>
      <dgm:spPr/>
      <dgm:t>
        <a:bodyPr/>
        <a:lstStyle/>
        <a:p>
          <a:endParaRPr lang="en-GB"/>
        </a:p>
      </dgm:t>
    </dgm:pt>
    <dgm:pt modelId="{C7DD4F21-BB37-4A2C-AC64-8D4902AD6762}">
      <dgm:prSet phldrT="[Testo]" phldr="0"/>
      <dgm:spPr/>
      <dgm:t>
        <a:bodyPr/>
        <a:lstStyle/>
        <a:p>
          <a:r>
            <a:rPr lang="it-IT" b="1" u="sng" dirty="0" err="1"/>
            <a:t>Bhavanamayi</a:t>
          </a:r>
          <a:r>
            <a:rPr lang="it-IT" b="1" u="sng" dirty="0"/>
            <a:t> prajñā</a:t>
          </a:r>
          <a:endParaRPr lang="en-GB" b="1" u="sng" dirty="0"/>
        </a:p>
      </dgm:t>
    </dgm:pt>
    <dgm:pt modelId="{01303979-7929-4126-B301-7DBFFE034833}" type="sibTrans" cxnId="{05B8772B-127F-413E-AB53-1A069D1F7EE8}">
      <dgm:prSet/>
      <dgm:spPr/>
      <dgm:t>
        <a:bodyPr/>
        <a:lstStyle/>
        <a:p>
          <a:endParaRPr lang="en-GB"/>
        </a:p>
      </dgm:t>
    </dgm:pt>
    <dgm:pt modelId="{E6F15CBA-1791-4044-BE46-4B020E7691B2}" type="parTrans" cxnId="{05B8772B-127F-413E-AB53-1A069D1F7EE8}">
      <dgm:prSet/>
      <dgm:spPr/>
      <dgm:t>
        <a:bodyPr/>
        <a:lstStyle/>
        <a:p>
          <a:endParaRPr lang="en-GB"/>
        </a:p>
      </dgm:t>
    </dgm:pt>
    <dgm:pt modelId="{83E8531B-A0EA-4F91-954D-5C9E4FD6BC50}">
      <dgm:prSet phldrT="[Testo]" phldr="0"/>
      <dgm:spPr/>
      <dgm:t>
        <a:bodyPr/>
        <a:lstStyle/>
        <a:p>
          <a:r>
            <a:rPr lang="it-IT" dirty="0"/>
            <a:t>Calore, picco, ricettività, supremo dharma mondano</a:t>
          </a:r>
          <a:endParaRPr lang="en-GB" dirty="0"/>
        </a:p>
      </dgm:t>
    </dgm:pt>
    <dgm:pt modelId="{0B1F8EB9-EB16-4F40-8735-79F5E711E3C6}" type="sibTrans" cxnId="{4462641C-72F5-4454-9051-578953232867}">
      <dgm:prSet/>
      <dgm:spPr/>
      <dgm:t>
        <a:bodyPr/>
        <a:lstStyle/>
        <a:p>
          <a:endParaRPr lang="en-GB"/>
        </a:p>
      </dgm:t>
    </dgm:pt>
    <dgm:pt modelId="{3D3BAC8C-26AF-4854-8DA8-E5FBAD4B21D6}" type="parTrans" cxnId="{4462641C-72F5-4454-9051-578953232867}">
      <dgm:prSet/>
      <dgm:spPr/>
      <dgm:t>
        <a:bodyPr/>
        <a:lstStyle/>
        <a:p>
          <a:endParaRPr lang="en-GB"/>
        </a:p>
      </dgm:t>
    </dgm:pt>
    <dgm:pt modelId="{63EC4620-A6EA-46A3-A39E-3C7DAE278FE2}">
      <dgm:prSet phldrT="[Testo]" phldr="1"/>
      <dgm:spPr/>
      <dgm:t>
        <a:bodyPr/>
        <a:lstStyle/>
        <a:p>
          <a:endParaRPr lang="en-GB" dirty="0"/>
        </a:p>
      </dgm:t>
    </dgm:pt>
    <dgm:pt modelId="{A5676F4A-2E30-4F25-BC13-46FFD88A1C71}" type="parTrans" cxnId="{665BFCE2-FBD0-4A99-8B2E-2895A9A7B7F1}">
      <dgm:prSet/>
      <dgm:spPr/>
      <dgm:t>
        <a:bodyPr/>
        <a:lstStyle/>
        <a:p>
          <a:endParaRPr lang="en-GB"/>
        </a:p>
      </dgm:t>
    </dgm:pt>
    <dgm:pt modelId="{714A4773-EFD1-4428-A614-A7E18513C976}" type="sibTrans" cxnId="{665BFCE2-FBD0-4A99-8B2E-2895A9A7B7F1}">
      <dgm:prSet/>
      <dgm:spPr/>
      <dgm:t>
        <a:bodyPr/>
        <a:lstStyle/>
        <a:p>
          <a:endParaRPr lang="en-GB"/>
        </a:p>
      </dgm:t>
    </dgm:pt>
    <dgm:pt modelId="{321B162C-9E79-476A-906D-CEBACD912421}">
      <dgm:prSet phldrT="[Testo]" phldr="1"/>
      <dgm:spPr/>
      <dgm:t>
        <a:bodyPr/>
        <a:lstStyle/>
        <a:p>
          <a:endParaRPr lang="en-GB" dirty="0"/>
        </a:p>
      </dgm:t>
    </dgm:pt>
    <dgm:pt modelId="{51AB1FB4-2C00-4FF7-BCE9-BC8052CDD214}" type="sibTrans" cxnId="{2007C75A-ED9F-43BB-B4B1-151DE73F9910}">
      <dgm:prSet/>
      <dgm:spPr/>
      <dgm:t>
        <a:bodyPr/>
        <a:lstStyle/>
        <a:p>
          <a:endParaRPr lang="en-GB"/>
        </a:p>
      </dgm:t>
    </dgm:pt>
    <dgm:pt modelId="{0451E3C1-1274-4D92-A350-3A6553D56DF7}" type="parTrans" cxnId="{2007C75A-ED9F-43BB-B4B1-151DE73F9910}">
      <dgm:prSet/>
      <dgm:spPr/>
      <dgm:t>
        <a:bodyPr/>
        <a:lstStyle/>
        <a:p>
          <a:endParaRPr lang="en-GB"/>
        </a:p>
      </dgm:t>
    </dgm:pt>
    <dgm:pt modelId="{D8391553-15F9-4E56-8AA4-9A83AA2E9FAA}">
      <dgm:prSet/>
      <dgm:spPr/>
      <dgm:t>
        <a:bodyPr/>
        <a:lstStyle/>
        <a:p>
          <a:r>
            <a:rPr lang="it-IT" b="1" u="sng" dirty="0"/>
            <a:t>Realizzazione della prajñā priva di influssi </a:t>
          </a:r>
          <a:endParaRPr lang="en-GB" b="1" u="sng" dirty="0"/>
        </a:p>
      </dgm:t>
    </dgm:pt>
    <dgm:pt modelId="{084947B0-A9A9-4EEC-96C1-81C72A7A7C29}" type="parTrans" cxnId="{31A4870D-A11C-4A4D-99C6-3834000EE561}">
      <dgm:prSet/>
      <dgm:spPr/>
      <dgm:t>
        <a:bodyPr/>
        <a:lstStyle/>
        <a:p>
          <a:endParaRPr lang="en-GB"/>
        </a:p>
      </dgm:t>
    </dgm:pt>
    <dgm:pt modelId="{1A965268-9D2F-47CA-8E41-0228A19B4E2D}" type="sibTrans" cxnId="{31A4870D-A11C-4A4D-99C6-3834000EE561}">
      <dgm:prSet/>
      <dgm:spPr/>
      <dgm:t>
        <a:bodyPr/>
        <a:lstStyle/>
        <a:p>
          <a:endParaRPr lang="en-GB"/>
        </a:p>
      </dgm:t>
    </dgm:pt>
    <dgm:pt modelId="{6AAE7553-D28F-41E6-A53B-4DC9A837D133}">
      <dgm:prSet/>
      <dgm:spPr/>
      <dgm:t>
        <a:bodyPr/>
        <a:lstStyle/>
        <a:p>
          <a:r>
            <a:rPr lang="it-IT" dirty="0"/>
            <a:t>Cammino della visione e ottenimento del primo frutto, </a:t>
          </a:r>
          <a:r>
            <a:rPr lang="it-IT" i="1" dirty="0"/>
            <a:t>śrotāpatti</a:t>
          </a:r>
          <a:endParaRPr lang="en-GB" i="1" dirty="0"/>
        </a:p>
      </dgm:t>
    </dgm:pt>
    <dgm:pt modelId="{89F1B44D-2343-4BA2-99A3-DC2CAA29B4C5}" type="parTrans" cxnId="{C1290E00-5324-4235-8922-A2CCCB79AB2E}">
      <dgm:prSet/>
      <dgm:spPr/>
      <dgm:t>
        <a:bodyPr/>
        <a:lstStyle/>
        <a:p>
          <a:endParaRPr lang="en-GB"/>
        </a:p>
      </dgm:t>
    </dgm:pt>
    <dgm:pt modelId="{63AA261D-2F96-4BB4-AC6A-94D787C6DF26}" type="sibTrans" cxnId="{C1290E00-5324-4235-8922-A2CCCB79AB2E}">
      <dgm:prSet/>
      <dgm:spPr/>
      <dgm:t>
        <a:bodyPr/>
        <a:lstStyle/>
        <a:p>
          <a:endParaRPr lang="en-GB"/>
        </a:p>
      </dgm:t>
    </dgm:pt>
    <dgm:pt modelId="{A8C018F4-9788-45E4-8A3C-BA5E9AD8E077}">
      <dgm:prSet phldrT="[Testo]" phldr="0"/>
      <dgm:spPr/>
      <dgm:t>
        <a:bodyPr/>
        <a:lstStyle/>
        <a:p>
          <a:r>
            <a:rPr lang="it-IT" dirty="0"/>
            <a:t>Studio dell’Abhidharma</a:t>
          </a:r>
          <a:endParaRPr lang="en-GB" dirty="0"/>
        </a:p>
      </dgm:t>
    </dgm:pt>
    <dgm:pt modelId="{7EFCFCD7-8102-4FBA-97A8-CF51FB831F62}" type="parTrans" cxnId="{E485FF13-4A4B-44EC-A572-188BF6BD18D0}">
      <dgm:prSet/>
      <dgm:spPr/>
      <dgm:t>
        <a:bodyPr/>
        <a:lstStyle/>
        <a:p>
          <a:endParaRPr lang="en-GB"/>
        </a:p>
      </dgm:t>
    </dgm:pt>
    <dgm:pt modelId="{38428B70-AE8D-4AFC-BBD7-810B198C7488}" type="sibTrans" cxnId="{E485FF13-4A4B-44EC-A572-188BF6BD18D0}">
      <dgm:prSet/>
      <dgm:spPr/>
      <dgm:t>
        <a:bodyPr/>
        <a:lstStyle/>
        <a:p>
          <a:endParaRPr lang="en-GB"/>
        </a:p>
      </dgm:t>
    </dgm:pt>
    <dgm:pt modelId="{6FFF902B-C434-4154-9B63-FAF257666875}" type="pres">
      <dgm:prSet presAssocID="{E10A697B-C95F-4C66-9BC1-463D28379828}" presName="linearFlow" presStyleCnt="0">
        <dgm:presLayoutVars>
          <dgm:dir/>
          <dgm:animLvl val="lvl"/>
          <dgm:resizeHandles val="exact"/>
        </dgm:presLayoutVars>
      </dgm:prSet>
      <dgm:spPr/>
    </dgm:pt>
    <dgm:pt modelId="{D14FECF4-F3DE-4511-8021-D5BAB23FD9F9}" type="pres">
      <dgm:prSet presAssocID="{321B162C-9E79-476A-906D-CEBACD912421}" presName="composite" presStyleCnt="0"/>
      <dgm:spPr/>
    </dgm:pt>
    <dgm:pt modelId="{370731DF-A61A-4D9B-AAE0-B26F76B86FC4}" type="pres">
      <dgm:prSet presAssocID="{321B162C-9E79-476A-906D-CEBACD912421}" presName="parentText" presStyleLbl="alignNode1" presStyleIdx="0" presStyleCnt="4">
        <dgm:presLayoutVars>
          <dgm:chMax val="1"/>
          <dgm:bulletEnabled val="1"/>
        </dgm:presLayoutVars>
      </dgm:prSet>
      <dgm:spPr/>
    </dgm:pt>
    <dgm:pt modelId="{52917566-8716-45F8-987E-F038B3EFEAC1}" type="pres">
      <dgm:prSet presAssocID="{321B162C-9E79-476A-906D-CEBACD912421}" presName="descendantText" presStyleLbl="alignAcc1" presStyleIdx="0" presStyleCnt="4">
        <dgm:presLayoutVars>
          <dgm:bulletEnabled val="1"/>
        </dgm:presLayoutVars>
      </dgm:prSet>
      <dgm:spPr/>
    </dgm:pt>
    <dgm:pt modelId="{02BEB89A-A24A-4875-8A69-381F16BE88A0}" type="pres">
      <dgm:prSet presAssocID="{51AB1FB4-2C00-4FF7-BCE9-BC8052CDD214}" presName="sp" presStyleCnt="0"/>
      <dgm:spPr/>
    </dgm:pt>
    <dgm:pt modelId="{2E7E91D7-13D7-4157-B9CD-85236C0D1AC2}" type="pres">
      <dgm:prSet presAssocID="{2A7631BF-A56B-4A5A-94F6-DBCC084572A6}" presName="composite" presStyleCnt="0"/>
      <dgm:spPr/>
    </dgm:pt>
    <dgm:pt modelId="{DDE2E2B3-9A6D-4E94-978E-026D73075BAD}" type="pres">
      <dgm:prSet presAssocID="{2A7631BF-A56B-4A5A-94F6-DBCC084572A6}" presName="parentText" presStyleLbl="alignNode1" presStyleIdx="1" presStyleCnt="4">
        <dgm:presLayoutVars>
          <dgm:chMax val="1"/>
          <dgm:bulletEnabled val="1"/>
        </dgm:presLayoutVars>
      </dgm:prSet>
      <dgm:spPr/>
    </dgm:pt>
    <dgm:pt modelId="{37D52316-B072-4999-ADEF-AA26FCE98C56}" type="pres">
      <dgm:prSet presAssocID="{2A7631BF-A56B-4A5A-94F6-DBCC084572A6}" presName="descendantText" presStyleLbl="alignAcc1" presStyleIdx="1" presStyleCnt="4">
        <dgm:presLayoutVars>
          <dgm:bulletEnabled val="1"/>
        </dgm:presLayoutVars>
      </dgm:prSet>
      <dgm:spPr/>
    </dgm:pt>
    <dgm:pt modelId="{725A2ACC-B371-410E-973A-70CD08C158A8}" type="pres">
      <dgm:prSet presAssocID="{62C49E95-4C9D-42AC-933B-65214B91A454}" presName="sp" presStyleCnt="0"/>
      <dgm:spPr/>
    </dgm:pt>
    <dgm:pt modelId="{92A72370-5284-4FA5-8AE3-FD191D3C0856}" type="pres">
      <dgm:prSet presAssocID="{A956055B-AC28-4425-93BC-C05CFB6C6DAA}" presName="composite" presStyleCnt="0"/>
      <dgm:spPr/>
    </dgm:pt>
    <dgm:pt modelId="{358553F7-4676-460C-91CA-3571812E4762}" type="pres">
      <dgm:prSet presAssocID="{A956055B-AC28-4425-93BC-C05CFB6C6DAA}" presName="parentText" presStyleLbl="alignNode1" presStyleIdx="2" presStyleCnt="4">
        <dgm:presLayoutVars>
          <dgm:chMax val="1"/>
          <dgm:bulletEnabled val="1"/>
        </dgm:presLayoutVars>
      </dgm:prSet>
      <dgm:spPr/>
    </dgm:pt>
    <dgm:pt modelId="{58874462-3DF2-4FEE-B97C-A2B79115BB8F}" type="pres">
      <dgm:prSet presAssocID="{A956055B-AC28-4425-93BC-C05CFB6C6DAA}" presName="descendantText" presStyleLbl="alignAcc1" presStyleIdx="2" presStyleCnt="4">
        <dgm:presLayoutVars>
          <dgm:bulletEnabled val="1"/>
        </dgm:presLayoutVars>
      </dgm:prSet>
      <dgm:spPr/>
    </dgm:pt>
    <dgm:pt modelId="{8E149784-A813-48A6-A99B-6C09E69EF8FC}" type="pres">
      <dgm:prSet presAssocID="{D50D3E54-4A23-4736-BFFD-050863C1C5A0}" presName="sp" presStyleCnt="0"/>
      <dgm:spPr/>
    </dgm:pt>
    <dgm:pt modelId="{67C2CD2E-920F-4AA8-8A1C-5B3074636B6B}" type="pres">
      <dgm:prSet presAssocID="{63EC4620-A6EA-46A3-A39E-3C7DAE278FE2}" presName="composite" presStyleCnt="0"/>
      <dgm:spPr/>
    </dgm:pt>
    <dgm:pt modelId="{60632316-D0E3-4A88-B0DA-2F08F4F57EBB}" type="pres">
      <dgm:prSet presAssocID="{63EC4620-A6EA-46A3-A39E-3C7DAE278FE2}" presName="parentText" presStyleLbl="alignNode1" presStyleIdx="3" presStyleCnt="4">
        <dgm:presLayoutVars>
          <dgm:chMax val="1"/>
          <dgm:bulletEnabled val="1"/>
        </dgm:presLayoutVars>
      </dgm:prSet>
      <dgm:spPr/>
    </dgm:pt>
    <dgm:pt modelId="{8AC75731-51B2-4577-90BA-B58E9AF1AF0C}" type="pres">
      <dgm:prSet presAssocID="{63EC4620-A6EA-46A3-A39E-3C7DAE278FE2}" presName="descendantText" presStyleLbl="alignAcc1" presStyleIdx="3" presStyleCnt="4">
        <dgm:presLayoutVars>
          <dgm:bulletEnabled val="1"/>
        </dgm:presLayoutVars>
      </dgm:prSet>
      <dgm:spPr/>
    </dgm:pt>
  </dgm:ptLst>
  <dgm:cxnLst>
    <dgm:cxn modelId="{C1290E00-5324-4235-8922-A2CCCB79AB2E}" srcId="{63EC4620-A6EA-46A3-A39E-3C7DAE278FE2}" destId="{6AAE7553-D28F-41E6-A53B-4DC9A837D133}" srcOrd="1" destOrd="0" parTransId="{89F1B44D-2343-4BA2-99A3-DC2CAA29B4C5}" sibTransId="{63AA261D-2F96-4BB4-AC6A-94D787C6DF26}"/>
    <dgm:cxn modelId="{31A4870D-A11C-4A4D-99C6-3834000EE561}" srcId="{63EC4620-A6EA-46A3-A39E-3C7DAE278FE2}" destId="{D8391553-15F9-4E56-8AA4-9A83AA2E9FAA}" srcOrd="0" destOrd="0" parTransId="{084947B0-A9A9-4EEC-96C1-81C72A7A7C29}" sibTransId="{1A965268-9D2F-47CA-8E41-0228A19B4E2D}"/>
    <dgm:cxn modelId="{1F00890D-6049-499C-84FE-9BD193F1E489}" type="presOf" srcId="{83E8531B-A0EA-4F91-954D-5C9E4FD6BC50}" destId="{58874462-3DF2-4FEE-B97C-A2B79115BB8F}" srcOrd="0" destOrd="1" presId="urn:microsoft.com/office/officeart/2005/8/layout/chevron2"/>
    <dgm:cxn modelId="{EEF09C12-6165-4AED-B3C3-F9F8F6FA175F}" type="presOf" srcId="{E10A697B-C95F-4C66-9BC1-463D28379828}" destId="{6FFF902B-C434-4154-9B63-FAF257666875}" srcOrd="0" destOrd="0" presId="urn:microsoft.com/office/officeart/2005/8/layout/chevron2"/>
    <dgm:cxn modelId="{E485FF13-4A4B-44EC-A572-188BF6BD18D0}" srcId="{321B162C-9E79-476A-906D-CEBACD912421}" destId="{A8C018F4-9788-45E4-8A3C-BA5E9AD8E077}" srcOrd="1" destOrd="0" parTransId="{7EFCFCD7-8102-4FBA-97A8-CF51FB831F62}" sibTransId="{38428B70-AE8D-4AFC-BBD7-810B198C7488}"/>
    <dgm:cxn modelId="{DB4C1916-5B57-468A-BCC7-399484F1A389}" type="presOf" srcId="{A8C018F4-9788-45E4-8A3C-BA5E9AD8E077}" destId="{52917566-8716-45F8-987E-F038B3EFEAC1}" srcOrd="0" destOrd="1" presId="urn:microsoft.com/office/officeart/2005/8/layout/chevron2"/>
    <dgm:cxn modelId="{4462641C-72F5-4454-9051-578953232867}" srcId="{A956055B-AC28-4425-93BC-C05CFB6C6DAA}" destId="{83E8531B-A0EA-4F91-954D-5C9E4FD6BC50}" srcOrd="1" destOrd="0" parTransId="{3D3BAC8C-26AF-4854-8DA8-E5FBAD4B21D6}" sibTransId="{0B1F8EB9-EB16-4F40-8735-79F5E711E3C6}"/>
    <dgm:cxn modelId="{05B8772B-127F-413E-AB53-1A069D1F7EE8}" srcId="{A956055B-AC28-4425-93BC-C05CFB6C6DAA}" destId="{C7DD4F21-BB37-4A2C-AC64-8D4902AD6762}" srcOrd="0" destOrd="0" parTransId="{E6F15CBA-1791-4044-BE46-4B020E7691B2}" sibTransId="{01303979-7929-4126-B301-7DBFFE034833}"/>
    <dgm:cxn modelId="{FA64922B-CA8E-4594-8D44-1DECB251A97E}" srcId="{E10A697B-C95F-4C66-9BC1-463D28379828}" destId="{A956055B-AC28-4425-93BC-C05CFB6C6DAA}" srcOrd="2" destOrd="0" parTransId="{C0090946-6BAD-4BBC-BA52-FD9B8124F6E5}" sibTransId="{D50D3E54-4A23-4736-BFFD-050863C1C5A0}"/>
    <dgm:cxn modelId="{8A7FCD3C-3FF9-429E-9308-4F821A57E32C}" srcId="{2A7631BF-A56B-4A5A-94F6-DBCC084572A6}" destId="{82E4C592-E022-4703-8046-44FB8B31D607}" srcOrd="1" destOrd="0" parTransId="{9C43AFFF-D5E4-45B1-B864-8DB5AA0F25F4}" sibTransId="{C4EE4880-60FB-45BE-B254-65C54B6FB490}"/>
    <dgm:cxn modelId="{F23AC23E-0174-4450-B01F-8D902F04B820}" type="presOf" srcId="{D8391553-15F9-4E56-8AA4-9A83AA2E9FAA}" destId="{8AC75731-51B2-4577-90BA-B58E9AF1AF0C}" srcOrd="0" destOrd="0" presId="urn:microsoft.com/office/officeart/2005/8/layout/chevron2"/>
    <dgm:cxn modelId="{BE790260-C304-416E-B001-5B6A5DFFD2E0}" srcId="{321B162C-9E79-476A-906D-CEBACD912421}" destId="{CC2C6E06-E41F-4F52-B93A-354E564B3CF7}" srcOrd="0" destOrd="0" parTransId="{A0A83C10-C971-4A4D-BD75-F03C745AAF8B}" sibTransId="{C0EB0DE7-2951-49DF-A1A6-C93808A55CEB}"/>
    <dgm:cxn modelId="{72604345-D37B-4D87-8B0E-39094189BEC9}" type="presOf" srcId="{63EC4620-A6EA-46A3-A39E-3C7DAE278FE2}" destId="{60632316-D0E3-4A88-B0DA-2F08F4F57EBB}" srcOrd="0" destOrd="0" presId="urn:microsoft.com/office/officeart/2005/8/layout/chevron2"/>
    <dgm:cxn modelId="{91C60779-30A2-4383-BA69-C08417289742}" type="presOf" srcId="{CC2C6E06-E41F-4F52-B93A-354E564B3CF7}" destId="{52917566-8716-45F8-987E-F038B3EFEAC1}" srcOrd="0" destOrd="0" presId="urn:microsoft.com/office/officeart/2005/8/layout/chevron2"/>
    <dgm:cxn modelId="{2007C75A-ED9F-43BB-B4B1-151DE73F9910}" srcId="{E10A697B-C95F-4C66-9BC1-463D28379828}" destId="{321B162C-9E79-476A-906D-CEBACD912421}" srcOrd="0" destOrd="0" parTransId="{0451E3C1-1274-4D92-A350-3A6553D56DF7}" sibTransId="{51AB1FB4-2C00-4FF7-BCE9-BC8052CDD214}"/>
    <dgm:cxn modelId="{4282A57C-AC35-4EB0-B16E-2D30A5135E8E}" srcId="{E10A697B-C95F-4C66-9BC1-463D28379828}" destId="{2A7631BF-A56B-4A5A-94F6-DBCC084572A6}" srcOrd="1" destOrd="0" parTransId="{FE2F1083-92B5-48D8-9F50-8C2D1031CA3A}" sibTransId="{62C49E95-4C9D-42AC-933B-65214B91A454}"/>
    <dgm:cxn modelId="{C5C06888-BCD3-4CAE-B576-35E39FC8569B}" type="presOf" srcId="{82E4C592-E022-4703-8046-44FB8B31D607}" destId="{37D52316-B072-4999-ADEF-AA26FCE98C56}" srcOrd="0" destOrd="1" presId="urn:microsoft.com/office/officeart/2005/8/layout/chevron2"/>
    <dgm:cxn modelId="{50FB8788-142C-4280-820A-34C0879B16A7}" type="presOf" srcId="{C7DD4F21-BB37-4A2C-AC64-8D4902AD6762}" destId="{58874462-3DF2-4FEE-B97C-A2B79115BB8F}" srcOrd="0" destOrd="0" presId="urn:microsoft.com/office/officeart/2005/8/layout/chevron2"/>
    <dgm:cxn modelId="{81DBB699-5A49-4327-A345-0D386D0011C5}" type="presOf" srcId="{2A7631BF-A56B-4A5A-94F6-DBCC084572A6}" destId="{DDE2E2B3-9A6D-4E94-978E-026D73075BAD}" srcOrd="0" destOrd="0" presId="urn:microsoft.com/office/officeart/2005/8/layout/chevron2"/>
    <dgm:cxn modelId="{E40904AE-14E9-41B5-A11D-3F38426B3C63}" srcId="{2A7631BF-A56B-4A5A-94F6-DBCC084572A6}" destId="{ADD9BD65-A3F1-41AF-B8C9-C800D1CE2A4F}" srcOrd="0" destOrd="0" parTransId="{4ADF81B4-2367-4B96-AE90-D6949369303D}" sibTransId="{0DE4BC3F-0081-45E9-9499-D24A48242144}"/>
    <dgm:cxn modelId="{E1EB52CB-67CC-4999-BBEF-22FC9A2F014D}" type="presOf" srcId="{321B162C-9E79-476A-906D-CEBACD912421}" destId="{370731DF-A61A-4D9B-AAE0-B26F76B86FC4}" srcOrd="0" destOrd="0" presId="urn:microsoft.com/office/officeart/2005/8/layout/chevron2"/>
    <dgm:cxn modelId="{F91CABD1-3F99-4450-8414-9661B52FFE61}" type="presOf" srcId="{6AAE7553-D28F-41E6-A53B-4DC9A837D133}" destId="{8AC75731-51B2-4577-90BA-B58E9AF1AF0C}" srcOrd="0" destOrd="1" presId="urn:microsoft.com/office/officeart/2005/8/layout/chevron2"/>
    <dgm:cxn modelId="{B4640CDF-7ECC-4311-96B1-3FE12EED7F55}" type="presOf" srcId="{A956055B-AC28-4425-93BC-C05CFB6C6DAA}" destId="{358553F7-4676-460C-91CA-3571812E4762}" srcOrd="0" destOrd="0" presId="urn:microsoft.com/office/officeart/2005/8/layout/chevron2"/>
    <dgm:cxn modelId="{665BFCE2-FBD0-4A99-8B2E-2895A9A7B7F1}" srcId="{E10A697B-C95F-4C66-9BC1-463D28379828}" destId="{63EC4620-A6EA-46A3-A39E-3C7DAE278FE2}" srcOrd="3" destOrd="0" parTransId="{A5676F4A-2E30-4F25-BC13-46FFD88A1C71}" sibTransId="{714A4773-EFD1-4428-A614-A7E18513C976}"/>
    <dgm:cxn modelId="{719333F1-3CCC-47EF-A996-E11338666532}" type="presOf" srcId="{ADD9BD65-A3F1-41AF-B8C9-C800D1CE2A4F}" destId="{37D52316-B072-4999-ADEF-AA26FCE98C56}" srcOrd="0" destOrd="0" presId="urn:microsoft.com/office/officeart/2005/8/layout/chevron2"/>
    <dgm:cxn modelId="{474E48B5-671B-4EA0-8F18-AC615B98A8C1}" type="presParOf" srcId="{6FFF902B-C434-4154-9B63-FAF257666875}" destId="{D14FECF4-F3DE-4511-8021-D5BAB23FD9F9}" srcOrd="0" destOrd="0" presId="urn:microsoft.com/office/officeart/2005/8/layout/chevron2"/>
    <dgm:cxn modelId="{ACF88663-6F97-4C90-A842-D7CE2F484804}" type="presParOf" srcId="{D14FECF4-F3DE-4511-8021-D5BAB23FD9F9}" destId="{370731DF-A61A-4D9B-AAE0-B26F76B86FC4}" srcOrd="0" destOrd="0" presId="urn:microsoft.com/office/officeart/2005/8/layout/chevron2"/>
    <dgm:cxn modelId="{C1516CE9-7E81-4058-ADAF-BCBF9745BE20}" type="presParOf" srcId="{D14FECF4-F3DE-4511-8021-D5BAB23FD9F9}" destId="{52917566-8716-45F8-987E-F038B3EFEAC1}" srcOrd="1" destOrd="0" presId="urn:microsoft.com/office/officeart/2005/8/layout/chevron2"/>
    <dgm:cxn modelId="{EAD9BC6A-6956-414F-A2B0-A6D43EB5BF09}" type="presParOf" srcId="{6FFF902B-C434-4154-9B63-FAF257666875}" destId="{02BEB89A-A24A-4875-8A69-381F16BE88A0}" srcOrd="1" destOrd="0" presId="urn:microsoft.com/office/officeart/2005/8/layout/chevron2"/>
    <dgm:cxn modelId="{FC483D9E-6662-4834-80F4-85CC08B2EED0}" type="presParOf" srcId="{6FFF902B-C434-4154-9B63-FAF257666875}" destId="{2E7E91D7-13D7-4157-B9CD-85236C0D1AC2}" srcOrd="2" destOrd="0" presId="urn:microsoft.com/office/officeart/2005/8/layout/chevron2"/>
    <dgm:cxn modelId="{F122787B-F4EE-42FF-B13A-ED8723042CCD}" type="presParOf" srcId="{2E7E91D7-13D7-4157-B9CD-85236C0D1AC2}" destId="{DDE2E2B3-9A6D-4E94-978E-026D73075BAD}" srcOrd="0" destOrd="0" presId="urn:microsoft.com/office/officeart/2005/8/layout/chevron2"/>
    <dgm:cxn modelId="{7C804CE1-44E9-46E7-9643-6DE83E10B4FC}" type="presParOf" srcId="{2E7E91D7-13D7-4157-B9CD-85236C0D1AC2}" destId="{37D52316-B072-4999-ADEF-AA26FCE98C56}" srcOrd="1" destOrd="0" presId="urn:microsoft.com/office/officeart/2005/8/layout/chevron2"/>
    <dgm:cxn modelId="{3675ACFD-D0B6-4621-BEB3-9CD4C74B2394}" type="presParOf" srcId="{6FFF902B-C434-4154-9B63-FAF257666875}" destId="{725A2ACC-B371-410E-973A-70CD08C158A8}" srcOrd="3" destOrd="0" presId="urn:microsoft.com/office/officeart/2005/8/layout/chevron2"/>
    <dgm:cxn modelId="{C0F5787A-B45E-4382-A7CD-062F9B0AFF28}" type="presParOf" srcId="{6FFF902B-C434-4154-9B63-FAF257666875}" destId="{92A72370-5284-4FA5-8AE3-FD191D3C0856}" srcOrd="4" destOrd="0" presId="urn:microsoft.com/office/officeart/2005/8/layout/chevron2"/>
    <dgm:cxn modelId="{F5C6F380-AAD0-470F-B363-01B2064C1F70}" type="presParOf" srcId="{92A72370-5284-4FA5-8AE3-FD191D3C0856}" destId="{358553F7-4676-460C-91CA-3571812E4762}" srcOrd="0" destOrd="0" presId="urn:microsoft.com/office/officeart/2005/8/layout/chevron2"/>
    <dgm:cxn modelId="{B25F9ED6-2EF1-45CB-8203-2010DEDA0366}" type="presParOf" srcId="{92A72370-5284-4FA5-8AE3-FD191D3C0856}" destId="{58874462-3DF2-4FEE-B97C-A2B79115BB8F}" srcOrd="1" destOrd="0" presId="urn:microsoft.com/office/officeart/2005/8/layout/chevron2"/>
    <dgm:cxn modelId="{7C3B0FF7-BB79-4F2C-92BC-B63219A66146}" type="presParOf" srcId="{6FFF902B-C434-4154-9B63-FAF257666875}" destId="{8E149784-A813-48A6-A99B-6C09E69EF8FC}" srcOrd="5" destOrd="0" presId="urn:microsoft.com/office/officeart/2005/8/layout/chevron2"/>
    <dgm:cxn modelId="{313AB8FB-521E-4BD8-AD02-30378D10EBCA}" type="presParOf" srcId="{6FFF902B-C434-4154-9B63-FAF257666875}" destId="{67C2CD2E-920F-4AA8-8A1C-5B3074636B6B}" srcOrd="6" destOrd="0" presId="urn:microsoft.com/office/officeart/2005/8/layout/chevron2"/>
    <dgm:cxn modelId="{E6DC2454-E11E-409E-B22C-3FE8FCF6C7B7}" type="presParOf" srcId="{67C2CD2E-920F-4AA8-8A1C-5B3074636B6B}" destId="{60632316-D0E3-4A88-B0DA-2F08F4F57EBB}" srcOrd="0" destOrd="0" presId="urn:microsoft.com/office/officeart/2005/8/layout/chevron2"/>
    <dgm:cxn modelId="{0C686F7B-834C-4EDD-B115-DB477A2A8FF6}" type="presParOf" srcId="{67C2CD2E-920F-4AA8-8A1C-5B3074636B6B}" destId="{8AC75731-51B2-4577-90BA-B58E9AF1AF0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298A2-6B4B-4D57-84F9-30F9A72DAA7A}">
      <dsp:nvSpPr>
        <dsp:cNvPr id="0" name=""/>
        <dsp:cNvSpPr/>
      </dsp:nvSpPr>
      <dsp:spPr>
        <a:xfrm>
          <a:off x="3120" y="1689886"/>
          <a:ext cx="3802101" cy="152084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it-IT" sz="2700" kern="1200" dirty="0"/>
            <a:t>Contaminanti</a:t>
          </a:r>
          <a:endParaRPr lang="en-GB" sz="2700" kern="1200" dirty="0"/>
        </a:p>
      </dsp:txBody>
      <dsp:txXfrm>
        <a:off x="763540" y="1689886"/>
        <a:ext cx="2281261" cy="1520840"/>
      </dsp:txXfrm>
    </dsp:sp>
    <dsp:sp modelId="{430E0546-53F6-4867-86BD-375A734C351C}">
      <dsp:nvSpPr>
        <dsp:cNvPr id="0" name=""/>
        <dsp:cNvSpPr/>
      </dsp:nvSpPr>
      <dsp:spPr>
        <a:xfrm>
          <a:off x="3425011" y="1689886"/>
          <a:ext cx="3802101" cy="1520840"/>
        </a:xfrm>
        <a:prstGeom prst="chevron">
          <a:avLst/>
        </a:prstGeom>
        <a:solidFill>
          <a:schemeClr val="accent4">
            <a:hueOff val="-801031"/>
            <a:satOff val="14087"/>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it-IT" sz="3600" i="1" kern="1200" dirty="0"/>
            <a:t>Karma</a:t>
          </a:r>
          <a:endParaRPr lang="en-GB" sz="3600" i="1" kern="1200" dirty="0"/>
        </a:p>
      </dsp:txBody>
      <dsp:txXfrm>
        <a:off x="4185431" y="1689886"/>
        <a:ext cx="2281261" cy="1520840"/>
      </dsp:txXfrm>
    </dsp:sp>
    <dsp:sp modelId="{C95C89DD-BECF-4FF1-93D1-8FE6409C3898}">
      <dsp:nvSpPr>
        <dsp:cNvPr id="0" name=""/>
        <dsp:cNvSpPr/>
      </dsp:nvSpPr>
      <dsp:spPr>
        <a:xfrm>
          <a:off x="6846903" y="1689886"/>
          <a:ext cx="3802101" cy="1520840"/>
        </a:xfrm>
        <a:prstGeom prst="chevron">
          <a:avLst/>
        </a:prstGeom>
        <a:solidFill>
          <a:schemeClr val="accent4">
            <a:hueOff val="-1602063"/>
            <a:satOff val="28174"/>
            <a:lumOff val="-76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it-IT" sz="3600" i="1" kern="1200" dirty="0"/>
            <a:t>Duḥkha</a:t>
          </a:r>
          <a:endParaRPr lang="en-GB" sz="3600" i="1" kern="1200" dirty="0"/>
        </a:p>
      </dsp:txBody>
      <dsp:txXfrm>
        <a:off x="7607323" y="1689886"/>
        <a:ext cx="2281261" cy="1520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298A2-6B4B-4D57-84F9-30F9A72DAA7A}">
      <dsp:nvSpPr>
        <dsp:cNvPr id="0" name=""/>
        <dsp:cNvSpPr/>
      </dsp:nvSpPr>
      <dsp:spPr>
        <a:xfrm>
          <a:off x="3120" y="1689886"/>
          <a:ext cx="3802101" cy="152084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023" tIns="61341" rIns="61341" bIns="61341" numCol="1" spcCol="1270" anchor="ctr" anchorCtr="0">
          <a:noAutofit/>
        </a:bodyPr>
        <a:lstStyle/>
        <a:p>
          <a:pPr marL="0" lvl="0" indent="0" algn="ctr" defTabSz="2044700">
            <a:lnSpc>
              <a:spcPct val="90000"/>
            </a:lnSpc>
            <a:spcBef>
              <a:spcPct val="0"/>
            </a:spcBef>
            <a:spcAft>
              <a:spcPct val="35000"/>
            </a:spcAft>
            <a:buNone/>
          </a:pPr>
          <a:r>
            <a:rPr lang="it-IT" sz="4600" i="1" kern="1200" dirty="0"/>
            <a:t>Avidyā</a:t>
          </a:r>
          <a:endParaRPr lang="en-GB" sz="4600" i="1" kern="1200" dirty="0"/>
        </a:p>
      </dsp:txBody>
      <dsp:txXfrm>
        <a:off x="763540" y="1689886"/>
        <a:ext cx="2281261" cy="1520840"/>
      </dsp:txXfrm>
    </dsp:sp>
    <dsp:sp modelId="{430E0546-53F6-4867-86BD-375A734C351C}">
      <dsp:nvSpPr>
        <dsp:cNvPr id="0" name=""/>
        <dsp:cNvSpPr/>
      </dsp:nvSpPr>
      <dsp:spPr>
        <a:xfrm>
          <a:off x="3425011" y="1689886"/>
          <a:ext cx="3802101" cy="1520840"/>
        </a:xfrm>
        <a:prstGeom prst="chevron">
          <a:avLst/>
        </a:prstGeom>
        <a:solidFill>
          <a:schemeClr val="accent4">
            <a:hueOff val="-801031"/>
            <a:satOff val="14087"/>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023" tIns="61341" rIns="61341" bIns="61341" numCol="1" spcCol="1270" anchor="ctr" anchorCtr="0">
          <a:noAutofit/>
        </a:bodyPr>
        <a:lstStyle/>
        <a:p>
          <a:pPr marL="0" lvl="0" indent="0" algn="ctr" defTabSz="2044700">
            <a:lnSpc>
              <a:spcPct val="90000"/>
            </a:lnSpc>
            <a:spcBef>
              <a:spcPct val="0"/>
            </a:spcBef>
            <a:spcAft>
              <a:spcPct val="35000"/>
            </a:spcAft>
            <a:buNone/>
          </a:pPr>
          <a:r>
            <a:rPr lang="it-IT" sz="4600" i="1" kern="1200" dirty="0"/>
            <a:t>Karma</a:t>
          </a:r>
          <a:endParaRPr lang="en-GB" sz="4600" i="1" kern="1200" dirty="0"/>
        </a:p>
      </dsp:txBody>
      <dsp:txXfrm>
        <a:off x="4185431" y="1689886"/>
        <a:ext cx="2281261" cy="1520840"/>
      </dsp:txXfrm>
    </dsp:sp>
    <dsp:sp modelId="{C95C89DD-BECF-4FF1-93D1-8FE6409C3898}">
      <dsp:nvSpPr>
        <dsp:cNvPr id="0" name=""/>
        <dsp:cNvSpPr/>
      </dsp:nvSpPr>
      <dsp:spPr>
        <a:xfrm>
          <a:off x="6846903" y="1689886"/>
          <a:ext cx="3802101" cy="1520840"/>
        </a:xfrm>
        <a:prstGeom prst="chevron">
          <a:avLst/>
        </a:prstGeom>
        <a:solidFill>
          <a:schemeClr val="accent4">
            <a:hueOff val="-1602063"/>
            <a:satOff val="28174"/>
            <a:lumOff val="-76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023" tIns="61341" rIns="61341" bIns="61341" numCol="1" spcCol="1270" anchor="ctr" anchorCtr="0">
          <a:noAutofit/>
        </a:bodyPr>
        <a:lstStyle/>
        <a:p>
          <a:pPr marL="0" lvl="0" indent="0" algn="ctr" defTabSz="2044700">
            <a:lnSpc>
              <a:spcPct val="90000"/>
            </a:lnSpc>
            <a:spcBef>
              <a:spcPct val="0"/>
            </a:spcBef>
            <a:spcAft>
              <a:spcPct val="35000"/>
            </a:spcAft>
            <a:buNone/>
          </a:pPr>
          <a:r>
            <a:rPr lang="it-IT" sz="4600" i="1" kern="1200" dirty="0"/>
            <a:t>Duḥkha</a:t>
          </a:r>
          <a:endParaRPr lang="en-GB" sz="4600" i="1" kern="1200" dirty="0"/>
        </a:p>
      </dsp:txBody>
      <dsp:txXfrm>
        <a:off x="7607323" y="1689886"/>
        <a:ext cx="2281261" cy="1520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0731DF-A61A-4D9B-AAE0-B26F76B86FC4}">
      <dsp:nvSpPr>
        <dsp:cNvPr id="0" name=""/>
        <dsp:cNvSpPr/>
      </dsp:nvSpPr>
      <dsp:spPr>
        <a:xfrm rot="5400000">
          <a:off x="-199924" y="203101"/>
          <a:ext cx="1332832" cy="932982"/>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5400000">
        <a:off x="1" y="469667"/>
        <a:ext cx="932982" cy="399850"/>
      </dsp:txXfrm>
    </dsp:sp>
    <dsp:sp modelId="{52917566-8716-45F8-987E-F038B3EFEAC1}">
      <dsp:nvSpPr>
        <dsp:cNvPr id="0" name=""/>
        <dsp:cNvSpPr/>
      </dsp:nvSpPr>
      <dsp:spPr>
        <a:xfrm rot="5400000">
          <a:off x="5359383" y="-4423223"/>
          <a:ext cx="866341" cy="9719142"/>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t-IT" sz="2400" b="1" u="sng" kern="1200" dirty="0"/>
            <a:t>Śrutamayī prajñā </a:t>
          </a:r>
          <a:endParaRPr lang="en-GB" sz="2400" b="1" u="sng" kern="1200" dirty="0"/>
        </a:p>
        <a:p>
          <a:pPr marL="228600" lvl="1" indent="-228600" algn="l" defTabSz="1066800">
            <a:lnSpc>
              <a:spcPct val="90000"/>
            </a:lnSpc>
            <a:spcBef>
              <a:spcPct val="0"/>
            </a:spcBef>
            <a:spcAft>
              <a:spcPct val="15000"/>
            </a:spcAft>
            <a:buChar char="•"/>
          </a:pPr>
          <a:r>
            <a:rPr lang="it-IT" sz="2400" kern="1200" dirty="0"/>
            <a:t>Studio dell’Abhidharma</a:t>
          </a:r>
          <a:endParaRPr lang="en-GB" sz="2400" kern="1200" dirty="0"/>
        </a:p>
      </dsp:txBody>
      <dsp:txXfrm rot="-5400000">
        <a:off x="932983" y="45468"/>
        <a:ext cx="9676851" cy="781759"/>
      </dsp:txXfrm>
    </dsp:sp>
    <dsp:sp modelId="{DDE2E2B3-9A6D-4E94-978E-026D73075BAD}">
      <dsp:nvSpPr>
        <dsp:cNvPr id="0" name=""/>
        <dsp:cNvSpPr/>
      </dsp:nvSpPr>
      <dsp:spPr>
        <a:xfrm rot="5400000">
          <a:off x="-199924" y="1390243"/>
          <a:ext cx="1332832" cy="932982"/>
        </a:xfrm>
        <a:prstGeom prst="chevron">
          <a:avLst/>
        </a:prstGeom>
        <a:solidFill>
          <a:schemeClr val="accent5">
            <a:hueOff val="562683"/>
            <a:satOff val="-6073"/>
            <a:lumOff val="66"/>
            <a:alphaOff val="0"/>
          </a:schemeClr>
        </a:solidFill>
        <a:ln w="12700" cap="flat" cmpd="sng" algn="ctr">
          <a:solidFill>
            <a:schemeClr val="accent5">
              <a:hueOff val="562683"/>
              <a:satOff val="-6073"/>
              <a:lumOff val="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endParaRPr lang="en-GB" sz="2600" kern="1200" dirty="0"/>
        </a:p>
      </dsp:txBody>
      <dsp:txXfrm rot="-5400000">
        <a:off x="1" y="1656809"/>
        <a:ext cx="932982" cy="399850"/>
      </dsp:txXfrm>
    </dsp:sp>
    <dsp:sp modelId="{37D52316-B072-4999-ADEF-AA26FCE98C56}">
      <dsp:nvSpPr>
        <dsp:cNvPr id="0" name=""/>
        <dsp:cNvSpPr/>
      </dsp:nvSpPr>
      <dsp:spPr>
        <a:xfrm rot="5400000">
          <a:off x="5359383" y="-3236081"/>
          <a:ext cx="866341" cy="9719142"/>
        </a:xfrm>
        <a:prstGeom prst="round2SameRect">
          <a:avLst/>
        </a:prstGeom>
        <a:solidFill>
          <a:schemeClr val="lt1">
            <a:alpha val="90000"/>
            <a:hueOff val="0"/>
            <a:satOff val="0"/>
            <a:lumOff val="0"/>
            <a:alphaOff val="0"/>
          </a:schemeClr>
        </a:solidFill>
        <a:ln w="12700" cap="flat" cmpd="sng" algn="ctr">
          <a:solidFill>
            <a:schemeClr val="accent5">
              <a:hueOff val="562683"/>
              <a:satOff val="-6073"/>
              <a:lumOff val="6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t-IT" sz="2400" b="1" u="sng" kern="1200" dirty="0" err="1"/>
            <a:t>Cintamayi</a:t>
          </a:r>
          <a:r>
            <a:rPr lang="it-IT" sz="2400" b="1" u="sng" kern="1200" dirty="0"/>
            <a:t> prajñā</a:t>
          </a:r>
          <a:endParaRPr lang="en-GB" sz="2400" b="1" u="sng" kern="1200" dirty="0"/>
        </a:p>
        <a:p>
          <a:pPr marL="228600" lvl="1" indent="-228600" algn="l" defTabSz="1066800">
            <a:lnSpc>
              <a:spcPct val="90000"/>
            </a:lnSpc>
            <a:spcBef>
              <a:spcPct val="0"/>
            </a:spcBef>
            <a:spcAft>
              <a:spcPct val="15000"/>
            </a:spcAft>
            <a:buChar char="•"/>
          </a:pPr>
          <a:r>
            <a:rPr lang="it-IT" sz="2400" kern="1200" dirty="0"/>
            <a:t>Śamatha e vipaśyana</a:t>
          </a:r>
          <a:endParaRPr lang="en-GB" sz="2400" kern="1200" dirty="0"/>
        </a:p>
      </dsp:txBody>
      <dsp:txXfrm rot="-5400000">
        <a:off x="932983" y="1232610"/>
        <a:ext cx="9676851" cy="781759"/>
      </dsp:txXfrm>
    </dsp:sp>
    <dsp:sp modelId="{358553F7-4676-460C-91CA-3571812E4762}">
      <dsp:nvSpPr>
        <dsp:cNvPr id="0" name=""/>
        <dsp:cNvSpPr/>
      </dsp:nvSpPr>
      <dsp:spPr>
        <a:xfrm rot="5400000">
          <a:off x="-199924" y="2577386"/>
          <a:ext cx="1332832" cy="932982"/>
        </a:xfrm>
        <a:prstGeom prst="chevron">
          <a:avLst/>
        </a:prstGeom>
        <a:solidFill>
          <a:schemeClr val="accent5">
            <a:hueOff val="1125365"/>
            <a:satOff val="-12146"/>
            <a:lumOff val="131"/>
            <a:alphaOff val="0"/>
          </a:schemeClr>
        </a:solidFill>
        <a:ln w="12700" cap="flat" cmpd="sng" algn="ctr">
          <a:solidFill>
            <a:schemeClr val="accent5">
              <a:hueOff val="1125365"/>
              <a:satOff val="-12146"/>
              <a:lumOff val="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5400000">
        <a:off x="1" y="2843952"/>
        <a:ext cx="932982" cy="399850"/>
      </dsp:txXfrm>
    </dsp:sp>
    <dsp:sp modelId="{58874462-3DF2-4FEE-B97C-A2B79115BB8F}">
      <dsp:nvSpPr>
        <dsp:cNvPr id="0" name=""/>
        <dsp:cNvSpPr/>
      </dsp:nvSpPr>
      <dsp:spPr>
        <a:xfrm rot="5400000">
          <a:off x="5359383" y="-2048939"/>
          <a:ext cx="866341" cy="9719142"/>
        </a:xfrm>
        <a:prstGeom prst="round2SameRect">
          <a:avLst/>
        </a:prstGeom>
        <a:solidFill>
          <a:schemeClr val="lt1">
            <a:alpha val="90000"/>
            <a:hueOff val="0"/>
            <a:satOff val="0"/>
            <a:lumOff val="0"/>
            <a:alphaOff val="0"/>
          </a:schemeClr>
        </a:solidFill>
        <a:ln w="12700" cap="flat" cmpd="sng" algn="ctr">
          <a:solidFill>
            <a:schemeClr val="accent5">
              <a:hueOff val="1125365"/>
              <a:satOff val="-12146"/>
              <a:lumOff val="13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t-IT" sz="2400" b="1" u="sng" kern="1200" dirty="0" err="1"/>
            <a:t>Bhavanamayi</a:t>
          </a:r>
          <a:r>
            <a:rPr lang="it-IT" sz="2400" b="1" u="sng" kern="1200" dirty="0"/>
            <a:t> prajñā</a:t>
          </a:r>
          <a:endParaRPr lang="en-GB" sz="2400" b="1" u="sng" kern="1200" dirty="0"/>
        </a:p>
        <a:p>
          <a:pPr marL="228600" lvl="1" indent="-228600" algn="l" defTabSz="1066800">
            <a:lnSpc>
              <a:spcPct val="90000"/>
            </a:lnSpc>
            <a:spcBef>
              <a:spcPct val="0"/>
            </a:spcBef>
            <a:spcAft>
              <a:spcPct val="15000"/>
            </a:spcAft>
            <a:buChar char="•"/>
          </a:pPr>
          <a:r>
            <a:rPr lang="it-IT" sz="2400" kern="1200" dirty="0"/>
            <a:t>Calore, picco, ricettività, supremo dharma mondano</a:t>
          </a:r>
          <a:endParaRPr lang="en-GB" sz="2400" kern="1200" dirty="0"/>
        </a:p>
      </dsp:txBody>
      <dsp:txXfrm rot="-5400000">
        <a:off x="932983" y="2419752"/>
        <a:ext cx="9676851" cy="781759"/>
      </dsp:txXfrm>
    </dsp:sp>
    <dsp:sp modelId="{60632316-D0E3-4A88-B0DA-2F08F4F57EBB}">
      <dsp:nvSpPr>
        <dsp:cNvPr id="0" name=""/>
        <dsp:cNvSpPr/>
      </dsp:nvSpPr>
      <dsp:spPr>
        <a:xfrm rot="5400000">
          <a:off x="-199924" y="3764528"/>
          <a:ext cx="1332832" cy="932982"/>
        </a:xfrm>
        <a:prstGeom prst="chevron">
          <a:avLst/>
        </a:prstGeom>
        <a:solidFill>
          <a:schemeClr val="accent5">
            <a:hueOff val="1688048"/>
            <a:satOff val="-18219"/>
            <a:lumOff val="197"/>
            <a:alphaOff val="0"/>
          </a:schemeClr>
        </a:solidFill>
        <a:ln w="12700" cap="flat" cmpd="sng" algn="ctr">
          <a:solidFill>
            <a:schemeClr val="accent5">
              <a:hueOff val="1688048"/>
              <a:satOff val="-18219"/>
              <a:lumOff val="1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rot="-5400000">
        <a:off x="1" y="4031094"/>
        <a:ext cx="932982" cy="399850"/>
      </dsp:txXfrm>
    </dsp:sp>
    <dsp:sp modelId="{8AC75731-51B2-4577-90BA-B58E9AF1AF0C}">
      <dsp:nvSpPr>
        <dsp:cNvPr id="0" name=""/>
        <dsp:cNvSpPr/>
      </dsp:nvSpPr>
      <dsp:spPr>
        <a:xfrm rot="5400000">
          <a:off x="5359383" y="-861796"/>
          <a:ext cx="866341" cy="9719142"/>
        </a:xfrm>
        <a:prstGeom prst="round2SameRect">
          <a:avLst/>
        </a:prstGeom>
        <a:solidFill>
          <a:schemeClr val="lt1">
            <a:alpha val="90000"/>
            <a:hueOff val="0"/>
            <a:satOff val="0"/>
            <a:lumOff val="0"/>
            <a:alphaOff val="0"/>
          </a:schemeClr>
        </a:solidFill>
        <a:ln w="12700" cap="flat" cmpd="sng" algn="ctr">
          <a:solidFill>
            <a:schemeClr val="accent5">
              <a:hueOff val="1688048"/>
              <a:satOff val="-18219"/>
              <a:lumOff val="19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t-IT" sz="2400" b="1" u="sng" kern="1200" dirty="0"/>
            <a:t>Realizzazione della prajñā priva di influssi </a:t>
          </a:r>
          <a:endParaRPr lang="en-GB" sz="2400" b="1" u="sng" kern="1200" dirty="0"/>
        </a:p>
        <a:p>
          <a:pPr marL="228600" lvl="1" indent="-228600" algn="l" defTabSz="1066800">
            <a:lnSpc>
              <a:spcPct val="90000"/>
            </a:lnSpc>
            <a:spcBef>
              <a:spcPct val="0"/>
            </a:spcBef>
            <a:spcAft>
              <a:spcPct val="15000"/>
            </a:spcAft>
            <a:buChar char="•"/>
          </a:pPr>
          <a:r>
            <a:rPr lang="it-IT" sz="2400" kern="1200" dirty="0"/>
            <a:t>Cammino della visione e ottenimento del primo frutto, </a:t>
          </a:r>
          <a:r>
            <a:rPr lang="it-IT" sz="2400" i="1" kern="1200" dirty="0"/>
            <a:t>śrotāpatti</a:t>
          </a:r>
          <a:endParaRPr lang="en-GB" sz="2400" i="1" kern="1200" dirty="0"/>
        </a:p>
      </dsp:txBody>
      <dsp:txXfrm rot="-5400000">
        <a:off x="932983" y="3606895"/>
        <a:ext cx="9676851" cy="78175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1805675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196688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23816642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606783732"/>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71054338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2/1/2026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86951237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2/1/2026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722010722"/>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2/1/2026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17977325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2/1/2026</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‹N›</a:t>
            </a:fld>
            <a:endParaRPr lang="en-US"/>
          </a:p>
        </p:txBody>
      </p:sp>
    </p:spTree>
    <p:extLst>
      <p:ext uri="{BB962C8B-B14F-4D97-AF65-F5344CB8AC3E}">
        <p14:creationId xmlns:p14="http://schemas.microsoft.com/office/powerpoint/2010/main" val="88516556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2/1/2026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89053035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593768848"/>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138032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673141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551835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82729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17012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615419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070145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160547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062564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6057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005120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10217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785881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2664810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00562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85801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74855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158022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2772848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5736385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3223814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0777377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2/1/2026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46777111"/>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2/1/2026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3444046391"/>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2/1/2026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391999928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98932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9758774"/>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67803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9503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2/1/2026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19748752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2/1/2026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392025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2/1/2026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27758824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dirty="0"/>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2/1/2026</a:t>
            </a:fld>
            <a:endParaRPr lang="en-US" dirty="0"/>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3460755755"/>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2/1/2026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9031001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2/1/2026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38276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2/1/2026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1597832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2/1/2026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753289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2/1/2026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5969330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2/1/2026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2061121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390209905"/>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2/1/2026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85021452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2/1/2026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4084274569"/>
      </p:ext>
    </p:extLst>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DE4591-854B-8DF7-BA9F-D7665DBD77A8}"/>
              </a:ext>
            </a:extLst>
          </p:cNvPr>
          <p:cNvSpPr>
            <a:spLocks noGrp="1"/>
          </p:cNvSpPr>
          <p:nvPr>
            <p:ph type="ctrTitle"/>
          </p:nvPr>
        </p:nvSpPr>
        <p:spPr>
          <a:xfrm>
            <a:off x="429768" y="411480"/>
            <a:ext cx="5330952" cy="3739896"/>
          </a:xfrm>
        </p:spPr>
        <p:txBody>
          <a:bodyPr anchor="t">
            <a:normAutofit/>
          </a:bodyPr>
          <a:lstStyle/>
          <a:p>
            <a:r>
              <a:rPr lang="en-GB" sz="4300" cap="none">
                <a:solidFill>
                  <a:schemeClr val="accent5">
                    <a:lumMod val="50000"/>
                  </a:schemeClr>
                </a:solidFill>
                <a:latin typeface="Georgia Pro Semibold" panose="02040702050405020303" pitchFamily="18" charset="0"/>
              </a:rPr>
              <a:t>Il cammino del progresso spirituale secondo i Sarvāstivādin</a:t>
            </a:r>
            <a:endParaRPr lang="en-GB" sz="4300" cap="none" dirty="0">
              <a:solidFill>
                <a:schemeClr val="accent5">
                  <a:lumMod val="50000"/>
                </a:schemeClr>
              </a:solidFill>
              <a:latin typeface="Georgia Pro Semibold" panose="02040702050405020303" pitchFamily="18" charset="0"/>
            </a:endParaRPr>
          </a:p>
        </p:txBody>
      </p:sp>
      <p:pic>
        <p:nvPicPr>
          <p:cNvPr id="5" name="Segnaposto immagine 4" descr="Immagine che contiene finestra, muro, legname, edificio&#10;&#10;Il contenuto generato dall'IA potrebbe non essere corretto.">
            <a:extLst>
              <a:ext uri="{FF2B5EF4-FFF2-40B4-BE49-F238E27FC236}">
                <a16:creationId xmlns:a16="http://schemas.microsoft.com/office/drawing/2014/main" id="{FD381050-3D8D-D115-B511-788FEBBBF3C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717" r="7717"/>
          <a:stretch>
            <a:fillRect/>
          </a:stretch>
        </p:blipFill>
        <p:spPr>
          <a:xfrm rot="5400000">
            <a:off x="6154737" y="361950"/>
            <a:ext cx="6399212" cy="5675313"/>
          </a:xfrm>
        </p:spPr>
      </p:pic>
    </p:spTree>
    <p:extLst>
      <p:ext uri="{BB962C8B-B14F-4D97-AF65-F5344CB8AC3E}">
        <p14:creationId xmlns:p14="http://schemas.microsoft.com/office/powerpoint/2010/main" val="311006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B9F100-2AD5-6346-C004-E44BFED96679}"/>
              </a:ext>
            </a:extLst>
          </p:cNvPr>
          <p:cNvSpPr>
            <a:spLocks noGrp="1"/>
          </p:cNvSpPr>
          <p:nvPr>
            <p:ph type="title"/>
          </p:nvPr>
        </p:nvSpPr>
        <p:spPr/>
        <p:txBody>
          <a:bodyPr>
            <a:normAutofit/>
          </a:bodyPr>
          <a:lstStyle/>
          <a:p>
            <a:r>
              <a:rPr lang="it-IT" sz="4000" cap="none" dirty="0">
                <a:latin typeface="Georgia Pro Semibold" panose="02040702050405020303" pitchFamily="18" charset="0"/>
              </a:rPr>
              <a:t>I contaminanti</a:t>
            </a:r>
            <a:endParaRPr lang="en-GB" sz="4000"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23BA24A-0078-897F-8A81-C9630F20A467}"/>
              </a:ext>
            </a:extLst>
          </p:cNvPr>
          <p:cNvSpPr>
            <a:spLocks noGrp="1"/>
          </p:cNvSpPr>
          <p:nvPr>
            <p:ph idx="1"/>
          </p:nvPr>
        </p:nvSpPr>
        <p:spPr/>
        <p:txBody>
          <a:bodyPr>
            <a:normAutofit/>
          </a:bodyPr>
          <a:lstStyle/>
          <a:p>
            <a:r>
              <a:rPr lang="it-IT" sz="3200" dirty="0"/>
              <a:t>Il cammino verso la completa emancipazione passa innanzitutto dalla purificazione della mente dai contaminanti. </a:t>
            </a:r>
          </a:p>
          <a:p>
            <a:r>
              <a:rPr lang="it-IT" sz="3200" dirty="0"/>
              <a:t>E’ questo che permette alla mente di por termine a </a:t>
            </a:r>
            <a:r>
              <a:rPr lang="it-IT" sz="3200" i="1" dirty="0"/>
              <a:t>duḥkha</a:t>
            </a:r>
            <a:r>
              <a:rPr lang="it-IT" sz="3200" dirty="0"/>
              <a:t> in maniera completa e definitiva. </a:t>
            </a:r>
          </a:p>
          <a:p>
            <a:r>
              <a:rPr lang="it-IT" sz="3200" dirty="0"/>
              <a:t>I contaminanti sono la ragione per cui creiamo </a:t>
            </a:r>
            <a:r>
              <a:rPr lang="it-IT" sz="3200" i="1" dirty="0"/>
              <a:t>karma</a:t>
            </a:r>
            <a:r>
              <a:rPr lang="it-IT" sz="3200" dirty="0"/>
              <a:t>, e il </a:t>
            </a:r>
            <a:r>
              <a:rPr lang="it-IT" sz="3200" i="1" dirty="0"/>
              <a:t>karma</a:t>
            </a:r>
            <a:r>
              <a:rPr lang="it-IT" sz="3200" dirty="0"/>
              <a:t> è la radice di </a:t>
            </a:r>
            <a:r>
              <a:rPr lang="it-IT" sz="3200" i="1" dirty="0"/>
              <a:t>duḥkha.</a:t>
            </a:r>
            <a:endParaRPr lang="en-GB" sz="3200" i="1" dirty="0"/>
          </a:p>
        </p:txBody>
      </p:sp>
    </p:spTree>
    <p:extLst>
      <p:ext uri="{BB962C8B-B14F-4D97-AF65-F5344CB8AC3E}">
        <p14:creationId xmlns:p14="http://schemas.microsoft.com/office/powerpoint/2010/main" val="3726275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B9F100-2AD5-6346-C004-E44BFED96679}"/>
              </a:ext>
            </a:extLst>
          </p:cNvPr>
          <p:cNvSpPr>
            <a:spLocks noGrp="1"/>
          </p:cNvSpPr>
          <p:nvPr>
            <p:ph type="title"/>
          </p:nvPr>
        </p:nvSpPr>
        <p:spPr/>
        <p:txBody>
          <a:bodyPr>
            <a:normAutofit/>
          </a:bodyPr>
          <a:lstStyle/>
          <a:p>
            <a:r>
              <a:rPr lang="it-IT" sz="4000" cap="none" dirty="0">
                <a:latin typeface="Georgia Pro Semibold" panose="02040702050405020303" pitchFamily="18" charset="0"/>
              </a:rPr>
              <a:t>Dhammajoti, SĀ, capitolo 12, p. 430</a:t>
            </a:r>
            <a:endParaRPr lang="en-GB" sz="4000"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23BA24A-0078-897F-8A81-C9630F20A467}"/>
              </a:ext>
            </a:extLst>
          </p:cNvPr>
          <p:cNvSpPr>
            <a:spLocks noGrp="1"/>
          </p:cNvSpPr>
          <p:nvPr>
            <p:ph idx="1"/>
          </p:nvPr>
        </p:nvSpPr>
        <p:spPr>
          <a:xfrm>
            <a:off x="317034" y="1491638"/>
            <a:ext cx="10652760" cy="4901184"/>
          </a:xfrm>
        </p:spPr>
        <p:txBody>
          <a:bodyPr>
            <a:noAutofit/>
          </a:bodyPr>
          <a:lstStyle/>
          <a:p>
            <a:r>
              <a:rPr lang="en-GB" sz="3400" dirty="0"/>
              <a:t>“Nello schema </a:t>
            </a:r>
            <a:r>
              <a:rPr lang="en-GB" sz="3400" dirty="0" err="1"/>
              <a:t>esplicativo</a:t>
            </a:r>
            <a:r>
              <a:rPr lang="en-GB" sz="3400" dirty="0"/>
              <a:t> </a:t>
            </a:r>
            <a:r>
              <a:rPr lang="en-GB" sz="3400" dirty="0" err="1"/>
              <a:t>dell’Abhidharma</a:t>
            </a:r>
            <a:r>
              <a:rPr lang="en-GB" sz="3400" dirty="0"/>
              <a:t>, </a:t>
            </a:r>
            <a:r>
              <a:rPr lang="en-GB" sz="3400" i="1" dirty="0"/>
              <a:t>duḥkha</a:t>
            </a:r>
            <a:r>
              <a:rPr lang="en-GB" sz="3400" dirty="0"/>
              <a:t> </a:t>
            </a:r>
            <a:r>
              <a:rPr lang="en-GB" sz="3400" dirty="0" err="1"/>
              <a:t>risulta</a:t>
            </a:r>
            <a:r>
              <a:rPr lang="en-GB" sz="3400" dirty="0"/>
              <a:t> dal </a:t>
            </a:r>
            <a:r>
              <a:rPr lang="en-GB" sz="3400" i="1" dirty="0"/>
              <a:t>karma</a:t>
            </a:r>
            <a:r>
              <a:rPr lang="en-GB" sz="3400" dirty="0"/>
              <a:t>, e il </a:t>
            </a:r>
            <a:r>
              <a:rPr lang="en-GB" sz="3400" i="1" dirty="0"/>
              <a:t>karma</a:t>
            </a:r>
            <a:r>
              <a:rPr lang="en-GB" sz="3400" dirty="0"/>
              <a:t> sorge </a:t>
            </a:r>
            <a:r>
              <a:rPr lang="en-GB" sz="3400" dirty="0" err="1"/>
              <a:t>dai</a:t>
            </a:r>
            <a:r>
              <a:rPr lang="en-GB" sz="3400" dirty="0"/>
              <a:t> </a:t>
            </a:r>
            <a:r>
              <a:rPr lang="en-GB" sz="3400" dirty="0" err="1"/>
              <a:t>contaminanti</a:t>
            </a:r>
            <a:r>
              <a:rPr lang="en-GB" sz="3400" dirty="0"/>
              <a:t>.</a:t>
            </a:r>
          </a:p>
          <a:p>
            <a:r>
              <a:rPr lang="en-GB" sz="3400" dirty="0"/>
              <a:t>“</a:t>
            </a:r>
            <a:r>
              <a:rPr lang="en-GB" sz="3400" dirty="0" err="1"/>
              <a:t>L’</a:t>
            </a:r>
            <a:r>
              <a:rPr lang="en-GB" sz="3400" i="1" dirty="0" err="1"/>
              <a:t>Abhidharmakośa</a:t>
            </a:r>
            <a:r>
              <a:rPr lang="en-GB" sz="3400" i="1" dirty="0"/>
              <a:t> bhāṣya </a:t>
            </a:r>
            <a:r>
              <a:rPr lang="en-GB" sz="3400" dirty="0" err="1"/>
              <a:t>dichiara</a:t>
            </a:r>
            <a:r>
              <a:rPr lang="en-GB" sz="3400" dirty="0"/>
              <a:t> </a:t>
            </a:r>
            <a:r>
              <a:rPr lang="en-GB" sz="3400" dirty="0" err="1"/>
              <a:t>che</a:t>
            </a:r>
            <a:r>
              <a:rPr lang="en-GB" sz="3400" dirty="0"/>
              <a:t> senza </a:t>
            </a:r>
            <a:r>
              <a:rPr lang="en-GB" sz="3400" dirty="0" err="1"/>
              <a:t>questi</a:t>
            </a:r>
            <a:r>
              <a:rPr lang="en-GB" sz="3400" dirty="0"/>
              <a:t> </a:t>
            </a:r>
            <a:r>
              <a:rPr lang="en-GB" sz="3400" dirty="0" err="1"/>
              <a:t>ultimi</a:t>
            </a:r>
            <a:r>
              <a:rPr lang="en-GB" sz="3400" dirty="0"/>
              <a:t>, il </a:t>
            </a:r>
            <a:r>
              <a:rPr lang="en-GB" sz="3400" i="1" dirty="0"/>
              <a:t>karma</a:t>
            </a:r>
            <a:r>
              <a:rPr lang="en-GB" sz="3400" dirty="0"/>
              <a:t> è </a:t>
            </a:r>
            <a:r>
              <a:rPr lang="en-GB" sz="3400" dirty="0" err="1"/>
              <a:t>incapace</a:t>
            </a:r>
            <a:r>
              <a:rPr lang="en-GB" sz="3400" dirty="0"/>
              <a:t> di </a:t>
            </a:r>
            <a:r>
              <a:rPr lang="en-GB" sz="3400" dirty="0" err="1"/>
              <a:t>produrre</a:t>
            </a:r>
            <a:r>
              <a:rPr lang="en-GB" sz="3400" dirty="0"/>
              <a:t> </a:t>
            </a:r>
            <a:r>
              <a:rPr lang="en-GB" sz="3400" dirty="0" err="1"/>
              <a:t>nuove</a:t>
            </a:r>
            <a:r>
              <a:rPr lang="en-GB" sz="3400" dirty="0"/>
              <a:t> </a:t>
            </a:r>
            <a:r>
              <a:rPr lang="en-GB" sz="3400" dirty="0" err="1"/>
              <a:t>esistenze</a:t>
            </a:r>
            <a:r>
              <a:rPr lang="en-GB" sz="3400" dirty="0"/>
              <a:t>. </a:t>
            </a:r>
          </a:p>
          <a:p>
            <a:r>
              <a:rPr lang="en-GB" sz="3400" dirty="0"/>
              <a:t>“Di </a:t>
            </a:r>
            <a:r>
              <a:rPr lang="en-GB" sz="3400" dirty="0" err="1"/>
              <a:t>conseguenza</a:t>
            </a:r>
            <a:r>
              <a:rPr lang="en-GB" sz="3400" dirty="0"/>
              <a:t>, </a:t>
            </a:r>
            <a:r>
              <a:rPr lang="en-GB" sz="3400" dirty="0" err="1"/>
              <a:t>essi</a:t>
            </a:r>
            <a:r>
              <a:rPr lang="en-GB" sz="3400" dirty="0"/>
              <a:t> </a:t>
            </a:r>
            <a:r>
              <a:rPr lang="en-GB" sz="3400" dirty="0" err="1"/>
              <a:t>sono</a:t>
            </a:r>
            <a:r>
              <a:rPr lang="en-GB" sz="3400" dirty="0"/>
              <a:t> la </a:t>
            </a:r>
            <a:r>
              <a:rPr lang="en-GB" sz="3400" dirty="0" err="1"/>
              <a:t>radice</a:t>
            </a:r>
            <a:r>
              <a:rPr lang="en-GB" sz="3400" dirty="0"/>
              <a:t> </a:t>
            </a:r>
            <a:r>
              <a:rPr lang="en-GB" sz="3400" dirty="0" err="1"/>
              <a:t>dell’esistenza</a:t>
            </a:r>
            <a:r>
              <a:rPr lang="en-GB" sz="3400" dirty="0"/>
              <a:t>.</a:t>
            </a:r>
          </a:p>
        </p:txBody>
      </p:sp>
    </p:spTree>
    <p:extLst>
      <p:ext uri="{BB962C8B-B14F-4D97-AF65-F5344CB8AC3E}">
        <p14:creationId xmlns:p14="http://schemas.microsoft.com/office/powerpoint/2010/main" val="2293135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DAD25B1-F6B2-215C-1C56-8CC1892347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508222D-3BC0-E9CE-FC00-C96B45634855}"/>
              </a:ext>
            </a:extLst>
          </p:cNvPr>
          <p:cNvSpPr>
            <a:spLocks noGrp="1"/>
          </p:cNvSpPr>
          <p:nvPr>
            <p:ph type="title"/>
          </p:nvPr>
        </p:nvSpPr>
        <p:spPr/>
        <p:txBody>
          <a:bodyPr>
            <a:normAutofit/>
          </a:bodyPr>
          <a:lstStyle/>
          <a:p>
            <a:r>
              <a:rPr lang="it-IT" sz="4000" cap="none" dirty="0">
                <a:latin typeface="Georgia Pro Semibold" panose="02040702050405020303" pitchFamily="18" charset="0"/>
              </a:rPr>
              <a:t>Dhammajoti, SĀ, capitolo 12, p. 430</a:t>
            </a:r>
            <a:endParaRPr lang="en-GB" sz="4000"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22C31D6-6530-FD80-F503-977CBFC24E56}"/>
              </a:ext>
            </a:extLst>
          </p:cNvPr>
          <p:cNvSpPr>
            <a:spLocks noGrp="1"/>
          </p:cNvSpPr>
          <p:nvPr>
            <p:ph idx="1"/>
          </p:nvPr>
        </p:nvSpPr>
        <p:spPr>
          <a:xfrm>
            <a:off x="317034" y="1491638"/>
            <a:ext cx="10652760" cy="4901184"/>
          </a:xfrm>
        </p:spPr>
        <p:txBody>
          <a:bodyPr>
            <a:normAutofit/>
          </a:bodyPr>
          <a:lstStyle/>
          <a:p>
            <a:r>
              <a:rPr lang="it-IT" sz="3200" dirty="0"/>
              <a:t>«Da un altro punto di vista, tutti i contaminanti sorgono a causa dell’ignoranza, ed è per questo motivo che essa costituisce il primo anello della formula in dodici fattori del sorgere condizionato, anche se non esiste il concetto di Causa Prima nel buddhismo.</a:t>
            </a:r>
          </a:p>
          <a:p>
            <a:r>
              <a:rPr lang="it-IT" sz="3200" dirty="0"/>
              <a:t>«Perciò, anche l’ignoranza è definita essere la radice dell’esistenza.»</a:t>
            </a:r>
            <a:endParaRPr lang="en-GB" sz="3200" dirty="0"/>
          </a:p>
        </p:txBody>
      </p:sp>
    </p:spTree>
    <p:extLst>
      <p:ext uri="{BB962C8B-B14F-4D97-AF65-F5344CB8AC3E}">
        <p14:creationId xmlns:p14="http://schemas.microsoft.com/office/powerpoint/2010/main" val="2179353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3617E57-3835-2A41-7A55-80CD496E13B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4D4F562-6490-A112-925B-F47CB74D6423}"/>
              </a:ext>
            </a:extLst>
          </p:cNvPr>
          <p:cNvSpPr>
            <a:spLocks noGrp="1"/>
          </p:cNvSpPr>
          <p:nvPr>
            <p:ph type="title"/>
          </p:nvPr>
        </p:nvSpPr>
        <p:spPr/>
        <p:txBody>
          <a:bodyPr>
            <a:normAutofit/>
          </a:bodyPr>
          <a:lstStyle/>
          <a:p>
            <a:r>
              <a:rPr lang="it-IT" sz="4000" cap="none" dirty="0">
                <a:latin typeface="Georgia Pro Semibold" panose="02040702050405020303" pitchFamily="18" charset="0"/>
              </a:rPr>
              <a:t>I contaminanti</a:t>
            </a:r>
            <a:endParaRPr lang="en-GB" sz="4000" cap="none" dirty="0">
              <a:latin typeface="Georgia Pro Semibold" panose="02040702050405020303" pitchFamily="18" charset="0"/>
            </a:endParaRPr>
          </a:p>
        </p:txBody>
      </p:sp>
      <p:graphicFrame>
        <p:nvGraphicFramePr>
          <p:cNvPr id="4" name="Segnaposto contenuto 3">
            <a:extLst>
              <a:ext uri="{FF2B5EF4-FFF2-40B4-BE49-F238E27FC236}">
                <a16:creationId xmlns:a16="http://schemas.microsoft.com/office/drawing/2014/main" id="{BAF229D1-7CE8-1295-BD32-30998A9471C6}"/>
              </a:ext>
            </a:extLst>
          </p:cNvPr>
          <p:cNvGraphicFramePr>
            <a:graphicFrameLocks noGrp="1"/>
          </p:cNvGraphicFramePr>
          <p:nvPr>
            <p:ph idx="1"/>
            <p:extLst>
              <p:ext uri="{D42A27DB-BD31-4B8C-83A1-F6EECF244321}">
                <p14:modId xmlns:p14="http://schemas.microsoft.com/office/powerpoint/2010/main" val="105980242"/>
              </p:ext>
            </p:extLst>
          </p:nvPr>
        </p:nvGraphicFramePr>
        <p:xfrm>
          <a:off x="430213" y="1381125"/>
          <a:ext cx="10652125" cy="490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8357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635A0AB-7E29-C949-0E1D-4D91B7F1C49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1DD313A-BDE2-2E37-7631-4B919454C99F}"/>
              </a:ext>
            </a:extLst>
          </p:cNvPr>
          <p:cNvSpPr>
            <a:spLocks noGrp="1"/>
          </p:cNvSpPr>
          <p:nvPr>
            <p:ph type="title"/>
          </p:nvPr>
        </p:nvSpPr>
        <p:spPr/>
        <p:txBody>
          <a:bodyPr>
            <a:normAutofit/>
          </a:bodyPr>
          <a:lstStyle/>
          <a:p>
            <a:r>
              <a:rPr lang="it-IT" sz="4000" cap="none" dirty="0">
                <a:latin typeface="Georgia Pro Semibold" panose="02040702050405020303" pitchFamily="18" charset="0"/>
              </a:rPr>
              <a:t>I contaminanti</a:t>
            </a:r>
            <a:endParaRPr lang="en-GB" sz="4000" cap="none" dirty="0">
              <a:latin typeface="Georgia Pro Semibold" panose="02040702050405020303" pitchFamily="18" charset="0"/>
            </a:endParaRPr>
          </a:p>
        </p:txBody>
      </p:sp>
      <p:graphicFrame>
        <p:nvGraphicFramePr>
          <p:cNvPr id="4" name="Segnaposto contenuto 3">
            <a:extLst>
              <a:ext uri="{FF2B5EF4-FFF2-40B4-BE49-F238E27FC236}">
                <a16:creationId xmlns:a16="http://schemas.microsoft.com/office/drawing/2014/main" id="{8ED96D5D-29A5-2717-E072-BF98E0683A12}"/>
              </a:ext>
            </a:extLst>
          </p:cNvPr>
          <p:cNvGraphicFramePr>
            <a:graphicFrameLocks noGrp="1"/>
          </p:cNvGraphicFramePr>
          <p:nvPr>
            <p:ph idx="1"/>
            <p:extLst>
              <p:ext uri="{D42A27DB-BD31-4B8C-83A1-F6EECF244321}">
                <p14:modId xmlns:p14="http://schemas.microsoft.com/office/powerpoint/2010/main" val="2636000052"/>
              </p:ext>
            </p:extLst>
          </p:nvPr>
        </p:nvGraphicFramePr>
        <p:xfrm>
          <a:off x="430403" y="1372361"/>
          <a:ext cx="10652125" cy="490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2331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1227116-A929-BEB0-9112-27676A85F9D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63A36C8-239D-C65A-ED95-0A0E4AA74715}"/>
              </a:ext>
            </a:extLst>
          </p:cNvPr>
          <p:cNvSpPr>
            <a:spLocks noGrp="1"/>
          </p:cNvSpPr>
          <p:nvPr>
            <p:ph type="title"/>
          </p:nvPr>
        </p:nvSpPr>
        <p:spPr/>
        <p:txBody>
          <a:bodyPr>
            <a:normAutofit/>
          </a:bodyPr>
          <a:lstStyle/>
          <a:p>
            <a:r>
              <a:rPr lang="it-IT" sz="4000" cap="none" dirty="0">
                <a:latin typeface="Georgia Pro Semibold" panose="02040702050405020303" pitchFamily="18" charset="0"/>
              </a:rPr>
              <a:t>I contaminanti</a:t>
            </a:r>
            <a:endParaRPr lang="en-GB" sz="4000"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7E4F9448-8E37-8C42-9EB4-CD4D6896FC46}"/>
              </a:ext>
            </a:extLst>
          </p:cNvPr>
          <p:cNvSpPr>
            <a:spLocks noGrp="1"/>
          </p:cNvSpPr>
          <p:nvPr>
            <p:ph idx="1"/>
          </p:nvPr>
        </p:nvSpPr>
        <p:spPr/>
        <p:txBody>
          <a:bodyPr>
            <a:normAutofit/>
          </a:bodyPr>
          <a:lstStyle/>
          <a:p>
            <a:r>
              <a:rPr lang="it-IT" sz="4000" dirty="0"/>
              <a:t>I contaminanti sono menzionati sotto differenti categorie che tuttavia spesso si sovrappongono.</a:t>
            </a:r>
          </a:p>
          <a:p>
            <a:r>
              <a:rPr lang="it-IT" sz="4000" dirty="0"/>
              <a:t>Le categorie più importanti sono </a:t>
            </a:r>
            <a:r>
              <a:rPr lang="it-IT" sz="4000" i="1" dirty="0"/>
              <a:t>kleśa</a:t>
            </a:r>
            <a:r>
              <a:rPr lang="it-IT" sz="4000" dirty="0"/>
              <a:t> (</a:t>
            </a:r>
            <a:r>
              <a:rPr lang="it-IT" sz="4000" i="1" dirty="0" err="1"/>
              <a:t>kilesa</a:t>
            </a:r>
            <a:r>
              <a:rPr lang="it-IT" sz="4000" dirty="0"/>
              <a:t>), </a:t>
            </a:r>
            <a:r>
              <a:rPr lang="it-IT" sz="4000" i="1" dirty="0"/>
              <a:t>upakleśa</a:t>
            </a:r>
            <a:r>
              <a:rPr lang="it-IT" sz="4000" dirty="0"/>
              <a:t> (</a:t>
            </a:r>
            <a:r>
              <a:rPr lang="it-IT" sz="4000" i="1" dirty="0" err="1"/>
              <a:t>upakilesa</a:t>
            </a:r>
            <a:r>
              <a:rPr lang="it-IT" sz="4000" dirty="0"/>
              <a:t>), </a:t>
            </a:r>
            <a:r>
              <a:rPr lang="it-IT" sz="4000" i="1" dirty="0"/>
              <a:t>āsava</a:t>
            </a:r>
            <a:r>
              <a:rPr lang="it-IT" sz="4000" dirty="0"/>
              <a:t>, </a:t>
            </a:r>
            <a:r>
              <a:rPr lang="it-IT" sz="4000" i="1" dirty="0"/>
              <a:t>anuśaya, saṃyojana</a:t>
            </a:r>
            <a:r>
              <a:rPr lang="it-IT" sz="4000" dirty="0"/>
              <a:t>.</a:t>
            </a:r>
            <a:endParaRPr lang="en-GB" sz="4000" dirty="0"/>
          </a:p>
        </p:txBody>
      </p:sp>
    </p:spTree>
    <p:extLst>
      <p:ext uri="{BB962C8B-B14F-4D97-AF65-F5344CB8AC3E}">
        <p14:creationId xmlns:p14="http://schemas.microsoft.com/office/powerpoint/2010/main" val="2844618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AB4F0F7-2D95-0BD7-FE1D-82DFBFE0164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A8BA247-08D5-05A2-FE3B-F6A1FD8904F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6684286-4E95-ED4A-65B5-544727434434}"/>
              </a:ext>
            </a:extLst>
          </p:cNvPr>
          <p:cNvSpPr>
            <a:spLocks noGrp="1"/>
          </p:cNvSpPr>
          <p:nvPr>
            <p:ph idx="1"/>
          </p:nvPr>
        </p:nvSpPr>
        <p:spPr/>
        <p:txBody>
          <a:bodyPr>
            <a:normAutofit/>
          </a:bodyPr>
          <a:lstStyle/>
          <a:p>
            <a:r>
              <a:rPr lang="it-IT" sz="4000" dirty="0"/>
              <a:t>La parola deriva dalla radice </a:t>
            </a:r>
            <a:r>
              <a:rPr lang="it-IT" sz="4000" i="1" dirty="0" err="1"/>
              <a:t>kli</a:t>
            </a:r>
            <a:r>
              <a:rPr lang="it-IT" sz="4000" i="1" dirty="0" err="1">
                <a:latin typeface="Book Antiqua" panose="02040602050305030304" pitchFamily="18" charset="0"/>
                <a:cs typeface="Times New Roman" panose="02020603050405020304" pitchFamily="18" charset="0"/>
              </a:rPr>
              <a:t>ś</a:t>
            </a:r>
            <a:r>
              <a:rPr lang="it-IT" sz="4000" dirty="0"/>
              <a:t> che significa «tormentare, vessare, molestare, causare sofferenza».</a:t>
            </a:r>
          </a:p>
          <a:p>
            <a:r>
              <a:rPr lang="it-IT" sz="4000" dirty="0"/>
              <a:t>Il participio </a:t>
            </a:r>
            <a:r>
              <a:rPr lang="it-IT" sz="4000" i="1" dirty="0" err="1"/>
              <a:t>kl</a:t>
            </a:r>
            <a:r>
              <a:rPr lang="it-IT" sz="4000" i="1" dirty="0" err="1">
                <a:latin typeface="Times New Roman" panose="02020603050405020304" pitchFamily="18" charset="0"/>
                <a:cs typeface="Times New Roman" panose="02020603050405020304" pitchFamily="18" charset="0"/>
              </a:rPr>
              <a:t>ṣṭ</a:t>
            </a:r>
            <a:r>
              <a:rPr lang="it-IT" sz="4000" i="1" dirty="0" err="1"/>
              <a:t>a</a:t>
            </a:r>
            <a:r>
              <a:rPr lang="it-IT" sz="4000" dirty="0"/>
              <a:t> è usato nel Buddhismo con il significato di «contaminato, impuro». </a:t>
            </a:r>
            <a:endParaRPr lang="en-GB" sz="4000" dirty="0"/>
          </a:p>
        </p:txBody>
      </p:sp>
    </p:spTree>
    <p:extLst>
      <p:ext uri="{BB962C8B-B14F-4D97-AF65-F5344CB8AC3E}">
        <p14:creationId xmlns:p14="http://schemas.microsoft.com/office/powerpoint/2010/main" val="1657692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5263F99-B6EF-B18D-4F81-CE11A9413AD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98E7B82-8DE4-5E13-BB59-81B2FB4FE266}"/>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1F496F38-B679-0759-1597-2D63D714208A}"/>
              </a:ext>
            </a:extLst>
          </p:cNvPr>
          <p:cNvSpPr>
            <a:spLocks noGrp="1"/>
          </p:cNvSpPr>
          <p:nvPr>
            <p:ph idx="1"/>
          </p:nvPr>
        </p:nvSpPr>
        <p:spPr/>
        <p:txBody>
          <a:bodyPr>
            <a:normAutofit/>
          </a:bodyPr>
          <a:lstStyle/>
          <a:p>
            <a:r>
              <a:rPr lang="it-IT" sz="4000" dirty="0"/>
              <a:t>Il termine </a:t>
            </a:r>
            <a:r>
              <a:rPr lang="it-IT" sz="4000" i="1" dirty="0"/>
              <a:t>kleśa</a:t>
            </a:r>
            <a:r>
              <a:rPr lang="it-IT" sz="4000" dirty="0"/>
              <a:t> appare di rado nei </a:t>
            </a:r>
            <a:r>
              <a:rPr lang="it-IT" sz="4000" i="1" dirty="0"/>
              <a:t>sūtra</a:t>
            </a:r>
            <a:r>
              <a:rPr lang="it-IT" sz="4000" dirty="0"/>
              <a:t>. </a:t>
            </a:r>
          </a:p>
          <a:p>
            <a:r>
              <a:rPr lang="it-IT" sz="4000" dirty="0"/>
              <a:t>Originariamente, i contaminanti erano elencati sotto la categoria degli </a:t>
            </a:r>
            <a:r>
              <a:rPr lang="it-IT" sz="4000" i="1" dirty="0"/>
              <a:t>upakleśa</a:t>
            </a:r>
            <a:r>
              <a:rPr lang="it-IT" sz="4000" dirty="0"/>
              <a:t>, che poi è andata ad identificare solamente i «contaminanti secondari o derivati».</a:t>
            </a:r>
            <a:endParaRPr lang="en-GB" sz="4000" dirty="0"/>
          </a:p>
        </p:txBody>
      </p:sp>
    </p:spTree>
    <p:extLst>
      <p:ext uri="{BB962C8B-B14F-4D97-AF65-F5344CB8AC3E}">
        <p14:creationId xmlns:p14="http://schemas.microsoft.com/office/powerpoint/2010/main" val="2504886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59F72CD-7405-5C37-3ABF-0A737FAB8B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0B6707-D6A3-F032-81F7-F3BBFBB1089E}"/>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9EC4E8C-778A-04AC-A888-77447B868FB4}"/>
              </a:ext>
            </a:extLst>
          </p:cNvPr>
          <p:cNvSpPr>
            <a:spLocks noGrp="1"/>
          </p:cNvSpPr>
          <p:nvPr>
            <p:ph idx="1"/>
          </p:nvPr>
        </p:nvSpPr>
        <p:spPr/>
        <p:txBody>
          <a:bodyPr>
            <a:normAutofit/>
          </a:bodyPr>
          <a:lstStyle/>
          <a:p>
            <a:r>
              <a:rPr lang="it-IT" sz="4000" dirty="0"/>
              <a:t>Il numero fondamentale dei </a:t>
            </a:r>
            <a:r>
              <a:rPr lang="it-IT" sz="4000" i="1" dirty="0"/>
              <a:t>kleśa</a:t>
            </a:r>
            <a:r>
              <a:rPr lang="it-IT" sz="4000" dirty="0"/>
              <a:t> è 6, che diventano 7 quando </a:t>
            </a:r>
            <a:r>
              <a:rPr lang="it-IT" sz="4000" i="1" dirty="0"/>
              <a:t>r</a:t>
            </a:r>
            <a:r>
              <a:rPr lang="it-IT" sz="4000" i="1" dirty="0">
                <a:latin typeface="Times New Roman" panose="02020603050405020304" pitchFamily="18" charset="0"/>
                <a:cs typeface="Times New Roman" panose="02020603050405020304" pitchFamily="18" charset="0"/>
              </a:rPr>
              <a:t>ā</a:t>
            </a:r>
            <a:r>
              <a:rPr lang="it-IT" sz="4000" i="1" dirty="0"/>
              <a:t>ga</a:t>
            </a:r>
            <a:r>
              <a:rPr lang="it-IT" sz="4000" dirty="0"/>
              <a:t> (brama) è suddivisa in brama sensuale e brama per l’esistenza, oppure 10 quando </a:t>
            </a:r>
            <a:r>
              <a:rPr lang="it-IT" sz="4000" i="1" dirty="0"/>
              <a:t>d</a:t>
            </a:r>
            <a:r>
              <a:rPr lang="it-IT" sz="4000" i="1" dirty="0">
                <a:latin typeface="Times New Roman" panose="02020603050405020304" pitchFamily="18" charset="0"/>
                <a:cs typeface="Times New Roman" panose="02020603050405020304" pitchFamily="18" charset="0"/>
              </a:rPr>
              <a:t>ṛṣṭ</a:t>
            </a:r>
            <a:r>
              <a:rPr lang="it-IT" sz="4000" i="1" dirty="0"/>
              <a:t>i</a:t>
            </a:r>
            <a:r>
              <a:rPr lang="it-IT" sz="4000" dirty="0"/>
              <a:t> (opinione) è suddivisa in 5 categorie. </a:t>
            </a:r>
            <a:endParaRPr lang="en-GB" sz="4000" dirty="0"/>
          </a:p>
        </p:txBody>
      </p:sp>
    </p:spTree>
    <p:extLst>
      <p:ext uri="{BB962C8B-B14F-4D97-AF65-F5344CB8AC3E}">
        <p14:creationId xmlns:p14="http://schemas.microsoft.com/office/powerpoint/2010/main" val="389810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1F7CDFD-23A6-5F9B-961E-4C183BAFDB5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7B95A8C-5740-ED9E-6791-74AF3F96133D}"/>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graphicFrame>
        <p:nvGraphicFramePr>
          <p:cNvPr id="4" name="Segnaposto contenuto 3">
            <a:extLst>
              <a:ext uri="{FF2B5EF4-FFF2-40B4-BE49-F238E27FC236}">
                <a16:creationId xmlns:a16="http://schemas.microsoft.com/office/drawing/2014/main" id="{69084F23-2915-23B5-A520-939DE969C3B8}"/>
              </a:ext>
            </a:extLst>
          </p:cNvPr>
          <p:cNvGraphicFramePr>
            <a:graphicFrameLocks noGrp="1"/>
          </p:cNvGraphicFramePr>
          <p:nvPr>
            <p:ph idx="1"/>
            <p:extLst>
              <p:ext uri="{D42A27DB-BD31-4B8C-83A1-F6EECF244321}">
                <p14:modId xmlns:p14="http://schemas.microsoft.com/office/powerpoint/2010/main" val="2537104531"/>
              </p:ext>
            </p:extLst>
          </p:nvPr>
        </p:nvGraphicFramePr>
        <p:xfrm>
          <a:off x="430213" y="1553227"/>
          <a:ext cx="10652124" cy="4714240"/>
        </p:xfrm>
        <a:graphic>
          <a:graphicData uri="http://schemas.openxmlformats.org/drawingml/2006/table">
            <a:tbl>
              <a:tblPr firstRow="1" bandRow="1">
                <a:tableStyleId>{5C22544A-7EE6-4342-B048-85BDC9FD1C3A}</a:tableStyleId>
              </a:tblPr>
              <a:tblGrid>
                <a:gridCol w="3550708">
                  <a:extLst>
                    <a:ext uri="{9D8B030D-6E8A-4147-A177-3AD203B41FA5}">
                      <a16:colId xmlns:a16="http://schemas.microsoft.com/office/drawing/2014/main" val="3675534738"/>
                    </a:ext>
                  </a:extLst>
                </a:gridCol>
                <a:gridCol w="3550708">
                  <a:extLst>
                    <a:ext uri="{9D8B030D-6E8A-4147-A177-3AD203B41FA5}">
                      <a16:colId xmlns:a16="http://schemas.microsoft.com/office/drawing/2014/main" val="1611981925"/>
                    </a:ext>
                  </a:extLst>
                </a:gridCol>
                <a:gridCol w="3550708">
                  <a:extLst>
                    <a:ext uri="{9D8B030D-6E8A-4147-A177-3AD203B41FA5}">
                      <a16:colId xmlns:a16="http://schemas.microsoft.com/office/drawing/2014/main" val="893260076"/>
                    </a:ext>
                  </a:extLst>
                </a:gridCol>
              </a:tblGrid>
              <a:tr h="198738">
                <a:tc>
                  <a:txBody>
                    <a:bodyPr/>
                    <a:lstStyle/>
                    <a:p>
                      <a:r>
                        <a:rPr lang="it-IT" dirty="0"/>
                        <a:t>6 tipi</a:t>
                      </a:r>
                      <a:endParaRPr lang="en-GB" dirty="0"/>
                    </a:p>
                  </a:txBody>
                  <a:tcPr/>
                </a:tc>
                <a:tc>
                  <a:txBody>
                    <a:bodyPr/>
                    <a:lstStyle/>
                    <a:p>
                      <a:r>
                        <a:rPr lang="it-IT" dirty="0"/>
                        <a:t>7 tipi</a:t>
                      </a:r>
                      <a:endParaRPr lang="en-GB" dirty="0"/>
                    </a:p>
                  </a:txBody>
                  <a:tcPr/>
                </a:tc>
                <a:tc>
                  <a:txBody>
                    <a:bodyPr/>
                    <a:lstStyle/>
                    <a:p>
                      <a:r>
                        <a:rPr lang="it-IT" dirty="0"/>
                        <a:t>10 tipi</a:t>
                      </a:r>
                      <a:endParaRPr lang="en-GB" dirty="0"/>
                    </a:p>
                  </a:txBody>
                  <a:tcPr/>
                </a:tc>
                <a:extLst>
                  <a:ext uri="{0D108BD9-81ED-4DB2-BD59-A6C34878D82A}">
                    <a16:rowId xmlns:a16="http://schemas.microsoft.com/office/drawing/2014/main" val="1924172014"/>
                  </a:ext>
                </a:extLst>
              </a:tr>
              <a:tr h="370840">
                <a:tc rowSpan="2">
                  <a:txBody>
                    <a:bodyPr/>
                    <a:lstStyle/>
                    <a:p>
                      <a:r>
                        <a:rPr lang="it-IT" i="1" dirty="0">
                          <a:latin typeface="Times New Roman" panose="02020603050405020304" pitchFamily="18" charset="0"/>
                          <a:cs typeface="Times New Roman" panose="02020603050405020304" pitchFamily="18" charset="0"/>
                        </a:rPr>
                        <a:t>rā</a:t>
                      </a:r>
                      <a:r>
                        <a:rPr lang="it-IT" i="1" dirty="0"/>
                        <a:t>ga</a:t>
                      </a:r>
                      <a:r>
                        <a:rPr lang="it-IT" dirty="0"/>
                        <a:t> - brama</a:t>
                      </a:r>
                      <a:endParaRPr lang="en-GB" dirty="0"/>
                    </a:p>
                  </a:txBody>
                  <a:tcPr/>
                </a:tc>
                <a:tc>
                  <a:txBody>
                    <a:bodyPr/>
                    <a:lstStyle/>
                    <a:p>
                      <a:r>
                        <a:rPr lang="it-IT" i="1" dirty="0"/>
                        <a:t>k</a:t>
                      </a:r>
                      <a:r>
                        <a:rPr lang="it-IT" i="1" dirty="0">
                          <a:latin typeface="Times New Roman" panose="02020603050405020304" pitchFamily="18" charset="0"/>
                          <a:cs typeface="Times New Roman" panose="02020603050405020304" pitchFamily="18" charset="0"/>
                        </a:rPr>
                        <a:t>ā</a:t>
                      </a:r>
                      <a:r>
                        <a:rPr lang="it-IT" i="1" dirty="0"/>
                        <a:t>ma rāga </a:t>
                      </a:r>
                      <a:r>
                        <a:rPr lang="it-IT" dirty="0"/>
                        <a:t>– brama sensuale</a:t>
                      </a:r>
                      <a:endParaRPr lang="en-GB" dirty="0"/>
                    </a:p>
                  </a:txBody>
                  <a:tcPr/>
                </a:tc>
                <a:tc rowSpan="2">
                  <a:txBody>
                    <a:bodyPr/>
                    <a:lstStyle/>
                    <a:p>
                      <a:r>
                        <a:rPr lang="it-IT" i="1" dirty="0"/>
                        <a:t>rāga</a:t>
                      </a:r>
                      <a:r>
                        <a:rPr lang="it-IT" dirty="0"/>
                        <a:t> - brama</a:t>
                      </a:r>
                      <a:endParaRPr lang="en-GB" dirty="0"/>
                    </a:p>
                  </a:txBody>
                  <a:tcPr/>
                </a:tc>
                <a:extLst>
                  <a:ext uri="{0D108BD9-81ED-4DB2-BD59-A6C34878D82A}">
                    <a16:rowId xmlns:a16="http://schemas.microsoft.com/office/drawing/2014/main" val="4073578733"/>
                  </a:ext>
                </a:extLst>
              </a:tr>
              <a:tr h="370840">
                <a:tc vMerge="1">
                  <a:txBody>
                    <a:bodyPr/>
                    <a:lstStyle/>
                    <a:p>
                      <a:endParaRPr lang="en-GB" dirty="0"/>
                    </a:p>
                  </a:txBody>
                  <a:tcPr/>
                </a:tc>
                <a:tc>
                  <a:txBody>
                    <a:bodyPr/>
                    <a:lstStyle/>
                    <a:p>
                      <a:r>
                        <a:rPr lang="it-IT" i="1" dirty="0"/>
                        <a:t>bhava rāga </a:t>
                      </a:r>
                      <a:r>
                        <a:rPr lang="it-IT" dirty="0"/>
                        <a:t>– brama per l’esistenza</a:t>
                      </a:r>
                      <a:endParaRPr lang="en-GB" dirty="0"/>
                    </a:p>
                  </a:txBody>
                  <a:tcPr/>
                </a:tc>
                <a:tc vMerge="1">
                  <a:txBody>
                    <a:bodyPr/>
                    <a:lstStyle/>
                    <a:p>
                      <a:endParaRPr lang="en-GB" dirty="0"/>
                    </a:p>
                  </a:txBody>
                  <a:tcPr/>
                </a:tc>
                <a:extLst>
                  <a:ext uri="{0D108BD9-81ED-4DB2-BD59-A6C34878D82A}">
                    <a16:rowId xmlns:a16="http://schemas.microsoft.com/office/drawing/2014/main" val="3951641171"/>
                  </a:ext>
                </a:extLst>
              </a:tr>
              <a:tr h="370840">
                <a:tc>
                  <a:txBody>
                    <a:bodyPr/>
                    <a:lstStyle/>
                    <a:p>
                      <a:r>
                        <a:rPr lang="it-IT" i="1" dirty="0"/>
                        <a:t>pratigha</a:t>
                      </a:r>
                      <a:r>
                        <a:rPr lang="it-IT" dirty="0"/>
                        <a:t> - ostilità</a:t>
                      </a:r>
                      <a:endParaRPr lang="en-GB" dirty="0"/>
                    </a:p>
                  </a:txBody>
                  <a:tcPr/>
                </a:tc>
                <a:tc>
                  <a:txBody>
                    <a:bodyPr/>
                    <a:lstStyle/>
                    <a:p>
                      <a:r>
                        <a:rPr lang="it-IT" i="1" dirty="0"/>
                        <a:t>pratigha</a:t>
                      </a:r>
                      <a:endParaRPr lang="en-GB" i="1" dirty="0"/>
                    </a:p>
                  </a:txBody>
                  <a:tcPr/>
                </a:tc>
                <a:tc>
                  <a:txBody>
                    <a:bodyPr/>
                    <a:lstStyle/>
                    <a:p>
                      <a:r>
                        <a:rPr lang="it-IT" i="1" dirty="0"/>
                        <a:t>pratigha</a:t>
                      </a:r>
                      <a:endParaRPr lang="en-GB" i="1" dirty="0"/>
                    </a:p>
                  </a:txBody>
                  <a:tcPr/>
                </a:tc>
                <a:extLst>
                  <a:ext uri="{0D108BD9-81ED-4DB2-BD59-A6C34878D82A}">
                    <a16:rowId xmlns:a16="http://schemas.microsoft.com/office/drawing/2014/main" val="4256524972"/>
                  </a:ext>
                </a:extLst>
              </a:tr>
              <a:tr h="370840">
                <a:tc>
                  <a:txBody>
                    <a:bodyPr/>
                    <a:lstStyle/>
                    <a:p>
                      <a:r>
                        <a:rPr lang="it-IT" i="1" dirty="0"/>
                        <a:t>avidyā</a:t>
                      </a:r>
                      <a:r>
                        <a:rPr lang="it-IT" dirty="0"/>
                        <a:t> - ignoranza</a:t>
                      </a:r>
                      <a:endParaRPr lang="en-GB" dirty="0"/>
                    </a:p>
                  </a:txBody>
                  <a:tcPr/>
                </a:tc>
                <a:tc>
                  <a:txBody>
                    <a:bodyPr/>
                    <a:lstStyle/>
                    <a:p>
                      <a:r>
                        <a:rPr lang="it-IT" i="1" dirty="0" err="1"/>
                        <a:t>avidya</a:t>
                      </a:r>
                      <a:endParaRPr lang="en-GB" i="1" dirty="0"/>
                    </a:p>
                  </a:txBody>
                  <a:tcPr/>
                </a:tc>
                <a:tc>
                  <a:txBody>
                    <a:bodyPr/>
                    <a:lstStyle/>
                    <a:p>
                      <a:r>
                        <a:rPr lang="it-IT" i="1" dirty="0"/>
                        <a:t>avidyā</a:t>
                      </a:r>
                      <a:endParaRPr lang="en-GB" i="1" dirty="0"/>
                    </a:p>
                  </a:txBody>
                  <a:tcPr/>
                </a:tc>
                <a:extLst>
                  <a:ext uri="{0D108BD9-81ED-4DB2-BD59-A6C34878D82A}">
                    <a16:rowId xmlns:a16="http://schemas.microsoft.com/office/drawing/2014/main" val="3772353002"/>
                  </a:ext>
                </a:extLst>
              </a:tr>
              <a:tr h="370840">
                <a:tc>
                  <a:txBody>
                    <a:bodyPr/>
                    <a:lstStyle/>
                    <a:p>
                      <a:r>
                        <a:rPr lang="it-IT" i="1" dirty="0"/>
                        <a:t>m</a:t>
                      </a:r>
                      <a:r>
                        <a:rPr lang="it-IT" i="1" dirty="0">
                          <a:latin typeface="Times New Roman" panose="02020603050405020304" pitchFamily="18" charset="0"/>
                          <a:cs typeface="Times New Roman" panose="02020603050405020304" pitchFamily="18" charset="0"/>
                        </a:rPr>
                        <a:t>ā</a:t>
                      </a:r>
                      <a:r>
                        <a:rPr lang="it-IT" i="1" dirty="0"/>
                        <a:t>na</a:t>
                      </a:r>
                      <a:r>
                        <a:rPr lang="it-IT" dirty="0"/>
                        <a:t> - arroganza</a:t>
                      </a:r>
                      <a:endParaRPr lang="en-GB" dirty="0"/>
                    </a:p>
                  </a:txBody>
                  <a:tcPr/>
                </a:tc>
                <a:tc>
                  <a:txBody>
                    <a:bodyPr/>
                    <a:lstStyle/>
                    <a:p>
                      <a:r>
                        <a:rPr lang="it-IT" i="1" dirty="0"/>
                        <a:t>m</a:t>
                      </a:r>
                      <a:r>
                        <a:rPr lang="it-IT" i="1" dirty="0">
                          <a:latin typeface="Times New Roman" panose="02020603050405020304" pitchFamily="18" charset="0"/>
                          <a:cs typeface="Times New Roman" panose="02020603050405020304" pitchFamily="18" charset="0"/>
                        </a:rPr>
                        <a:t>ā</a:t>
                      </a:r>
                      <a:r>
                        <a:rPr lang="it-IT" i="1" dirty="0"/>
                        <a:t>na</a:t>
                      </a:r>
                      <a:endParaRPr lang="en-GB" i="1" dirty="0"/>
                    </a:p>
                  </a:txBody>
                  <a:tcPr/>
                </a:tc>
                <a:tc>
                  <a:txBody>
                    <a:bodyPr/>
                    <a:lstStyle/>
                    <a:p>
                      <a:r>
                        <a:rPr lang="it-IT" i="1" dirty="0"/>
                        <a:t>m</a:t>
                      </a:r>
                      <a:r>
                        <a:rPr lang="it-IT" i="1" dirty="0">
                          <a:latin typeface="Times New Roman" panose="02020603050405020304" pitchFamily="18" charset="0"/>
                          <a:cs typeface="Times New Roman" panose="02020603050405020304" pitchFamily="18" charset="0"/>
                        </a:rPr>
                        <a:t>ā</a:t>
                      </a:r>
                      <a:r>
                        <a:rPr lang="it-IT" i="1" dirty="0"/>
                        <a:t>na</a:t>
                      </a:r>
                      <a:endParaRPr lang="en-GB" i="1" dirty="0"/>
                    </a:p>
                  </a:txBody>
                  <a:tcPr/>
                </a:tc>
                <a:extLst>
                  <a:ext uri="{0D108BD9-81ED-4DB2-BD59-A6C34878D82A}">
                    <a16:rowId xmlns:a16="http://schemas.microsoft.com/office/drawing/2014/main" val="4116945227"/>
                  </a:ext>
                </a:extLst>
              </a:tr>
              <a:tr h="370840">
                <a:tc>
                  <a:txBody>
                    <a:bodyPr/>
                    <a:lstStyle/>
                    <a:p>
                      <a:r>
                        <a:rPr lang="it-IT" b="0" i="1" dirty="0"/>
                        <a:t>vicikits</a:t>
                      </a:r>
                      <a:r>
                        <a:rPr lang="it-IT" b="0" i="1" dirty="0">
                          <a:latin typeface="Times New Roman" panose="02020603050405020304" pitchFamily="18" charset="0"/>
                          <a:cs typeface="Times New Roman" panose="02020603050405020304" pitchFamily="18" charset="0"/>
                        </a:rPr>
                        <a:t>ā</a:t>
                      </a:r>
                      <a:r>
                        <a:rPr lang="it-IT" dirty="0"/>
                        <a:t> - dubbio</a:t>
                      </a:r>
                      <a:endParaRPr lang="en-GB" dirty="0"/>
                    </a:p>
                  </a:txBody>
                  <a:tcPr/>
                </a:tc>
                <a:tc>
                  <a:txBody>
                    <a:bodyPr/>
                    <a:lstStyle/>
                    <a:p>
                      <a:r>
                        <a:rPr lang="it-IT" i="1" dirty="0"/>
                        <a:t>vicikits</a:t>
                      </a:r>
                      <a:r>
                        <a:rPr lang="it-IT" i="1" dirty="0">
                          <a:latin typeface="Times New Roman" panose="02020603050405020304" pitchFamily="18" charset="0"/>
                          <a:cs typeface="Times New Roman" panose="02020603050405020304" pitchFamily="18" charset="0"/>
                        </a:rPr>
                        <a:t>ā</a:t>
                      </a:r>
                      <a:endParaRPr lang="en-GB" i="1" dirty="0"/>
                    </a:p>
                  </a:txBody>
                  <a:tcPr/>
                </a:tc>
                <a:tc>
                  <a:txBody>
                    <a:bodyPr/>
                    <a:lstStyle/>
                    <a:p>
                      <a:r>
                        <a:rPr lang="it-IT" i="1" dirty="0"/>
                        <a:t>vicikits</a:t>
                      </a:r>
                      <a:r>
                        <a:rPr lang="it-IT" i="1" dirty="0">
                          <a:latin typeface="Times New Roman" panose="02020603050405020304" pitchFamily="18" charset="0"/>
                          <a:cs typeface="Times New Roman" panose="02020603050405020304" pitchFamily="18" charset="0"/>
                        </a:rPr>
                        <a:t>ā</a:t>
                      </a:r>
                      <a:endParaRPr lang="en-GB" i="1" dirty="0"/>
                    </a:p>
                  </a:txBody>
                  <a:tcPr/>
                </a:tc>
                <a:extLst>
                  <a:ext uri="{0D108BD9-81ED-4DB2-BD59-A6C34878D82A}">
                    <a16:rowId xmlns:a16="http://schemas.microsoft.com/office/drawing/2014/main" val="3879067258"/>
                  </a:ext>
                </a:extLst>
              </a:tr>
              <a:tr h="370840">
                <a:tc rowSpan="5">
                  <a:txBody>
                    <a:bodyPr/>
                    <a:lstStyle/>
                    <a:p>
                      <a:r>
                        <a:rPr lang="it-IT" i="1" dirty="0"/>
                        <a:t>dṛṣṭi</a:t>
                      </a:r>
                      <a:r>
                        <a:rPr lang="it-IT" dirty="0"/>
                        <a:t> - opinione</a:t>
                      </a:r>
                      <a:endParaRPr lang="en-GB" dirty="0"/>
                    </a:p>
                  </a:txBody>
                  <a:tcPr/>
                </a:tc>
                <a:tc rowSpan="5">
                  <a:txBody>
                    <a:bodyPr/>
                    <a:lstStyle/>
                    <a:p>
                      <a:r>
                        <a:rPr lang="it-IT" i="1" dirty="0"/>
                        <a:t>dṛṣṭi</a:t>
                      </a:r>
                      <a:endParaRPr lang="en-GB" i="1" dirty="0"/>
                    </a:p>
                  </a:txBody>
                  <a:tcPr/>
                </a:tc>
                <a:tc>
                  <a:txBody>
                    <a:bodyPr/>
                    <a:lstStyle/>
                    <a:p>
                      <a:r>
                        <a:rPr lang="it-IT" i="1" dirty="0"/>
                        <a:t>satk</a:t>
                      </a:r>
                      <a:r>
                        <a:rPr lang="it-IT" i="1" dirty="0">
                          <a:latin typeface="Times New Roman" panose="02020603050405020304" pitchFamily="18" charset="0"/>
                          <a:cs typeface="Times New Roman" panose="02020603050405020304" pitchFamily="18" charset="0"/>
                        </a:rPr>
                        <a:t>ā</a:t>
                      </a:r>
                      <a:r>
                        <a:rPr lang="it-IT" i="1" dirty="0"/>
                        <a:t>yad</a:t>
                      </a:r>
                      <a:r>
                        <a:rPr lang="it-IT" i="1" dirty="0">
                          <a:latin typeface="Times New Roman" panose="02020603050405020304" pitchFamily="18" charset="0"/>
                          <a:cs typeface="Times New Roman" panose="02020603050405020304" pitchFamily="18" charset="0"/>
                        </a:rPr>
                        <a:t>ṛṣṭ</a:t>
                      </a:r>
                      <a:r>
                        <a:rPr lang="it-IT" i="1" dirty="0"/>
                        <a:t>i</a:t>
                      </a:r>
                      <a:endParaRPr lang="en-GB" i="1" dirty="0"/>
                    </a:p>
                  </a:txBody>
                  <a:tcPr/>
                </a:tc>
                <a:extLst>
                  <a:ext uri="{0D108BD9-81ED-4DB2-BD59-A6C34878D82A}">
                    <a16:rowId xmlns:a16="http://schemas.microsoft.com/office/drawing/2014/main" val="2810635931"/>
                  </a:ext>
                </a:extLst>
              </a:tr>
              <a:tr h="370840">
                <a:tc vMerge="1">
                  <a:txBody>
                    <a:bodyPr/>
                    <a:lstStyle/>
                    <a:p>
                      <a:endParaRPr lang="en-GB" dirty="0"/>
                    </a:p>
                  </a:txBody>
                  <a:tcPr/>
                </a:tc>
                <a:tc vMerge="1">
                  <a:txBody>
                    <a:bodyPr/>
                    <a:lstStyle/>
                    <a:p>
                      <a:endParaRPr lang="en-GB" dirty="0"/>
                    </a:p>
                  </a:txBody>
                  <a:tcPr/>
                </a:tc>
                <a:tc>
                  <a:txBody>
                    <a:bodyPr/>
                    <a:lstStyle/>
                    <a:p>
                      <a:r>
                        <a:rPr lang="it-IT" i="1" dirty="0"/>
                        <a:t>antagr</a:t>
                      </a:r>
                      <a:r>
                        <a:rPr lang="it-IT" i="1" dirty="0">
                          <a:latin typeface="Times New Roman" panose="02020603050405020304" pitchFamily="18" charset="0"/>
                          <a:cs typeface="Times New Roman" panose="02020603050405020304" pitchFamily="18" charset="0"/>
                        </a:rPr>
                        <a:t>ā</a:t>
                      </a:r>
                      <a:r>
                        <a:rPr lang="it-IT" i="1" dirty="0"/>
                        <a:t>had</a:t>
                      </a:r>
                      <a:r>
                        <a:rPr lang="it-IT" i="1" dirty="0">
                          <a:latin typeface="Times New Roman" panose="02020603050405020304" pitchFamily="18" charset="0"/>
                          <a:cs typeface="Times New Roman" panose="02020603050405020304" pitchFamily="18" charset="0"/>
                        </a:rPr>
                        <a:t>ṛṣṭ</a:t>
                      </a:r>
                      <a:r>
                        <a:rPr lang="it-IT" i="1" dirty="0"/>
                        <a:t>i</a:t>
                      </a:r>
                      <a:endParaRPr lang="en-GB" i="1" dirty="0"/>
                    </a:p>
                  </a:txBody>
                  <a:tcPr/>
                </a:tc>
                <a:extLst>
                  <a:ext uri="{0D108BD9-81ED-4DB2-BD59-A6C34878D82A}">
                    <a16:rowId xmlns:a16="http://schemas.microsoft.com/office/drawing/2014/main" val="1326054340"/>
                  </a:ext>
                </a:extLst>
              </a:tr>
              <a:tr h="370840">
                <a:tc vMerge="1">
                  <a:txBody>
                    <a:bodyPr/>
                    <a:lstStyle/>
                    <a:p>
                      <a:endParaRPr lang="en-GB" dirty="0"/>
                    </a:p>
                  </a:txBody>
                  <a:tcPr/>
                </a:tc>
                <a:tc vMerge="1">
                  <a:txBody>
                    <a:bodyPr/>
                    <a:lstStyle/>
                    <a:p>
                      <a:endParaRPr lang="en-GB" dirty="0"/>
                    </a:p>
                  </a:txBody>
                  <a:tcPr/>
                </a:tc>
                <a:tc>
                  <a:txBody>
                    <a:bodyPr/>
                    <a:lstStyle/>
                    <a:p>
                      <a:r>
                        <a:rPr lang="it-IT" i="1" dirty="0"/>
                        <a:t>mithy</a:t>
                      </a:r>
                      <a:r>
                        <a:rPr lang="it-IT" i="1" dirty="0">
                          <a:latin typeface="Times New Roman" panose="02020603050405020304" pitchFamily="18" charset="0"/>
                          <a:cs typeface="Times New Roman" panose="02020603050405020304" pitchFamily="18" charset="0"/>
                        </a:rPr>
                        <a:t>ā</a:t>
                      </a:r>
                      <a:r>
                        <a:rPr lang="it-IT" i="1" dirty="0"/>
                        <a:t>d</a:t>
                      </a:r>
                      <a:r>
                        <a:rPr lang="it-IT" i="1" dirty="0">
                          <a:latin typeface="Times New Roman" panose="02020603050405020304" pitchFamily="18" charset="0"/>
                          <a:cs typeface="Times New Roman" panose="02020603050405020304" pitchFamily="18" charset="0"/>
                        </a:rPr>
                        <a:t>ṛṣṭ</a:t>
                      </a:r>
                      <a:r>
                        <a:rPr lang="it-IT" i="1" dirty="0"/>
                        <a:t>i</a:t>
                      </a:r>
                      <a:endParaRPr lang="en-GB" i="1" dirty="0"/>
                    </a:p>
                  </a:txBody>
                  <a:tcPr/>
                </a:tc>
                <a:extLst>
                  <a:ext uri="{0D108BD9-81ED-4DB2-BD59-A6C34878D82A}">
                    <a16:rowId xmlns:a16="http://schemas.microsoft.com/office/drawing/2014/main" val="3055566306"/>
                  </a:ext>
                </a:extLst>
              </a:tr>
              <a:tr h="370840">
                <a:tc vMerge="1">
                  <a:txBody>
                    <a:bodyPr/>
                    <a:lstStyle/>
                    <a:p>
                      <a:endParaRPr lang="en-GB" dirty="0"/>
                    </a:p>
                  </a:txBody>
                  <a:tcPr/>
                </a:tc>
                <a:tc vMerge="1">
                  <a:txBody>
                    <a:bodyPr/>
                    <a:lstStyle/>
                    <a:p>
                      <a:endParaRPr lang="en-GB" dirty="0"/>
                    </a:p>
                  </a:txBody>
                  <a:tcPr/>
                </a:tc>
                <a:tc>
                  <a:txBody>
                    <a:bodyPr/>
                    <a:lstStyle/>
                    <a:p>
                      <a:r>
                        <a:rPr lang="it-IT" i="1" dirty="0"/>
                        <a:t>d</a:t>
                      </a:r>
                      <a:r>
                        <a:rPr lang="it-IT" i="1" dirty="0">
                          <a:latin typeface="Times New Roman" panose="02020603050405020304" pitchFamily="18" charset="0"/>
                          <a:cs typeface="Times New Roman" panose="02020603050405020304" pitchFamily="18" charset="0"/>
                        </a:rPr>
                        <a:t>ṛṣṭ</a:t>
                      </a:r>
                      <a:r>
                        <a:rPr lang="it-IT" i="1" dirty="0"/>
                        <a:t>i-</a:t>
                      </a:r>
                      <a:r>
                        <a:rPr lang="it-IT" i="1" dirty="0" err="1"/>
                        <a:t>par</a:t>
                      </a:r>
                      <a:r>
                        <a:rPr lang="it-IT" i="1" dirty="0" err="1">
                          <a:latin typeface="Times New Roman" panose="02020603050405020304" pitchFamily="18" charset="0"/>
                          <a:cs typeface="Times New Roman" panose="02020603050405020304" pitchFamily="18" charset="0"/>
                        </a:rPr>
                        <a:t>ā</a:t>
                      </a:r>
                      <a:r>
                        <a:rPr lang="it-IT" i="1" dirty="0" err="1"/>
                        <a:t>mar</a:t>
                      </a:r>
                      <a:r>
                        <a:rPr lang="it-IT" i="1" dirty="0" err="1">
                          <a:latin typeface="Book Antiqua" panose="02040602050305030304" pitchFamily="18" charset="0"/>
                        </a:rPr>
                        <a:t>ś</a:t>
                      </a:r>
                      <a:r>
                        <a:rPr lang="it-IT" i="1" dirty="0" err="1"/>
                        <a:t>a</a:t>
                      </a:r>
                      <a:endParaRPr lang="en-GB" i="1" dirty="0"/>
                    </a:p>
                  </a:txBody>
                  <a:tcPr/>
                </a:tc>
                <a:extLst>
                  <a:ext uri="{0D108BD9-81ED-4DB2-BD59-A6C34878D82A}">
                    <a16:rowId xmlns:a16="http://schemas.microsoft.com/office/drawing/2014/main" val="189483321"/>
                  </a:ext>
                </a:extLst>
              </a:tr>
              <a:tr h="370840">
                <a:tc vMerge="1">
                  <a:txBody>
                    <a:bodyPr/>
                    <a:lstStyle/>
                    <a:p>
                      <a:endParaRPr lang="en-GB" dirty="0"/>
                    </a:p>
                  </a:txBody>
                  <a:tcPr/>
                </a:tc>
                <a:tc vMerge="1">
                  <a:txBody>
                    <a:bodyPr/>
                    <a:lstStyle/>
                    <a:p>
                      <a:endParaRPr lang="en-GB" dirty="0"/>
                    </a:p>
                  </a:txBody>
                  <a:tcPr/>
                </a:tc>
                <a:tc>
                  <a:txBody>
                    <a:bodyPr/>
                    <a:lstStyle/>
                    <a:p>
                      <a:r>
                        <a:rPr lang="it-IT" i="1" dirty="0">
                          <a:latin typeface="Book Antiqua" panose="02040602050305030304" pitchFamily="18" charset="0"/>
                        </a:rPr>
                        <a:t>ś</a:t>
                      </a:r>
                      <a:r>
                        <a:rPr lang="it-IT" i="1" dirty="0">
                          <a:latin typeface="Times New Roman" panose="02020603050405020304" pitchFamily="18" charset="0"/>
                          <a:cs typeface="Times New Roman" panose="02020603050405020304" pitchFamily="18" charset="0"/>
                        </a:rPr>
                        <a:t>ī</a:t>
                      </a:r>
                      <a:r>
                        <a:rPr lang="it-IT" i="1" dirty="0"/>
                        <a:t>la-</a:t>
                      </a:r>
                      <a:r>
                        <a:rPr lang="it-IT" i="1" dirty="0" err="1"/>
                        <a:t>vrata</a:t>
                      </a:r>
                      <a:r>
                        <a:rPr lang="it-IT" i="1" dirty="0"/>
                        <a:t>-</a:t>
                      </a:r>
                      <a:r>
                        <a:rPr lang="it-IT" i="1" dirty="0" err="1"/>
                        <a:t>par</a:t>
                      </a:r>
                      <a:r>
                        <a:rPr lang="it-IT" i="1" dirty="0" err="1">
                          <a:latin typeface="Times New Roman" panose="02020603050405020304" pitchFamily="18" charset="0"/>
                          <a:cs typeface="Times New Roman" panose="02020603050405020304" pitchFamily="18" charset="0"/>
                        </a:rPr>
                        <a:t>ā</a:t>
                      </a:r>
                      <a:r>
                        <a:rPr lang="it-IT" i="1" dirty="0" err="1"/>
                        <a:t>mar</a:t>
                      </a:r>
                      <a:r>
                        <a:rPr lang="it-IT" i="1" dirty="0" err="1">
                          <a:latin typeface="Book Antiqua" panose="02040602050305030304" pitchFamily="18" charset="0"/>
                        </a:rPr>
                        <a:t>ś</a:t>
                      </a:r>
                      <a:r>
                        <a:rPr lang="it-IT" i="1" dirty="0" err="1"/>
                        <a:t>a</a:t>
                      </a:r>
                      <a:endParaRPr lang="en-GB" i="1" dirty="0"/>
                    </a:p>
                  </a:txBody>
                  <a:tcPr/>
                </a:tc>
                <a:extLst>
                  <a:ext uri="{0D108BD9-81ED-4DB2-BD59-A6C34878D82A}">
                    <a16:rowId xmlns:a16="http://schemas.microsoft.com/office/drawing/2014/main" val="442562838"/>
                  </a:ext>
                </a:extLst>
              </a:tr>
            </a:tbl>
          </a:graphicData>
        </a:graphic>
      </p:graphicFrame>
    </p:spTree>
    <p:extLst>
      <p:ext uri="{BB962C8B-B14F-4D97-AF65-F5344CB8AC3E}">
        <p14:creationId xmlns:p14="http://schemas.microsoft.com/office/powerpoint/2010/main" val="119560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7E8993A-FC8E-3D61-029B-D8EA6D5612D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D6652F2-2986-CED1-7C5C-9C209478117E}"/>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369946F-3922-A08C-B437-B0C2A0D3E3BD}"/>
              </a:ext>
            </a:extLst>
          </p:cNvPr>
          <p:cNvSpPr>
            <a:spLocks noGrp="1"/>
          </p:cNvSpPr>
          <p:nvPr>
            <p:ph idx="1"/>
          </p:nvPr>
        </p:nvSpPr>
        <p:spPr/>
        <p:txBody>
          <a:bodyPr>
            <a:normAutofit/>
          </a:bodyPr>
          <a:lstStyle/>
          <a:p>
            <a:r>
              <a:rPr lang="it-IT" sz="4000" i="1" dirty="0"/>
              <a:t>Kāma-rāga</a:t>
            </a:r>
            <a:r>
              <a:rPr lang="it-IT" sz="4000" dirty="0"/>
              <a:t> : brama in riferimento alla sfera del desiderio</a:t>
            </a:r>
          </a:p>
          <a:p>
            <a:r>
              <a:rPr lang="it-IT" sz="4000" i="1" dirty="0"/>
              <a:t>Bhava-rāga</a:t>
            </a:r>
            <a:r>
              <a:rPr lang="it-IT" sz="4000" dirty="0"/>
              <a:t> : brama riferita alla sfera della forma sottile e alla sfera </a:t>
            </a:r>
            <a:r>
              <a:rPr lang="en-GB" sz="4000" dirty="0" err="1"/>
              <a:t>immateriale</a:t>
            </a:r>
            <a:r>
              <a:rPr lang="en-GB" sz="4000" dirty="0"/>
              <a:t> </a:t>
            </a:r>
          </a:p>
        </p:txBody>
      </p:sp>
    </p:spTree>
    <p:extLst>
      <p:ext uri="{BB962C8B-B14F-4D97-AF65-F5344CB8AC3E}">
        <p14:creationId xmlns:p14="http://schemas.microsoft.com/office/powerpoint/2010/main" val="460419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8775199-7AB7-54D1-92E8-44CFD6D8838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0D3247B-CFDA-B36F-0C30-5C4AA7A4DEA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2C2BD4E-A1DE-B02A-F381-D3E3E4F00452}"/>
              </a:ext>
            </a:extLst>
          </p:cNvPr>
          <p:cNvSpPr>
            <a:spLocks noGrp="1"/>
          </p:cNvSpPr>
          <p:nvPr>
            <p:ph idx="1"/>
          </p:nvPr>
        </p:nvSpPr>
        <p:spPr/>
        <p:txBody>
          <a:bodyPr>
            <a:normAutofit/>
          </a:bodyPr>
          <a:lstStyle/>
          <a:p>
            <a:r>
              <a:rPr lang="it-IT" sz="2800" b="1" u="sng" dirty="0"/>
              <a:t>I cinque tipi di opinione erronea:</a:t>
            </a:r>
          </a:p>
          <a:p>
            <a:r>
              <a:rPr lang="en-GB" sz="2800" i="1" dirty="0"/>
              <a:t>Satkāyadṛṣṭi</a:t>
            </a:r>
            <a:r>
              <a:rPr lang="en-GB" sz="2800" dirty="0"/>
              <a:t>: </a:t>
            </a:r>
            <a:r>
              <a:rPr lang="en-GB" sz="2800" dirty="0" err="1"/>
              <a:t>opinione</a:t>
            </a:r>
            <a:r>
              <a:rPr lang="en-GB" sz="2800" dirty="0"/>
              <a:t> di </a:t>
            </a:r>
            <a:r>
              <a:rPr lang="en-GB" sz="2800" dirty="0" err="1"/>
              <a:t>un’identità</a:t>
            </a:r>
            <a:r>
              <a:rPr lang="en-GB" sz="2800" dirty="0"/>
              <a:t>, </a:t>
            </a:r>
            <a:r>
              <a:rPr lang="en-GB" sz="2800" dirty="0" err="1"/>
              <a:t>ovvero</a:t>
            </a:r>
            <a:r>
              <a:rPr lang="en-GB" sz="2800" dirty="0"/>
              <a:t> un </a:t>
            </a:r>
            <a:r>
              <a:rPr lang="en-GB" sz="2800" dirty="0" err="1"/>
              <a:t>sé</a:t>
            </a:r>
            <a:r>
              <a:rPr lang="en-GB" sz="2800" dirty="0"/>
              <a:t> </a:t>
            </a:r>
            <a:r>
              <a:rPr lang="en-GB" sz="2800" dirty="0" err="1"/>
              <a:t>sovrimposto</a:t>
            </a:r>
            <a:r>
              <a:rPr lang="en-GB" sz="2800" dirty="0"/>
              <a:t> ai cinque </a:t>
            </a:r>
            <a:r>
              <a:rPr lang="en-GB" sz="2800" i="1" dirty="0"/>
              <a:t>skandha</a:t>
            </a:r>
            <a:r>
              <a:rPr lang="en-GB" sz="2800" dirty="0"/>
              <a:t>. Nei </a:t>
            </a:r>
            <a:r>
              <a:rPr lang="en-GB" sz="2800" i="1" dirty="0"/>
              <a:t>sūtra</a:t>
            </a:r>
            <a:r>
              <a:rPr lang="en-GB" sz="2800" dirty="0"/>
              <a:t> </a:t>
            </a:r>
            <a:r>
              <a:rPr lang="en-GB" sz="2800" dirty="0" err="1"/>
              <a:t>viene</a:t>
            </a:r>
            <a:r>
              <a:rPr lang="en-GB" sz="2800" dirty="0"/>
              <a:t> </a:t>
            </a:r>
            <a:r>
              <a:rPr lang="en-GB" sz="2800" dirty="0" err="1"/>
              <a:t>spesso</a:t>
            </a:r>
            <a:r>
              <a:rPr lang="en-GB" sz="2800" dirty="0"/>
              <a:t> indicate come </a:t>
            </a:r>
            <a:r>
              <a:rPr lang="en-GB" sz="2800" dirty="0" err="1"/>
              <a:t>l’opinione</a:t>
            </a:r>
            <a:r>
              <a:rPr lang="en-GB" sz="2800" dirty="0"/>
              <a:t> di “</a:t>
            </a:r>
            <a:r>
              <a:rPr lang="en-GB" sz="2800" dirty="0" err="1"/>
              <a:t>sé</a:t>
            </a:r>
            <a:r>
              <a:rPr lang="en-GB" sz="2800" dirty="0"/>
              <a:t> e </a:t>
            </a:r>
            <a:r>
              <a:rPr lang="en-GB" sz="2800" dirty="0" err="1"/>
              <a:t>ciò</a:t>
            </a:r>
            <a:r>
              <a:rPr lang="en-GB" sz="2800" dirty="0"/>
              <a:t> </a:t>
            </a:r>
            <a:r>
              <a:rPr lang="en-GB" sz="2800" dirty="0" err="1"/>
              <a:t>che</a:t>
            </a:r>
            <a:r>
              <a:rPr lang="en-GB" sz="2800" dirty="0"/>
              <a:t> </a:t>
            </a:r>
            <a:r>
              <a:rPr lang="en-GB" sz="2800" dirty="0" err="1"/>
              <a:t>appartiene</a:t>
            </a:r>
            <a:r>
              <a:rPr lang="en-GB" sz="2800" dirty="0"/>
              <a:t> al </a:t>
            </a:r>
            <a:r>
              <a:rPr lang="en-GB" sz="2800" dirty="0" err="1"/>
              <a:t>sé</a:t>
            </a:r>
            <a:r>
              <a:rPr lang="en-GB" sz="2800" dirty="0"/>
              <a:t>”</a:t>
            </a:r>
          </a:p>
          <a:p>
            <a:r>
              <a:rPr lang="en-GB" sz="2800" i="1" dirty="0"/>
              <a:t>Mithyādṛṣṭi</a:t>
            </a:r>
            <a:r>
              <a:rPr lang="en-GB" sz="2800" dirty="0"/>
              <a:t>:  </a:t>
            </a:r>
            <a:r>
              <a:rPr lang="en-GB" sz="2800" dirty="0" err="1"/>
              <a:t>l’opinione</a:t>
            </a:r>
            <a:r>
              <a:rPr lang="en-GB" sz="2800" dirty="0"/>
              <a:t> </a:t>
            </a:r>
            <a:r>
              <a:rPr lang="en-GB" sz="2800" dirty="0" err="1"/>
              <a:t>erronea</a:t>
            </a:r>
            <a:r>
              <a:rPr lang="en-GB" sz="2800" dirty="0"/>
              <a:t> </a:t>
            </a:r>
            <a:r>
              <a:rPr lang="en-GB" sz="2800" dirty="0" err="1"/>
              <a:t>che</a:t>
            </a:r>
            <a:r>
              <a:rPr lang="en-GB" sz="2800" dirty="0"/>
              <a:t> </a:t>
            </a:r>
            <a:r>
              <a:rPr lang="en-GB" sz="2800" dirty="0" err="1"/>
              <a:t>nega</a:t>
            </a:r>
            <a:r>
              <a:rPr lang="en-GB" sz="2800" dirty="0"/>
              <a:t> </a:t>
            </a:r>
            <a:r>
              <a:rPr lang="en-GB" sz="2800" dirty="0" err="1"/>
              <a:t>l’efficacia</a:t>
            </a:r>
            <a:r>
              <a:rPr lang="en-GB" sz="2800" dirty="0"/>
              <a:t> </a:t>
            </a:r>
            <a:r>
              <a:rPr lang="en-GB" sz="2800" dirty="0" err="1"/>
              <a:t>causale</a:t>
            </a:r>
            <a:endParaRPr lang="en-GB" sz="2800" dirty="0"/>
          </a:p>
          <a:p>
            <a:r>
              <a:rPr lang="en-GB" sz="2800" i="1" dirty="0" err="1"/>
              <a:t>Antagr</a:t>
            </a:r>
            <a:r>
              <a:rPr lang="en-GB" sz="2800" i="1" dirty="0" err="1">
                <a:latin typeface="Times New Roman" panose="02020603050405020304" pitchFamily="18" charset="0"/>
                <a:cs typeface="Times New Roman" panose="02020603050405020304" pitchFamily="18" charset="0"/>
              </a:rPr>
              <a:t>ā</a:t>
            </a:r>
            <a:r>
              <a:rPr lang="en-GB" sz="2800" i="1" dirty="0" err="1"/>
              <a:t>hadṛṣṭi</a:t>
            </a:r>
            <a:r>
              <a:rPr lang="en-GB" sz="2800" dirty="0"/>
              <a:t>: le due </a:t>
            </a:r>
            <a:r>
              <a:rPr lang="en-GB" sz="2800" dirty="0" err="1"/>
              <a:t>opinioni</a:t>
            </a:r>
            <a:r>
              <a:rPr lang="en-GB" sz="2800" dirty="0"/>
              <a:t> </a:t>
            </a:r>
            <a:r>
              <a:rPr lang="en-GB" sz="2800" dirty="0" err="1"/>
              <a:t>estreme</a:t>
            </a:r>
            <a:r>
              <a:rPr lang="en-GB" sz="2800" dirty="0"/>
              <a:t> </a:t>
            </a:r>
            <a:r>
              <a:rPr lang="en-GB" sz="2800" dirty="0" err="1"/>
              <a:t>riguardo</a:t>
            </a:r>
            <a:r>
              <a:rPr lang="en-GB" sz="2800" dirty="0"/>
              <a:t> al </a:t>
            </a:r>
            <a:r>
              <a:rPr lang="en-GB" sz="2800" dirty="0" err="1"/>
              <a:t>sé</a:t>
            </a:r>
            <a:r>
              <a:rPr lang="en-GB" sz="2800" dirty="0"/>
              <a:t>, se </a:t>
            </a:r>
            <a:r>
              <a:rPr lang="en-GB" sz="2800" dirty="0" err="1"/>
              <a:t>esso</a:t>
            </a:r>
            <a:r>
              <a:rPr lang="en-GB" sz="2800" dirty="0"/>
              <a:t> </a:t>
            </a:r>
            <a:r>
              <a:rPr lang="en-GB" sz="2800" dirty="0" err="1"/>
              <a:t>sia</a:t>
            </a:r>
            <a:r>
              <a:rPr lang="en-GB" sz="2800" dirty="0"/>
              <a:t> </a:t>
            </a:r>
            <a:r>
              <a:rPr lang="en-GB" sz="2800" dirty="0" err="1"/>
              <a:t>eterno</a:t>
            </a:r>
            <a:r>
              <a:rPr lang="en-GB" sz="2800" dirty="0"/>
              <a:t> o </a:t>
            </a:r>
            <a:r>
              <a:rPr lang="en-GB" sz="2800" dirty="0" err="1"/>
              <a:t>invece</a:t>
            </a:r>
            <a:r>
              <a:rPr lang="en-GB" sz="2800" dirty="0"/>
              <a:t> </a:t>
            </a:r>
            <a:r>
              <a:rPr lang="en-GB" sz="2800" dirty="0" err="1"/>
              <a:t>perisca</a:t>
            </a:r>
            <a:r>
              <a:rPr lang="en-GB" sz="2800" dirty="0"/>
              <a:t> alla </a:t>
            </a:r>
            <a:r>
              <a:rPr lang="en-GB" sz="2800" dirty="0" err="1"/>
              <a:t>morte</a:t>
            </a:r>
            <a:r>
              <a:rPr lang="en-GB" sz="2800" dirty="0"/>
              <a:t> del </a:t>
            </a:r>
            <a:r>
              <a:rPr lang="en-GB" sz="2800" dirty="0" err="1"/>
              <a:t>corpo</a:t>
            </a:r>
            <a:endParaRPr lang="en-GB" sz="2800" dirty="0"/>
          </a:p>
        </p:txBody>
      </p:sp>
    </p:spTree>
    <p:extLst>
      <p:ext uri="{BB962C8B-B14F-4D97-AF65-F5344CB8AC3E}">
        <p14:creationId xmlns:p14="http://schemas.microsoft.com/office/powerpoint/2010/main" val="351799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B5BA13F1-F247-8739-9C99-D0F268F2594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8EA4DA0-EC92-9D25-D2BA-E1C3EB7B40C0}"/>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3E2C9CD-1540-0D19-F1F3-7CFB668587F1}"/>
              </a:ext>
            </a:extLst>
          </p:cNvPr>
          <p:cNvSpPr>
            <a:spLocks noGrp="1"/>
          </p:cNvSpPr>
          <p:nvPr>
            <p:ph idx="1"/>
          </p:nvPr>
        </p:nvSpPr>
        <p:spPr/>
        <p:txBody>
          <a:bodyPr>
            <a:normAutofit/>
          </a:bodyPr>
          <a:lstStyle/>
          <a:p>
            <a:r>
              <a:rPr lang="it-IT" sz="2800" b="1" u="sng" dirty="0"/>
              <a:t>I cinque tipi di opinione erronea:</a:t>
            </a:r>
          </a:p>
          <a:p>
            <a:r>
              <a:rPr lang="en-GB" sz="2800" i="1" dirty="0"/>
              <a:t>Dṛṣṭi </a:t>
            </a:r>
            <a:r>
              <a:rPr lang="en-GB" sz="2800" i="1" dirty="0" err="1"/>
              <a:t>par</a:t>
            </a:r>
            <a:r>
              <a:rPr lang="en-GB" sz="2800" i="1" dirty="0" err="1">
                <a:latin typeface="Times New Roman" panose="02020603050405020304" pitchFamily="18" charset="0"/>
                <a:cs typeface="Times New Roman" panose="02020603050405020304" pitchFamily="18" charset="0"/>
              </a:rPr>
              <a:t>ā</a:t>
            </a:r>
            <a:r>
              <a:rPr lang="en-GB" sz="2800" i="1" dirty="0" err="1"/>
              <a:t>mar</a:t>
            </a:r>
            <a:r>
              <a:rPr lang="en-GB" sz="2800" i="1" dirty="0" err="1">
                <a:latin typeface="Book Antiqua" panose="02040602050305030304" pitchFamily="18" charset="0"/>
              </a:rPr>
              <a:t>ś</a:t>
            </a:r>
            <a:r>
              <a:rPr lang="en-GB" sz="2800" i="1" dirty="0" err="1"/>
              <a:t>a</a:t>
            </a:r>
            <a:r>
              <a:rPr lang="en-GB" sz="2800" i="1" dirty="0"/>
              <a:t>: </a:t>
            </a:r>
            <a:r>
              <a:rPr lang="en-GB" sz="2800" dirty="0" err="1"/>
              <a:t>attaccamento</a:t>
            </a:r>
            <a:r>
              <a:rPr lang="en-GB" sz="2800" dirty="0"/>
              <a:t> ostinato alle </a:t>
            </a:r>
            <a:r>
              <a:rPr lang="en-GB" sz="2800" dirty="0" err="1"/>
              <a:t>proprie</a:t>
            </a:r>
            <a:r>
              <a:rPr lang="en-GB" sz="2800" dirty="0"/>
              <a:t> </a:t>
            </a:r>
            <a:r>
              <a:rPr lang="en-GB" sz="2800" dirty="0" err="1"/>
              <a:t>opinioni</a:t>
            </a:r>
            <a:r>
              <a:rPr lang="en-GB" sz="2800" dirty="0"/>
              <a:t>, con </a:t>
            </a:r>
            <a:r>
              <a:rPr lang="en-GB" sz="2800" dirty="0" err="1"/>
              <a:t>particolare</a:t>
            </a:r>
            <a:r>
              <a:rPr lang="en-GB" sz="2800" dirty="0"/>
              <a:t> </a:t>
            </a:r>
            <a:r>
              <a:rPr lang="en-GB" sz="2800" dirty="0" err="1"/>
              <a:t>riferimento</a:t>
            </a:r>
            <a:r>
              <a:rPr lang="en-GB" sz="2800" dirty="0"/>
              <a:t> alle prime </a:t>
            </a:r>
            <a:r>
              <a:rPr lang="en-GB" sz="2800" dirty="0" err="1"/>
              <a:t>tre</a:t>
            </a:r>
            <a:r>
              <a:rPr lang="en-GB" sz="2800" dirty="0"/>
              <a:t> </a:t>
            </a:r>
            <a:r>
              <a:rPr lang="en-GB" sz="2800" dirty="0" err="1"/>
              <a:t>della</a:t>
            </a:r>
            <a:r>
              <a:rPr lang="en-GB" sz="2800" dirty="0"/>
              <a:t> </a:t>
            </a:r>
            <a:r>
              <a:rPr lang="en-GB" sz="2800" dirty="0" err="1"/>
              <a:t>lista</a:t>
            </a:r>
            <a:endParaRPr lang="en-GB" sz="2800" dirty="0"/>
          </a:p>
          <a:p>
            <a:r>
              <a:rPr lang="en-GB" sz="2800" i="1" dirty="0">
                <a:latin typeface="Times New Roman" panose="02020603050405020304" pitchFamily="18" charset="0"/>
                <a:cs typeface="Times New Roman" panose="02020603050405020304" pitchFamily="18" charset="0"/>
              </a:rPr>
              <a:t>Śī</a:t>
            </a:r>
            <a:r>
              <a:rPr lang="en-GB" sz="2800" i="1" dirty="0"/>
              <a:t>la-</a:t>
            </a:r>
            <a:r>
              <a:rPr lang="en-GB" sz="2800" i="1" dirty="0" err="1"/>
              <a:t>vrata</a:t>
            </a:r>
            <a:r>
              <a:rPr lang="en-GB" sz="2800" i="1" dirty="0"/>
              <a:t>-</a:t>
            </a:r>
            <a:r>
              <a:rPr lang="en-GB" sz="2800" i="1" dirty="0" err="1"/>
              <a:t>par</a:t>
            </a:r>
            <a:r>
              <a:rPr lang="en-GB" sz="2800" i="1" dirty="0" err="1">
                <a:latin typeface="Times New Roman" panose="02020603050405020304" pitchFamily="18" charset="0"/>
                <a:cs typeface="Times New Roman" panose="02020603050405020304" pitchFamily="18" charset="0"/>
              </a:rPr>
              <a:t>ā</a:t>
            </a:r>
            <a:r>
              <a:rPr lang="en-GB" sz="2800" i="1" dirty="0" err="1"/>
              <a:t>mar</a:t>
            </a:r>
            <a:r>
              <a:rPr lang="en-GB" sz="2800" i="1" dirty="0" err="1">
                <a:latin typeface="Book Antiqua" panose="02040602050305030304" pitchFamily="18" charset="0"/>
              </a:rPr>
              <a:t>ś</a:t>
            </a:r>
            <a:r>
              <a:rPr lang="en-GB" sz="2800" i="1" dirty="0" err="1"/>
              <a:t>a</a:t>
            </a:r>
            <a:r>
              <a:rPr lang="en-GB" sz="2800" dirty="0"/>
              <a:t>: </a:t>
            </a:r>
            <a:r>
              <a:rPr lang="en-GB" sz="2800" dirty="0" err="1"/>
              <a:t>attaccamento</a:t>
            </a:r>
            <a:r>
              <a:rPr lang="en-GB" sz="2800" dirty="0"/>
              <a:t> a </a:t>
            </a:r>
            <a:r>
              <a:rPr lang="en-GB" sz="2800" dirty="0" err="1"/>
              <a:t>osservanze</a:t>
            </a:r>
            <a:r>
              <a:rPr lang="en-GB" sz="2800" dirty="0"/>
              <a:t> e </a:t>
            </a:r>
            <a:r>
              <a:rPr lang="en-GB" sz="2800" dirty="0" err="1"/>
              <a:t>voti</a:t>
            </a:r>
            <a:r>
              <a:rPr lang="en-GB" sz="2800" dirty="0"/>
              <a:t> </a:t>
            </a:r>
            <a:r>
              <a:rPr lang="en-GB" sz="2800" dirty="0" err="1"/>
              <a:t>religiosi</a:t>
            </a:r>
            <a:r>
              <a:rPr lang="en-GB" sz="2800" dirty="0"/>
              <a:t> come </a:t>
            </a:r>
            <a:r>
              <a:rPr lang="en-GB" sz="2800" dirty="0" err="1"/>
              <a:t>unico</a:t>
            </a:r>
            <a:r>
              <a:rPr lang="en-GB" sz="2800" dirty="0"/>
              <a:t> mezzo per </a:t>
            </a:r>
            <a:r>
              <a:rPr lang="en-GB" sz="2800" dirty="0" err="1"/>
              <a:t>realizzare</a:t>
            </a:r>
            <a:r>
              <a:rPr lang="en-GB" sz="2800" dirty="0"/>
              <a:t> la </a:t>
            </a:r>
            <a:r>
              <a:rPr lang="en-GB" sz="2800" dirty="0" err="1"/>
              <a:t>purificazione</a:t>
            </a:r>
            <a:r>
              <a:rPr lang="en-GB" sz="2800" dirty="0"/>
              <a:t> e la </a:t>
            </a:r>
            <a:r>
              <a:rPr lang="en-GB" sz="2800" dirty="0" err="1"/>
              <a:t>liberazione</a:t>
            </a:r>
            <a:r>
              <a:rPr lang="en-GB" sz="2800" dirty="0"/>
              <a:t> </a:t>
            </a:r>
          </a:p>
        </p:txBody>
      </p:sp>
    </p:spTree>
    <p:extLst>
      <p:ext uri="{BB962C8B-B14F-4D97-AF65-F5344CB8AC3E}">
        <p14:creationId xmlns:p14="http://schemas.microsoft.com/office/powerpoint/2010/main" val="1387869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3092453-30A0-D826-9685-8015EA3CDB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E37F4B1-404A-54D1-AFD6-84DCD5DEB350}"/>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Upakleśa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1BC56FA8-4B8E-F8EA-CA2A-6224D54A43D8}"/>
              </a:ext>
            </a:extLst>
          </p:cNvPr>
          <p:cNvSpPr>
            <a:spLocks noGrp="1"/>
          </p:cNvSpPr>
          <p:nvPr>
            <p:ph idx="1"/>
          </p:nvPr>
        </p:nvSpPr>
        <p:spPr/>
        <p:txBody>
          <a:bodyPr>
            <a:normAutofit/>
          </a:bodyPr>
          <a:lstStyle/>
          <a:p>
            <a:r>
              <a:rPr lang="it-IT" sz="2800" dirty="0"/>
              <a:t>Come accennato prima, gli </a:t>
            </a:r>
            <a:r>
              <a:rPr lang="it-IT" sz="2800" i="1" dirty="0"/>
              <a:t>upakleśa</a:t>
            </a:r>
            <a:r>
              <a:rPr lang="it-IT" sz="2800" dirty="0"/>
              <a:t> sono una categoria che raccoglie vari contaminanti ed esistono diverse liste nei </a:t>
            </a:r>
            <a:r>
              <a:rPr lang="it-IT" sz="2800" i="1" dirty="0"/>
              <a:t>sūtra</a:t>
            </a:r>
            <a:r>
              <a:rPr lang="it-IT" sz="2800" dirty="0"/>
              <a:t> e nei trattati che variano notevolmente, il che significa che questa era originariamente intesa come una categoria generica che comprende tutte le imperfezioni mentali.</a:t>
            </a:r>
          </a:p>
          <a:p>
            <a:r>
              <a:rPr lang="it-IT" sz="2800" dirty="0"/>
              <a:t>AN 4:50 elenca quattro imperfezioni che si riferiscono alla vita monastica: bere alcolici, avere relazioni sessuali, maneggiare oro, denaro, ecc., e erronei mezzi di sussistenza.</a:t>
            </a:r>
          </a:p>
        </p:txBody>
      </p:sp>
    </p:spTree>
    <p:extLst>
      <p:ext uri="{BB962C8B-B14F-4D97-AF65-F5344CB8AC3E}">
        <p14:creationId xmlns:p14="http://schemas.microsoft.com/office/powerpoint/2010/main" val="1143223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37227143-7C4D-AF16-D098-A058FDB4F5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758BB42-9FCF-5322-AC17-C1008BB6B457}"/>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Upakleśa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1097D93-B0CE-B58B-0AE3-678DF75D68B8}"/>
              </a:ext>
            </a:extLst>
          </p:cNvPr>
          <p:cNvSpPr>
            <a:spLocks noGrp="1"/>
          </p:cNvSpPr>
          <p:nvPr>
            <p:ph idx="1"/>
          </p:nvPr>
        </p:nvSpPr>
        <p:spPr/>
        <p:txBody>
          <a:bodyPr>
            <a:normAutofit/>
          </a:bodyPr>
          <a:lstStyle/>
          <a:p>
            <a:r>
              <a:rPr lang="it-IT" sz="3200" dirty="0"/>
              <a:t>MN 128, </a:t>
            </a:r>
            <a:r>
              <a:rPr lang="it-IT" sz="3200" i="1" dirty="0" err="1"/>
              <a:t>Upakkilesa</a:t>
            </a:r>
            <a:r>
              <a:rPr lang="it-IT" sz="3200" i="1" dirty="0"/>
              <a:t> sutta</a:t>
            </a:r>
            <a:r>
              <a:rPr lang="it-IT" sz="3200" dirty="0"/>
              <a:t>, elenca una serie di 10 ostacoli che impediscono lo sviluppo della concentrazione profonda</a:t>
            </a:r>
          </a:p>
          <a:p>
            <a:r>
              <a:rPr lang="it-IT" sz="3200" dirty="0"/>
              <a:t>MN 7, </a:t>
            </a:r>
            <a:r>
              <a:rPr lang="it-IT" sz="3200" i="1" dirty="0" err="1"/>
              <a:t>Vatth</a:t>
            </a:r>
            <a:r>
              <a:rPr lang="it-IT" sz="3200" i="1" dirty="0" err="1">
                <a:latin typeface="Times New Roman" panose="02020603050405020304" pitchFamily="18" charset="0"/>
                <a:cs typeface="Times New Roman" panose="02020603050405020304" pitchFamily="18" charset="0"/>
              </a:rPr>
              <a:t>ū</a:t>
            </a:r>
            <a:r>
              <a:rPr lang="it-IT" sz="3200" i="1" dirty="0" err="1"/>
              <a:t>pama</a:t>
            </a:r>
            <a:r>
              <a:rPr lang="it-IT" sz="3200" i="1" dirty="0"/>
              <a:t> sutta</a:t>
            </a:r>
            <a:r>
              <a:rPr lang="it-IT" sz="3200" dirty="0"/>
              <a:t>, elenca 16 contaminanti che inquinano la mente del praticante</a:t>
            </a:r>
          </a:p>
          <a:p>
            <a:r>
              <a:rPr lang="it-IT" sz="3200" i="1" dirty="0"/>
              <a:t>Abhidharmakośa bhāṣya </a:t>
            </a:r>
            <a:r>
              <a:rPr lang="it-IT" sz="3200" dirty="0"/>
              <a:t>ha un elenco di 19 </a:t>
            </a:r>
            <a:r>
              <a:rPr lang="it-IT" sz="3200" i="1" dirty="0"/>
              <a:t>upakleśa</a:t>
            </a:r>
            <a:r>
              <a:rPr lang="it-IT" sz="3200" dirty="0"/>
              <a:t>.</a:t>
            </a:r>
          </a:p>
        </p:txBody>
      </p:sp>
    </p:spTree>
    <p:extLst>
      <p:ext uri="{BB962C8B-B14F-4D97-AF65-F5344CB8AC3E}">
        <p14:creationId xmlns:p14="http://schemas.microsoft.com/office/powerpoint/2010/main" val="3809307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E9961D0-1066-8D2C-12D5-02E88EB8298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1ED938D-FA78-4BE1-AFA0-0C165E0341F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16 Upakleśa - MN 7</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C195FF4-27DA-7B37-D94B-0AA93A55846F}"/>
              </a:ext>
            </a:extLst>
          </p:cNvPr>
          <p:cNvSpPr>
            <a:spLocks noGrp="1"/>
          </p:cNvSpPr>
          <p:nvPr>
            <p:ph type="body" sz="quarter" idx="13"/>
          </p:nvPr>
        </p:nvSpPr>
        <p:spPr/>
        <p:txBody>
          <a:bodyPr>
            <a:normAutofit/>
          </a:bodyPr>
          <a:lstStyle/>
          <a:p>
            <a:r>
              <a:rPr lang="it-IT" sz="2000" dirty="0"/>
              <a:t>Avidità</a:t>
            </a:r>
          </a:p>
          <a:p>
            <a:r>
              <a:rPr lang="it-IT" sz="2000" dirty="0"/>
              <a:t>Malizia</a:t>
            </a:r>
          </a:p>
          <a:p>
            <a:r>
              <a:rPr lang="it-IT" sz="2000" dirty="0"/>
              <a:t>Ira</a:t>
            </a:r>
          </a:p>
          <a:p>
            <a:r>
              <a:rPr lang="it-IT" sz="2000" dirty="0"/>
              <a:t>Ostilità</a:t>
            </a:r>
          </a:p>
          <a:p>
            <a:r>
              <a:rPr lang="it-IT" sz="2000" dirty="0"/>
              <a:t>Denigrazione</a:t>
            </a:r>
          </a:p>
          <a:p>
            <a:r>
              <a:rPr lang="it-IT" sz="2000" dirty="0"/>
              <a:t>Dispotismo</a:t>
            </a:r>
          </a:p>
          <a:p>
            <a:r>
              <a:rPr lang="it-IT" sz="2000" dirty="0"/>
              <a:t>Invidia</a:t>
            </a:r>
          </a:p>
          <a:p>
            <a:r>
              <a:rPr lang="it-IT" sz="2000" dirty="0"/>
              <a:t>Gelosia</a:t>
            </a:r>
          </a:p>
          <a:p>
            <a:endParaRPr lang="it-IT" sz="2400" dirty="0"/>
          </a:p>
          <a:p>
            <a:endParaRPr lang="it-IT" sz="2800" dirty="0"/>
          </a:p>
        </p:txBody>
      </p:sp>
      <p:sp>
        <p:nvSpPr>
          <p:cNvPr id="4" name="Segnaposto testo 3">
            <a:extLst>
              <a:ext uri="{FF2B5EF4-FFF2-40B4-BE49-F238E27FC236}">
                <a16:creationId xmlns:a16="http://schemas.microsoft.com/office/drawing/2014/main" id="{BC5DB404-4FA6-215C-67FE-8570407FDB5F}"/>
              </a:ext>
            </a:extLst>
          </p:cNvPr>
          <p:cNvSpPr>
            <a:spLocks noGrp="1"/>
          </p:cNvSpPr>
          <p:nvPr>
            <p:ph type="body" sz="quarter" idx="14"/>
          </p:nvPr>
        </p:nvSpPr>
        <p:spPr/>
        <p:txBody>
          <a:bodyPr>
            <a:normAutofit/>
          </a:bodyPr>
          <a:lstStyle/>
          <a:p>
            <a:r>
              <a:rPr lang="it-IT" sz="2000" dirty="0"/>
              <a:t>Ipocrisia</a:t>
            </a:r>
          </a:p>
          <a:p>
            <a:r>
              <a:rPr lang="it-IT" sz="2000" dirty="0"/>
              <a:t>Fraudolenza</a:t>
            </a:r>
          </a:p>
          <a:p>
            <a:r>
              <a:rPr lang="it-IT" sz="2000" dirty="0"/>
              <a:t>Ostinazione</a:t>
            </a:r>
          </a:p>
          <a:p>
            <a:r>
              <a:rPr lang="it-IT" sz="2000" dirty="0"/>
              <a:t>Presunzione</a:t>
            </a:r>
          </a:p>
          <a:p>
            <a:r>
              <a:rPr lang="it-IT" sz="2000" dirty="0"/>
              <a:t>Superbia </a:t>
            </a:r>
          </a:p>
          <a:p>
            <a:r>
              <a:rPr lang="it-IT" sz="2000" dirty="0"/>
              <a:t>Arroganza</a:t>
            </a:r>
          </a:p>
          <a:p>
            <a:r>
              <a:rPr lang="it-IT" sz="2000" dirty="0"/>
              <a:t>Vanità</a:t>
            </a:r>
          </a:p>
          <a:p>
            <a:r>
              <a:rPr lang="it-IT" sz="2000" dirty="0"/>
              <a:t>Negligenza</a:t>
            </a:r>
            <a:endParaRPr lang="en-GB" sz="2000" dirty="0"/>
          </a:p>
        </p:txBody>
      </p:sp>
    </p:spTree>
    <p:extLst>
      <p:ext uri="{BB962C8B-B14F-4D97-AF65-F5344CB8AC3E}">
        <p14:creationId xmlns:p14="http://schemas.microsoft.com/office/powerpoint/2010/main" val="2656511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B0766B6-C932-44F0-299E-9DFC828CD4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B4D83F3-167B-D40B-541A-482C4FD41C4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Āsrava – Influssi/efflussi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3F89DB0-B2A8-6C47-4C26-10A570271D06}"/>
              </a:ext>
            </a:extLst>
          </p:cNvPr>
          <p:cNvSpPr>
            <a:spLocks noGrp="1"/>
          </p:cNvSpPr>
          <p:nvPr>
            <p:ph idx="1"/>
          </p:nvPr>
        </p:nvSpPr>
        <p:spPr>
          <a:xfrm>
            <a:off x="429768" y="1673352"/>
            <a:ext cx="10652760" cy="4901184"/>
          </a:xfrm>
        </p:spPr>
        <p:txBody>
          <a:bodyPr>
            <a:normAutofit/>
          </a:bodyPr>
          <a:lstStyle/>
          <a:p>
            <a:r>
              <a:rPr lang="it-IT" sz="3200" dirty="0"/>
              <a:t>Gli </a:t>
            </a:r>
            <a:r>
              <a:rPr lang="it-IT" sz="3200" i="1" dirty="0">
                <a:latin typeface="Times New Roman" panose="02020603050405020304" pitchFamily="18" charset="0"/>
                <a:cs typeface="Times New Roman" panose="02020603050405020304" pitchFamily="18" charset="0"/>
              </a:rPr>
              <a:t>ā</a:t>
            </a:r>
            <a:r>
              <a:rPr lang="it-IT" sz="3200" i="1" dirty="0"/>
              <a:t>srava</a:t>
            </a:r>
            <a:r>
              <a:rPr lang="it-IT" sz="3200" dirty="0"/>
              <a:t> sono ciò che ci tiene incatenati al </a:t>
            </a:r>
            <a:r>
              <a:rPr lang="it-IT" sz="3200" i="1" dirty="0"/>
              <a:t>saṃsāra</a:t>
            </a:r>
            <a:r>
              <a:rPr lang="it-IT" sz="3200" dirty="0"/>
              <a:t> e vengono eliminati definitivamente solo con la realizzazione dello stato di </a:t>
            </a:r>
            <a:r>
              <a:rPr lang="it-IT" sz="3200" i="1" dirty="0"/>
              <a:t>arhat</a:t>
            </a:r>
            <a:r>
              <a:rPr lang="it-IT" sz="3200" dirty="0"/>
              <a:t>.</a:t>
            </a:r>
          </a:p>
          <a:p>
            <a:r>
              <a:rPr lang="it-IT" sz="3200" dirty="0"/>
              <a:t>Il termine è un composto della radice </a:t>
            </a:r>
            <a:r>
              <a:rPr lang="it-IT" sz="3200" i="1" dirty="0" err="1"/>
              <a:t>sru</a:t>
            </a:r>
            <a:r>
              <a:rPr lang="it-IT" sz="3200" i="1" dirty="0"/>
              <a:t> (</a:t>
            </a:r>
            <a:r>
              <a:rPr lang="it-IT" sz="3200" dirty="0"/>
              <a:t>Pāli:</a:t>
            </a:r>
            <a:r>
              <a:rPr lang="it-IT" sz="3200" i="1" dirty="0"/>
              <a:t> su)</a:t>
            </a:r>
            <a:r>
              <a:rPr lang="it-IT" sz="3200" dirty="0"/>
              <a:t>, che significa «fluire, colare, stillare».</a:t>
            </a:r>
          </a:p>
          <a:p>
            <a:r>
              <a:rPr lang="it-IT" sz="3200" dirty="0"/>
              <a:t>«</a:t>
            </a:r>
            <a:r>
              <a:rPr lang="it-IT" sz="3200" dirty="0">
                <a:cs typeface="Times New Roman" panose="02020603050405020304" pitchFamily="18" charset="0"/>
              </a:rPr>
              <a:t>ā</a:t>
            </a:r>
            <a:r>
              <a:rPr lang="it-IT" sz="3200" dirty="0"/>
              <a:t>» indica moto verso qualcosa. </a:t>
            </a:r>
          </a:p>
        </p:txBody>
      </p:sp>
    </p:spTree>
    <p:extLst>
      <p:ext uri="{BB962C8B-B14F-4D97-AF65-F5344CB8AC3E}">
        <p14:creationId xmlns:p14="http://schemas.microsoft.com/office/powerpoint/2010/main" val="897274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5865D69-4629-E23A-EB2D-9BD4E66B807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2126E9D-656E-AD44-FE35-C667C945AAE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Āsrava – Influssi/efflussi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0EEF55B-C4B6-78C2-3103-F8FDDC580BB0}"/>
              </a:ext>
            </a:extLst>
          </p:cNvPr>
          <p:cNvSpPr>
            <a:spLocks noGrp="1"/>
          </p:cNvSpPr>
          <p:nvPr>
            <p:ph idx="1"/>
          </p:nvPr>
        </p:nvSpPr>
        <p:spPr/>
        <p:txBody>
          <a:bodyPr>
            <a:normAutofit/>
          </a:bodyPr>
          <a:lstStyle/>
          <a:p>
            <a:r>
              <a:rPr lang="it-IT" sz="3200" dirty="0"/>
              <a:t>Il termine è variamente tradotto come influssi o efflussi a seconda di come si interpreti la loro azione:</a:t>
            </a:r>
          </a:p>
          <a:p>
            <a:r>
              <a:rPr lang="it-IT" sz="3200" dirty="0"/>
              <a:t>Sono </a:t>
            </a:r>
            <a:r>
              <a:rPr lang="it-IT" sz="3200" i="1" u="sng" dirty="0"/>
              <a:t>efflussi</a:t>
            </a:r>
            <a:r>
              <a:rPr lang="it-IT" sz="3200" dirty="0"/>
              <a:t> nel senso che «colano» dai sei sensi negli oggetti,  inquinando ogni attività cognitiva</a:t>
            </a:r>
          </a:p>
          <a:p>
            <a:r>
              <a:rPr lang="it-IT" sz="3200" dirty="0"/>
              <a:t>Sono </a:t>
            </a:r>
            <a:r>
              <a:rPr lang="it-IT" sz="3200" i="1" u="sng" dirty="0"/>
              <a:t>influssi</a:t>
            </a:r>
            <a:r>
              <a:rPr lang="it-IT" sz="3200" dirty="0"/>
              <a:t> in quanto permeano costantemente la mente ad ogni istante</a:t>
            </a:r>
          </a:p>
          <a:p>
            <a:endParaRPr lang="it-IT" sz="3200" dirty="0"/>
          </a:p>
        </p:txBody>
      </p:sp>
    </p:spTree>
    <p:extLst>
      <p:ext uri="{BB962C8B-B14F-4D97-AF65-F5344CB8AC3E}">
        <p14:creationId xmlns:p14="http://schemas.microsoft.com/office/powerpoint/2010/main" val="1666840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E588138B-451A-E187-92A4-A171F571C6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61E45D7-AB59-B0D5-4C32-EE54E6036F99}"/>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Āsrava – Influssi/efflussi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A7063AD9-03D3-B775-5244-CD636104859A}"/>
              </a:ext>
            </a:extLst>
          </p:cNvPr>
          <p:cNvSpPr>
            <a:spLocks noGrp="1"/>
          </p:cNvSpPr>
          <p:nvPr>
            <p:ph idx="1"/>
          </p:nvPr>
        </p:nvSpPr>
        <p:spPr/>
        <p:txBody>
          <a:bodyPr>
            <a:normAutofit/>
          </a:bodyPr>
          <a:lstStyle/>
          <a:p>
            <a:r>
              <a:rPr lang="it-IT" sz="3600" dirty="0"/>
              <a:t>Bhikkhu Dhammajoti, S</a:t>
            </a:r>
            <a:r>
              <a:rPr lang="it-IT" sz="3600" dirty="0">
                <a:latin typeface="Times New Roman" panose="02020603050405020304" pitchFamily="18" charset="0"/>
                <a:cs typeface="Times New Roman" panose="02020603050405020304" pitchFamily="18" charset="0"/>
              </a:rPr>
              <a:t>Ā</a:t>
            </a:r>
            <a:r>
              <a:rPr lang="it-IT" sz="3600" dirty="0"/>
              <a:t>, capitolo 12, p. 427, fa una lista di tutte le etimologie del termine.</a:t>
            </a:r>
          </a:p>
          <a:p>
            <a:r>
              <a:rPr lang="it-IT" sz="3600" dirty="0"/>
              <a:t>La cosa più importante comunque è comprendere che gli </a:t>
            </a:r>
            <a:r>
              <a:rPr lang="it-IT" sz="3600" i="1" dirty="0"/>
              <a:t>āsrava</a:t>
            </a:r>
            <a:r>
              <a:rPr lang="it-IT" sz="3600" dirty="0"/>
              <a:t> costituiscono i contaminanti primordiali che ci tengono legati al </a:t>
            </a:r>
            <a:r>
              <a:rPr lang="it-IT" sz="3600" i="1" dirty="0"/>
              <a:t>saṃsāra</a:t>
            </a:r>
            <a:r>
              <a:rPr lang="it-IT" sz="3600" dirty="0"/>
              <a:t>. </a:t>
            </a:r>
          </a:p>
          <a:p>
            <a:endParaRPr lang="it-IT" sz="3200" dirty="0"/>
          </a:p>
        </p:txBody>
      </p:sp>
    </p:spTree>
    <p:extLst>
      <p:ext uri="{BB962C8B-B14F-4D97-AF65-F5344CB8AC3E}">
        <p14:creationId xmlns:p14="http://schemas.microsoft.com/office/powerpoint/2010/main" val="331595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9645C4D-B07C-8C14-9499-08F29DCD485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BE6D630-12E0-2670-18AC-0A1F7602868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Āsrava – Influssi/efflussi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0E4012E5-C31D-0CF2-806B-5464D87021E7}"/>
              </a:ext>
            </a:extLst>
          </p:cNvPr>
          <p:cNvSpPr>
            <a:spLocks noGrp="1"/>
          </p:cNvSpPr>
          <p:nvPr>
            <p:ph idx="1"/>
          </p:nvPr>
        </p:nvSpPr>
        <p:spPr/>
        <p:txBody>
          <a:bodyPr>
            <a:normAutofit/>
          </a:bodyPr>
          <a:lstStyle/>
          <a:p>
            <a:r>
              <a:rPr lang="it-IT" sz="3200" dirty="0"/>
              <a:t>Gli </a:t>
            </a:r>
            <a:r>
              <a:rPr lang="it-IT" sz="3200" i="1" dirty="0"/>
              <a:t>āsrava</a:t>
            </a:r>
            <a:r>
              <a:rPr lang="it-IT" sz="3200" dirty="0"/>
              <a:t> sono tre:</a:t>
            </a:r>
          </a:p>
          <a:p>
            <a:pPr lvl="1"/>
            <a:r>
              <a:rPr lang="it-IT" sz="3200" i="1" dirty="0" err="1"/>
              <a:t>K</a:t>
            </a:r>
            <a:r>
              <a:rPr lang="it-IT" sz="3200" i="1" dirty="0" err="1">
                <a:latin typeface="Times New Roman" panose="02020603050405020304" pitchFamily="18" charset="0"/>
                <a:cs typeface="Times New Roman" panose="02020603050405020304" pitchFamily="18" charset="0"/>
              </a:rPr>
              <a:t>ā</a:t>
            </a:r>
            <a:r>
              <a:rPr lang="it-IT" sz="3200" i="1" dirty="0" err="1"/>
              <a:t>m</a:t>
            </a:r>
            <a:r>
              <a:rPr lang="it-IT" sz="3200" i="1" dirty="0" err="1">
                <a:latin typeface="Times New Roman" panose="02020603050405020304" pitchFamily="18" charset="0"/>
                <a:cs typeface="Times New Roman" panose="02020603050405020304" pitchFamily="18" charset="0"/>
              </a:rPr>
              <a:t>ā</a:t>
            </a:r>
            <a:r>
              <a:rPr lang="it-IT" sz="3200" i="1" dirty="0" err="1"/>
              <a:t>srava</a:t>
            </a:r>
            <a:endParaRPr lang="it-IT" sz="3200" i="1" dirty="0"/>
          </a:p>
          <a:p>
            <a:pPr lvl="1"/>
            <a:r>
              <a:rPr lang="it-IT" sz="3200" i="1" dirty="0" err="1"/>
              <a:t>Bhav</a:t>
            </a:r>
            <a:r>
              <a:rPr lang="it-IT" sz="3200" i="1" dirty="0" err="1">
                <a:latin typeface="Times New Roman" panose="02020603050405020304" pitchFamily="18" charset="0"/>
                <a:cs typeface="Times New Roman" panose="02020603050405020304" pitchFamily="18" charset="0"/>
              </a:rPr>
              <a:t>ā</a:t>
            </a:r>
            <a:r>
              <a:rPr lang="it-IT" sz="3200" i="1" dirty="0" err="1"/>
              <a:t>srava</a:t>
            </a:r>
            <a:endParaRPr lang="it-IT" sz="3200" i="1" dirty="0"/>
          </a:p>
          <a:p>
            <a:pPr lvl="1"/>
            <a:r>
              <a:rPr lang="it-IT" sz="3200" i="1" dirty="0" err="1"/>
              <a:t>Avidyāsrava</a:t>
            </a:r>
            <a:endParaRPr lang="it-IT" sz="3200" i="1" dirty="0"/>
          </a:p>
          <a:p>
            <a:r>
              <a:rPr lang="it-IT" sz="3200" dirty="0"/>
              <a:t>A questi viene a volte aggiunto un quarto, </a:t>
            </a:r>
            <a:r>
              <a:rPr lang="it-IT" sz="3200" i="1" dirty="0" err="1"/>
              <a:t>dṛṣṭyāsrava</a:t>
            </a:r>
            <a:r>
              <a:rPr lang="it-IT" sz="3200" dirty="0"/>
              <a:t>, che tuttavia dovrebbe essere più propriamente incluso in </a:t>
            </a:r>
            <a:r>
              <a:rPr lang="it-IT" sz="3200" i="1" dirty="0" err="1"/>
              <a:t>avidyāsrava</a:t>
            </a:r>
            <a:r>
              <a:rPr lang="it-IT" sz="3200" dirty="0"/>
              <a:t>. </a:t>
            </a:r>
          </a:p>
        </p:txBody>
      </p:sp>
    </p:spTree>
    <p:extLst>
      <p:ext uri="{BB962C8B-B14F-4D97-AF65-F5344CB8AC3E}">
        <p14:creationId xmlns:p14="http://schemas.microsoft.com/office/powerpoint/2010/main" val="195495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9D810F2-A38C-43BA-13E3-B0001DDDE2A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FE44AF8-84AE-4E2E-D37D-1EC1189BF47A}"/>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Anu</a:t>
            </a:r>
            <a:r>
              <a:rPr lang="it-IT" sz="4000" i="1" cap="none" dirty="0">
                <a:latin typeface="Book Antiqua" panose="02040602050305030304" pitchFamily="18" charset="0"/>
              </a:rPr>
              <a:t>ś</a:t>
            </a:r>
            <a:r>
              <a:rPr lang="it-IT" sz="4000" i="1" cap="none" dirty="0">
                <a:latin typeface="Georgia Pro Semibold" panose="02040702050405020303" pitchFamily="18" charset="0"/>
              </a:rPr>
              <a:t>aya – Latenze, tendenze</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033952F-A214-DF95-EFBA-63BE9A497F44}"/>
              </a:ext>
            </a:extLst>
          </p:cNvPr>
          <p:cNvSpPr>
            <a:spLocks noGrp="1"/>
          </p:cNvSpPr>
          <p:nvPr>
            <p:ph idx="1"/>
          </p:nvPr>
        </p:nvSpPr>
        <p:spPr/>
        <p:txBody>
          <a:bodyPr>
            <a:normAutofit/>
          </a:bodyPr>
          <a:lstStyle/>
          <a:p>
            <a:r>
              <a:rPr lang="it-IT" sz="2800" dirty="0"/>
              <a:t>Anche questo termine è un composto di </a:t>
            </a:r>
            <a:r>
              <a:rPr lang="it-IT" sz="2800" i="1" dirty="0" err="1"/>
              <a:t>anu</a:t>
            </a:r>
            <a:r>
              <a:rPr lang="it-IT" sz="2800" dirty="0"/>
              <a:t> </a:t>
            </a:r>
            <a:r>
              <a:rPr lang="en-US" altLang="zh-TW" sz="2800" dirty="0" err="1"/>
              <a:t>più</a:t>
            </a:r>
            <a:r>
              <a:rPr lang="en-US" altLang="zh-TW" sz="2800" dirty="0"/>
              <a:t> la </a:t>
            </a:r>
            <a:r>
              <a:rPr lang="en-US" altLang="zh-TW" sz="2800" dirty="0" err="1"/>
              <a:t>radice</a:t>
            </a:r>
            <a:r>
              <a:rPr lang="en-US" altLang="zh-TW" sz="2800" dirty="0"/>
              <a:t> </a:t>
            </a:r>
            <a:r>
              <a:rPr lang="en-US" altLang="zh-TW" sz="2800" i="1" dirty="0" err="1"/>
              <a:t>śī</a:t>
            </a:r>
            <a:r>
              <a:rPr lang="en-US" altLang="zh-TW" sz="2800" dirty="0"/>
              <a:t> </a:t>
            </a:r>
            <a:r>
              <a:rPr lang="en-US" altLang="zh-TW" sz="2800" dirty="0" err="1"/>
              <a:t>che</a:t>
            </a:r>
            <a:r>
              <a:rPr lang="en-US" altLang="zh-TW" sz="2800" dirty="0"/>
              <a:t> </a:t>
            </a:r>
            <a:r>
              <a:rPr lang="en-US" altLang="zh-TW" sz="2800" dirty="0" err="1"/>
              <a:t>significa</a:t>
            </a:r>
            <a:r>
              <a:rPr lang="en-US" altLang="zh-TW" sz="2800" dirty="0"/>
              <a:t> “</a:t>
            </a:r>
            <a:r>
              <a:rPr lang="en-US" altLang="zh-TW" sz="2800" dirty="0" err="1"/>
              <a:t>giacere</a:t>
            </a:r>
            <a:r>
              <a:rPr lang="en-US" altLang="zh-TW" sz="2800" dirty="0"/>
              <a:t>, </a:t>
            </a:r>
            <a:r>
              <a:rPr lang="en-US" altLang="zh-TW" sz="2800" dirty="0" err="1"/>
              <a:t>dormire</a:t>
            </a:r>
            <a:r>
              <a:rPr lang="en-US" altLang="zh-TW" sz="2800" dirty="0"/>
              <a:t>” e </a:t>
            </a:r>
            <a:r>
              <a:rPr lang="en-US" altLang="zh-TW" sz="2800" dirty="0" err="1"/>
              <a:t>quindi</a:t>
            </a:r>
            <a:r>
              <a:rPr lang="en-US" altLang="zh-TW" sz="2800" dirty="0"/>
              <a:t> </a:t>
            </a:r>
            <a:r>
              <a:rPr lang="en-US" altLang="zh-TW" sz="2800" dirty="0" err="1"/>
              <a:t>implica</a:t>
            </a:r>
            <a:r>
              <a:rPr lang="en-US" altLang="zh-TW" sz="2800" dirty="0"/>
              <a:t> il </a:t>
            </a:r>
            <a:r>
              <a:rPr lang="en-US" altLang="zh-TW" sz="2800" dirty="0" err="1"/>
              <a:t>significato</a:t>
            </a:r>
            <a:r>
              <a:rPr lang="en-US" altLang="zh-TW" sz="2800" dirty="0"/>
              <a:t> di </a:t>
            </a:r>
            <a:r>
              <a:rPr lang="en-US" altLang="zh-TW" sz="2800" dirty="0" err="1"/>
              <a:t>latenza</a:t>
            </a:r>
            <a:r>
              <a:rPr lang="en-US" altLang="zh-TW" sz="2800" dirty="0"/>
              <a:t>.</a:t>
            </a:r>
          </a:p>
          <a:p>
            <a:r>
              <a:rPr lang="en-US" sz="2800" i="1" dirty="0"/>
              <a:t>Anu</a:t>
            </a:r>
            <a:r>
              <a:rPr lang="en-US" sz="2800" dirty="0"/>
              <a:t> è un </a:t>
            </a:r>
            <a:r>
              <a:rPr lang="en-US" sz="2800" dirty="0" err="1"/>
              <a:t>preverbo</a:t>
            </a:r>
            <a:r>
              <a:rPr lang="en-US" sz="2800" dirty="0"/>
              <a:t> </a:t>
            </a:r>
            <a:r>
              <a:rPr lang="en-US" sz="2800" dirty="0" err="1"/>
              <a:t>che</a:t>
            </a:r>
            <a:r>
              <a:rPr lang="en-US" sz="2800" dirty="0"/>
              <a:t> ha il </a:t>
            </a:r>
            <a:r>
              <a:rPr lang="en-US" sz="2800" dirty="0" err="1"/>
              <a:t>significato</a:t>
            </a:r>
            <a:r>
              <a:rPr lang="en-US" sz="2800" dirty="0"/>
              <a:t> di “</a:t>
            </a:r>
            <a:r>
              <a:rPr lang="en-US" sz="2800" dirty="0" err="1"/>
              <a:t>insieme</a:t>
            </a:r>
            <a:r>
              <a:rPr lang="en-US" sz="2800" dirty="0"/>
              <a:t>, verso”</a:t>
            </a:r>
          </a:p>
          <a:p>
            <a:r>
              <a:rPr lang="en-US" sz="2800" dirty="0" err="1"/>
              <a:t>Quindi</a:t>
            </a:r>
            <a:r>
              <a:rPr lang="en-US" sz="2800" dirty="0"/>
              <a:t>, </a:t>
            </a:r>
            <a:r>
              <a:rPr lang="en-US" sz="2800" i="1" dirty="0"/>
              <a:t>anu</a:t>
            </a:r>
            <a:r>
              <a:rPr lang="en-US" sz="2800" i="1" dirty="0">
                <a:latin typeface="Book Antiqua" panose="02040602050305030304" pitchFamily="18" charset="0"/>
              </a:rPr>
              <a:t>ś</a:t>
            </a:r>
            <a:r>
              <a:rPr lang="en-US" sz="2800" i="1" dirty="0"/>
              <a:t>aya</a:t>
            </a:r>
            <a:r>
              <a:rPr lang="en-US" sz="2800" dirty="0"/>
              <a:t> </a:t>
            </a:r>
            <a:r>
              <a:rPr lang="en-US" sz="2800" dirty="0" err="1"/>
              <a:t>significa</a:t>
            </a:r>
            <a:r>
              <a:rPr lang="en-US" sz="2800" dirty="0"/>
              <a:t> </a:t>
            </a:r>
            <a:r>
              <a:rPr lang="en-US" sz="2800" dirty="0" err="1"/>
              <a:t>letteralmente</a:t>
            </a:r>
            <a:r>
              <a:rPr lang="en-US" sz="2800" dirty="0"/>
              <a:t> “</a:t>
            </a:r>
            <a:r>
              <a:rPr lang="en-US" sz="2800" dirty="0" err="1"/>
              <a:t>giacere</a:t>
            </a:r>
            <a:r>
              <a:rPr lang="en-US" sz="2800" dirty="0"/>
              <a:t> </a:t>
            </a:r>
            <a:r>
              <a:rPr lang="en-US" sz="2800" dirty="0" err="1"/>
              <a:t>assieme</a:t>
            </a:r>
            <a:r>
              <a:rPr lang="en-US" sz="2800" dirty="0"/>
              <a:t>, </a:t>
            </a:r>
            <a:r>
              <a:rPr lang="en-US" sz="2800" dirty="0" err="1"/>
              <a:t>andare</a:t>
            </a:r>
            <a:r>
              <a:rPr lang="en-US" sz="2800" dirty="0"/>
              <a:t> </a:t>
            </a:r>
            <a:r>
              <a:rPr lang="en-US" sz="2800" dirty="0" err="1"/>
              <a:t>assieme</a:t>
            </a:r>
            <a:r>
              <a:rPr lang="en-US" sz="2800" dirty="0"/>
              <a:t>”.</a:t>
            </a:r>
          </a:p>
          <a:p>
            <a:r>
              <a:rPr lang="en-US" sz="2800" dirty="0"/>
              <a:t>In </a:t>
            </a:r>
            <a:r>
              <a:rPr lang="en-US" sz="2800" dirty="0" err="1"/>
              <a:t>altri</a:t>
            </a:r>
            <a:r>
              <a:rPr lang="en-US" sz="2800" dirty="0"/>
              <a:t> termini, </a:t>
            </a:r>
            <a:r>
              <a:rPr lang="en-US" sz="2800" dirty="0" err="1"/>
              <a:t>sono</a:t>
            </a:r>
            <a:r>
              <a:rPr lang="en-US" sz="2800" dirty="0"/>
              <a:t> </a:t>
            </a:r>
            <a:r>
              <a:rPr lang="en-US" sz="2800" dirty="0" err="1"/>
              <a:t>quei</a:t>
            </a:r>
            <a:r>
              <a:rPr lang="en-US" sz="2800" dirty="0"/>
              <a:t> </a:t>
            </a:r>
            <a:r>
              <a:rPr lang="en-US" sz="2800" dirty="0" err="1"/>
              <a:t>contaminanti</a:t>
            </a:r>
            <a:r>
              <a:rPr lang="en-US" sz="2800" dirty="0"/>
              <a:t> </a:t>
            </a:r>
            <a:r>
              <a:rPr lang="en-US" sz="2800" dirty="0" err="1"/>
              <a:t>che</a:t>
            </a:r>
            <a:r>
              <a:rPr lang="en-US" sz="2800" dirty="0"/>
              <a:t> </a:t>
            </a:r>
            <a:r>
              <a:rPr lang="en-US" sz="2800" dirty="0" err="1"/>
              <a:t>accompagnano</a:t>
            </a:r>
            <a:r>
              <a:rPr lang="en-US" sz="2800" dirty="0"/>
              <a:t> </a:t>
            </a:r>
            <a:r>
              <a:rPr lang="en-US" sz="2800" dirty="0" err="1"/>
              <a:t>costantemente</a:t>
            </a:r>
            <a:r>
              <a:rPr lang="en-US" sz="2800" dirty="0"/>
              <a:t> la </a:t>
            </a:r>
            <a:r>
              <a:rPr lang="en-US" sz="2800" dirty="0" err="1"/>
              <a:t>serie</a:t>
            </a:r>
            <a:r>
              <a:rPr lang="en-US" sz="2800" dirty="0"/>
              <a:t> </a:t>
            </a:r>
            <a:r>
              <a:rPr lang="en-US" sz="2800" dirty="0" err="1"/>
              <a:t>costituita</a:t>
            </a:r>
            <a:r>
              <a:rPr lang="en-US" sz="2800" dirty="0"/>
              <a:t> </a:t>
            </a:r>
            <a:r>
              <a:rPr lang="en-US" sz="2800" dirty="0" err="1"/>
              <a:t>dalla</a:t>
            </a:r>
            <a:r>
              <a:rPr lang="en-US" sz="2800" dirty="0"/>
              <a:t> </a:t>
            </a:r>
            <a:r>
              <a:rPr lang="en-US" sz="2800" dirty="0" err="1"/>
              <a:t>coscienza</a:t>
            </a:r>
            <a:r>
              <a:rPr lang="en-US" sz="2800" dirty="0"/>
              <a:t> </a:t>
            </a:r>
            <a:r>
              <a:rPr lang="en-US" sz="2800" dirty="0" err="1"/>
              <a:t>individuale</a:t>
            </a:r>
            <a:r>
              <a:rPr lang="en-US" sz="2800" dirty="0"/>
              <a:t>.  </a:t>
            </a:r>
            <a:endParaRPr lang="it-IT" sz="2800" dirty="0"/>
          </a:p>
        </p:txBody>
      </p:sp>
    </p:spTree>
    <p:extLst>
      <p:ext uri="{BB962C8B-B14F-4D97-AF65-F5344CB8AC3E}">
        <p14:creationId xmlns:p14="http://schemas.microsoft.com/office/powerpoint/2010/main" val="1507754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E20A2901-7410-DA55-34B0-E330339A21A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6B2EA90-8C47-C6F5-7900-4C0FDBDA348E}"/>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Anu</a:t>
            </a:r>
            <a:r>
              <a:rPr lang="it-IT" sz="4000" i="1" cap="none" dirty="0">
                <a:latin typeface="Book Antiqua" panose="02040602050305030304" pitchFamily="18" charset="0"/>
              </a:rPr>
              <a:t>ś</a:t>
            </a:r>
            <a:r>
              <a:rPr lang="it-IT" sz="4000" i="1" cap="none" dirty="0">
                <a:latin typeface="Georgia Pro Semibold" panose="02040702050405020303" pitchFamily="18" charset="0"/>
              </a:rPr>
              <a:t>aya – Latenze, tendenze</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0300BD0-EB95-59BF-C024-6F100C839C69}"/>
              </a:ext>
            </a:extLst>
          </p:cNvPr>
          <p:cNvSpPr>
            <a:spLocks noGrp="1"/>
          </p:cNvSpPr>
          <p:nvPr>
            <p:ph idx="1"/>
          </p:nvPr>
        </p:nvSpPr>
        <p:spPr/>
        <p:txBody>
          <a:bodyPr>
            <a:normAutofit/>
          </a:bodyPr>
          <a:lstStyle/>
          <a:p>
            <a:r>
              <a:rPr lang="it-IT" sz="3200" dirty="0"/>
              <a:t>Bisogna tuttavia notare che i Sarvāstivādin danno a questa parola un significato diverso in base a una diversa spiegazione dei due termini di cui è composta.</a:t>
            </a:r>
          </a:p>
          <a:p>
            <a:r>
              <a:rPr lang="it-IT" sz="3200" dirty="0"/>
              <a:t>Secondo questa scuola, «</a:t>
            </a:r>
            <a:r>
              <a:rPr lang="it-IT" sz="3200" i="1" dirty="0" err="1"/>
              <a:t>anu</a:t>
            </a:r>
            <a:r>
              <a:rPr lang="it-IT" sz="3200" dirty="0"/>
              <a:t>» ha il significato di «tenacità dei contaminanti», mentre «</a:t>
            </a:r>
            <a:r>
              <a:rPr lang="it-IT" sz="3200" i="1" dirty="0" err="1"/>
              <a:t>śī</a:t>
            </a:r>
            <a:r>
              <a:rPr lang="it-IT" sz="3200" dirty="0"/>
              <a:t>» viene interpretato non con il senso di latenza, come fanno le altre scuole, ma con il senso di sottigliezza.</a:t>
            </a:r>
          </a:p>
          <a:p>
            <a:endParaRPr lang="it-IT" sz="2800" dirty="0"/>
          </a:p>
        </p:txBody>
      </p:sp>
    </p:spTree>
    <p:extLst>
      <p:ext uri="{BB962C8B-B14F-4D97-AF65-F5344CB8AC3E}">
        <p14:creationId xmlns:p14="http://schemas.microsoft.com/office/powerpoint/2010/main" val="800015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6BD5528-1CF6-0CF2-A0C5-8F36B7D3910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36310B6-F4BE-75DE-CED1-DCE0AE414D5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Anu</a:t>
            </a:r>
            <a:r>
              <a:rPr lang="it-IT" sz="4000" i="1" cap="none" dirty="0">
                <a:latin typeface="Book Antiqua" panose="02040602050305030304" pitchFamily="18" charset="0"/>
              </a:rPr>
              <a:t>ś</a:t>
            </a:r>
            <a:r>
              <a:rPr lang="it-IT" sz="4000" i="1" cap="none" dirty="0">
                <a:latin typeface="Georgia Pro Semibold" panose="02040702050405020303" pitchFamily="18" charset="0"/>
              </a:rPr>
              <a:t>aya – Latenze, tendenze</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FF6ECA7-F015-451A-F28D-DFE3F58F647B}"/>
              </a:ext>
            </a:extLst>
          </p:cNvPr>
          <p:cNvSpPr>
            <a:spLocks noGrp="1"/>
          </p:cNvSpPr>
          <p:nvPr>
            <p:ph idx="1"/>
          </p:nvPr>
        </p:nvSpPr>
        <p:spPr/>
        <p:txBody>
          <a:bodyPr>
            <a:normAutofit/>
          </a:bodyPr>
          <a:lstStyle/>
          <a:p>
            <a:r>
              <a:rPr lang="it-IT" sz="3200" dirty="0"/>
              <a:t>Quindi secondo il Sarvāstivāda, «un </a:t>
            </a:r>
            <a:r>
              <a:rPr lang="it-IT" sz="3200" i="1" dirty="0"/>
              <a:t>anuśaya</a:t>
            </a:r>
            <a:r>
              <a:rPr lang="it-IT" sz="3200" dirty="0"/>
              <a:t> è quello che opera </a:t>
            </a:r>
            <a:r>
              <a:rPr lang="it-IT" sz="3200" i="1" dirty="0" err="1"/>
              <a:t>anu</a:t>
            </a:r>
            <a:r>
              <a:rPr lang="it-IT" sz="3200" i="1" dirty="0" err="1">
                <a:latin typeface="Book Antiqua" panose="02040602050305030304" pitchFamily="18" charset="0"/>
              </a:rPr>
              <a:t>ś</a:t>
            </a:r>
            <a:r>
              <a:rPr lang="it-IT" sz="3200" i="1" dirty="0" err="1"/>
              <a:t>ayana</a:t>
            </a:r>
            <a:r>
              <a:rPr lang="it-IT" sz="3200" dirty="0"/>
              <a:t>, ovvero la funzione di crescere e intensificarsi in accordo con un oggetto impuro» (Dhammajoti, p. 424).</a:t>
            </a:r>
          </a:p>
          <a:p>
            <a:r>
              <a:rPr lang="it-IT" sz="3200" dirty="0"/>
              <a:t>Tutti i contaminanti sono </a:t>
            </a:r>
            <a:r>
              <a:rPr lang="it-IT" sz="3200" i="1" dirty="0"/>
              <a:t>anuśaya</a:t>
            </a:r>
            <a:r>
              <a:rPr lang="it-IT" sz="3200" dirty="0"/>
              <a:t> secondo il Sarvāstivāda. </a:t>
            </a:r>
          </a:p>
          <a:p>
            <a:endParaRPr lang="it-IT" sz="2800" dirty="0"/>
          </a:p>
        </p:txBody>
      </p:sp>
    </p:spTree>
    <p:extLst>
      <p:ext uri="{BB962C8B-B14F-4D97-AF65-F5344CB8AC3E}">
        <p14:creationId xmlns:p14="http://schemas.microsoft.com/office/powerpoint/2010/main" val="885214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9880E46-F444-0C4F-02C1-B564F0BF5C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FD82780-4FAE-E789-F869-1F434C79385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Anu</a:t>
            </a:r>
            <a:r>
              <a:rPr lang="it-IT" sz="4000" i="1" cap="none" dirty="0">
                <a:latin typeface="Book Antiqua" panose="02040602050305030304" pitchFamily="18" charset="0"/>
              </a:rPr>
              <a:t>ś</a:t>
            </a:r>
            <a:r>
              <a:rPr lang="it-IT" sz="4000" i="1" cap="none" dirty="0">
                <a:latin typeface="Georgia Pro Semibold" panose="02040702050405020303" pitchFamily="18" charset="0"/>
              </a:rPr>
              <a:t>aya – Latenze, tendenze</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11DE8E7-189B-7846-8633-75D3757CF908}"/>
              </a:ext>
            </a:extLst>
          </p:cNvPr>
          <p:cNvSpPr>
            <a:spLocks noGrp="1"/>
          </p:cNvSpPr>
          <p:nvPr>
            <p:ph idx="1"/>
          </p:nvPr>
        </p:nvSpPr>
        <p:spPr/>
        <p:txBody>
          <a:bodyPr>
            <a:normAutofit/>
          </a:bodyPr>
          <a:lstStyle/>
          <a:p>
            <a:r>
              <a:rPr lang="it-IT" sz="3200" dirty="0"/>
              <a:t>Gli </a:t>
            </a:r>
            <a:r>
              <a:rPr lang="it-IT" sz="3200" i="1" dirty="0"/>
              <a:t>anuśaya</a:t>
            </a:r>
            <a:r>
              <a:rPr lang="it-IT" sz="3200" dirty="0"/>
              <a:t> sono sette:</a:t>
            </a:r>
          </a:p>
          <a:p>
            <a:r>
              <a:rPr lang="it-IT" sz="2400" dirty="0"/>
              <a:t>Tendenza latente alla brama per i piaceri dei sensi (</a:t>
            </a:r>
            <a:r>
              <a:rPr lang="it-IT" sz="2400" i="1" dirty="0"/>
              <a:t>kāma rāga</a:t>
            </a:r>
            <a:r>
              <a:rPr lang="it-IT" sz="2400" dirty="0"/>
              <a:t>)</a:t>
            </a:r>
          </a:p>
          <a:p>
            <a:r>
              <a:rPr lang="it-IT" sz="2400" dirty="0"/>
              <a:t>Tendenza latente all’avversione (</a:t>
            </a:r>
            <a:r>
              <a:rPr lang="it-IT" sz="2400" i="1" dirty="0"/>
              <a:t>pratigha</a:t>
            </a:r>
            <a:r>
              <a:rPr lang="it-IT" sz="2400" dirty="0"/>
              <a:t>)</a:t>
            </a:r>
            <a:endParaRPr lang="en-GB" sz="2400" dirty="0"/>
          </a:p>
          <a:p>
            <a:r>
              <a:rPr lang="it-IT" sz="2400" dirty="0"/>
              <a:t>Tendenza latente alle opinioni speculative (</a:t>
            </a:r>
            <a:r>
              <a:rPr lang="it-IT" sz="2400" i="1" dirty="0"/>
              <a:t>dṛṣṭi</a:t>
            </a:r>
            <a:r>
              <a:rPr lang="it-IT" sz="2400" dirty="0"/>
              <a:t>)</a:t>
            </a:r>
          </a:p>
          <a:p>
            <a:r>
              <a:rPr lang="it-IT" sz="2400" dirty="0"/>
              <a:t>Tendenza latente al dubbio (</a:t>
            </a:r>
            <a:r>
              <a:rPr lang="it-IT" sz="2400" i="1" dirty="0"/>
              <a:t>vicikitsā</a:t>
            </a:r>
            <a:r>
              <a:rPr lang="it-IT" sz="2400" dirty="0"/>
              <a:t>)</a:t>
            </a:r>
          </a:p>
          <a:p>
            <a:r>
              <a:rPr lang="it-IT" sz="2400" dirty="0"/>
              <a:t>Tendenza latente all’arroganza (</a:t>
            </a:r>
            <a:r>
              <a:rPr lang="it-IT" sz="2400" i="1" dirty="0"/>
              <a:t>māna</a:t>
            </a:r>
            <a:r>
              <a:rPr lang="it-IT" sz="2400" dirty="0"/>
              <a:t>)</a:t>
            </a:r>
          </a:p>
          <a:p>
            <a:r>
              <a:rPr lang="it-IT" sz="2400" dirty="0"/>
              <a:t>Tendenza latente all’esistenza (</a:t>
            </a:r>
            <a:r>
              <a:rPr lang="it-IT" sz="2400" i="1" dirty="0"/>
              <a:t>bhava-rāga</a:t>
            </a:r>
            <a:r>
              <a:rPr lang="it-IT" sz="2400" dirty="0"/>
              <a:t>)</a:t>
            </a:r>
          </a:p>
          <a:p>
            <a:r>
              <a:rPr lang="it-IT" sz="2400" dirty="0"/>
              <a:t>Tendenza latente all’ignoranza (</a:t>
            </a:r>
            <a:r>
              <a:rPr lang="it-IT" sz="2400" i="1" dirty="0"/>
              <a:t>avidyā</a:t>
            </a:r>
            <a:r>
              <a:rPr lang="it-IT" sz="2400" dirty="0"/>
              <a:t>)</a:t>
            </a:r>
          </a:p>
          <a:p>
            <a:endParaRPr lang="en-GB" sz="2400" dirty="0"/>
          </a:p>
          <a:p>
            <a:endParaRPr lang="en-GB" sz="3200" dirty="0"/>
          </a:p>
          <a:p>
            <a:endParaRPr lang="en-US" sz="3200" dirty="0"/>
          </a:p>
          <a:p>
            <a:endParaRPr lang="en-GB" sz="3200" dirty="0"/>
          </a:p>
          <a:p>
            <a:endParaRPr lang="it-IT" sz="3200" dirty="0"/>
          </a:p>
          <a:p>
            <a:endParaRPr lang="it-IT" sz="2800" dirty="0"/>
          </a:p>
        </p:txBody>
      </p:sp>
    </p:spTree>
    <p:extLst>
      <p:ext uri="{BB962C8B-B14F-4D97-AF65-F5344CB8AC3E}">
        <p14:creationId xmlns:p14="http://schemas.microsoft.com/office/powerpoint/2010/main" val="3286515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A3B8C79-AFD2-641F-159A-3924A9B54CA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C59E392-5CB6-9127-656E-B956A402BB22}"/>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Saṃyojana – Ceppi, Pastoie </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9A8510A2-FD7F-4003-AE3C-8D2E44271EB1}"/>
              </a:ext>
            </a:extLst>
          </p:cNvPr>
          <p:cNvSpPr>
            <a:spLocks noGrp="1"/>
          </p:cNvSpPr>
          <p:nvPr>
            <p:ph idx="1"/>
          </p:nvPr>
        </p:nvSpPr>
        <p:spPr/>
        <p:txBody>
          <a:bodyPr>
            <a:normAutofit/>
          </a:bodyPr>
          <a:lstStyle/>
          <a:p>
            <a:r>
              <a:rPr lang="en-GB" sz="3600" dirty="0"/>
              <a:t>Deriva </a:t>
            </a:r>
            <a:r>
              <a:rPr lang="en-GB" sz="3600" dirty="0" err="1"/>
              <a:t>dalla</a:t>
            </a:r>
            <a:r>
              <a:rPr lang="en-GB" sz="3600" dirty="0"/>
              <a:t> </a:t>
            </a:r>
            <a:r>
              <a:rPr lang="en-GB" sz="3600" dirty="0" err="1"/>
              <a:t>radice</a:t>
            </a:r>
            <a:r>
              <a:rPr lang="en-GB" sz="3600" dirty="0"/>
              <a:t> </a:t>
            </a:r>
            <a:r>
              <a:rPr lang="en-GB" sz="3600" i="1" dirty="0" err="1"/>
              <a:t>yuj</a:t>
            </a:r>
            <a:r>
              <a:rPr lang="en-GB" sz="3600" dirty="0"/>
              <a:t> </a:t>
            </a:r>
            <a:r>
              <a:rPr lang="en-GB" sz="3600" dirty="0" err="1"/>
              <a:t>che</a:t>
            </a:r>
            <a:r>
              <a:rPr lang="en-GB" sz="3600" dirty="0"/>
              <a:t> </a:t>
            </a:r>
            <a:r>
              <a:rPr lang="en-GB" sz="3600" dirty="0" err="1"/>
              <a:t>significa</a:t>
            </a:r>
            <a:r>
              <a:rPr lang="en-GB" sz="3600" dirty="0"/>
              <a:t> “</a:t>
            </a:r>
            <a:r>
              <a:rPr lang="en-GB" sz="3600" dirty="0" err="1"/>
              <a:t>congiungere</a:t>
            </a:r>
            <a:r>
              <a:rPr lang="en-GB" sz="3600" dirty="0"/>
              <a:t>, </a:t>
            </a:r>
            <a:r>
              <a:rPr lang="en-GB" sz="3600" dirty="0" err="1"/>
              <a:t>connettere</a:t>
            </a:r>
            <a:r>
              <a:rPr lang="en-GB" sz="3600" dirty="0"/>
              <a:t>, </a:t>
            </a:r>
            <a:r>
              <a:rPr lang="en-GB" sz="3600" dirty="0" err="1"/>
              <a:t>unire</a:t>
            </a:r>
            <a:r>
              <a:rPr lang="en-GB" sz="3600" dirty="0"/>
              <a:t>” e </a:t>
            </a:r>
            <a:r>
              <a:rPr lang="en-GB" sz="3600" dirty="0" err="1"/>
              <a:t>sono</a:t>
            </a:r>
            <a:r>
              <a:rPr lang="en-GB" sz="3600" dirty="0"/>
              <a:t> </a:t>
            </a:r>
            <a:r>
              <a:rPr lang="en-GB" sz="3600" dirty="0" err="1"/>
              <a:t>quei</a:t>
            </a:r>
            <a:r>
              <a:rPr lang="en-GB" sz="3600" dirty="0"/>
              <a:t> </a:t>
            </a:r>
            <a:r>
              <a:rPr lang="en-GB" sz="3600" dirty="0" err="1"/>
              <a:t>contaminanti</a:t>
            </a:r>
            <a:r>
              <a:rPr lang="en-GB" sz="3600" dirty="0"/>
              <a:t> </a:t>
            </a:r>
            <a:r>
              <a:rPr lang="en-GB" sz="3600" dirty="0" err="1"/>
              <a:t>che</a:t>
            </a:r>
            <a:r>
              <a:rPr lang="en-GB" sz="3600" dirty="0"/>
              <a:t> </a:t>
            </a:r>
            <a:r>
              <a:rPr lang="en-GB" sz="3600" dirty="0" err="1"/>
              <a:t>legano</a:t>
            </a:r>
            <a:r>
              <a:rPr lang="en-GB" sz="3600" dirty="0"/>
              <a:t> </a:t>
            </a:r>
            <a:r>
              <a:rPr lang="en-GB" sz="3600" dirty="0" err="1"/>
              <a:t>gli</a:t>
            </a:r>
            <a:r>
              <a:rPr lang="en-GB" sz="3600" dirty="0"/>
              <a:t> </a:t>
            </a:r>
            <a:r>
              <a:rPr lang="en-GB" sz="3600" dirty="0" err="1"/>
              <a:t>esseri</a:t>
            </a:r>
            <a:r>
              <a:rPr lang="en-GB" sz="3600" dirty="0"/>
              <a:t> al </a:t>
            </a:r>
            <a:r>
              <a:rPr lang="en-GB" sz="3600" i="1" dirty="0"/>
              <a:t>saṃsāra</a:t>
            </a:r>
            <a:r>
              <a:rPr lang="en-GB" sz="3600" dirty="0"/>
              <a:t>.</a:t>
            </a:r>
          </a:p>
          <a:p>
            <a:r>
              <a:rPr lang="en-GB" sz="3600" dirty="0"/>
              <a:t>Il </a:t>
            </a:r>
            <a:r>
              <a:rPr lang="en-GB" sz="3600" i="1" dirty="0"/>
              <a:t>Mahāvibhāṣā</a:t>
            </a:r>
            <a:r>
              <a:rPr lang="en-GB" sz="3600" dirty="0"/>
              <a:t> </a:t>
            </a:r>
            <a:r>
              <a:rPr lang="en-GB" sz="3600" dirty="0" err="1"/>
              <a:t>fornisce</a:t>
            </a:r>
            <a:r>
              <a:rPr lang="en-GB" sz="3600" dirty="0"/>
              <a:t> </a:t>
            </a:r>
            <a:r>
              <a:rPr lang="en-GB" sz="3600" dirty="0" err="1"/>
              <a:t>tre</a:t>
            </a:r>
            <a:r>
              <a:rPr lang="en-GB" sz="3600" dirty="0"/>
              <a:t> </a:t>
            </a:r>
            <a:r>
              <a:rPr lang="en-GB" sz="3600" dirty="0" err="1"/>
              <a:t>significati</a:t>
            </a:r>
            <a:r>
              <a:rPr lang="en-GB" sz="3600" dirty="0"/>
              <a:t> del </a:t>
            </a:r>
            <a:r>
              <a:rPr lang="en-GB" sz="3600" dirty="0" err="1"/>
              <a:t>termine</a:t>
            </a:r>
            <a:r>
              <a:rPr lang="en-GB" sz="3600" dirty="0"/>
              <a:t>: “</a:t>
            </a:r>
            <a:r>
              <a:rPr lang="en-GB" sz="3600" dirty="0" err="1"/>
              <a:t>legare</a:t>
            </a:r>
            <a:r>
              <a:rPr lang="en-GB" sz="3600" dirty="0"/>
              <a:t>”, “</a:t>
            </a:r>
            <a:r>
              <a:rPr lang="en-GB" sz="3600" dirty="0" err="1"/>
              <a:t>unione</a:t>
            </a:r>
            <a:r>
              <a:rPr lang="en-GB" sz="3600" dirty="0"/>
              <a:t> con </a:t>
            </a:r>
            <a:r>
              <a:rPr lang="en-GB" sz="3600" i="1" dirty="0"/>
              <a:t>duḥkha</a:t>
            </a:r>
            <a:r>
              <a:rPr lang="en-GB" sz="3600" dirty="0"/>
              <a:t>” e “</a:t>
            </a:r>
            <a:r>
              <a:rPr lang="en-GB" sz="3600" dirty="0" err="1"/>
              <a:t>mescolare</a:t>
            </a:r>
            <a:r>
              <a:rPr lang="en-GB" sz="3600" dirty="0"/>
              <a:t> con il </a:t>
            </a:r>
            <a:r>
              <a:rPr lang="en-GB" sz="3600" dirty="0" err="1"/>
              <a:t>veleno</a:t>
            </a:r>
            <a:r>
              <a:rPr lang="en-GB" sz="3600" dirty="0"/>
              <a:t>”. </a:t>
            </a:r>
          </a:p>
          <a:p>
            <a:endParaRPr lang="en-US" sz="3200" dirty="0"/>
          </a:p>
          <a:p>
            <a:endParaRPr lang="en-GB" sz="3200" dirty="0"/>
          </a:p>
          <a:p>
            <a:endParaRPr lang="it-IT" sz="3200" dirty="0"/>
          </a:p>
          <a:p>
            <a:endParaRPr lang="it-IT" sz="2800" dirty="0"/>
          </a:p>
        </p:txBody>
      </p:sp>
    </p:spTree>
    <p:extLst>
      <p:ext uri="{BB962C8B-B14F-4D97-AF65-F5344CB8AC3E}">
        <p14:creationId xmlns:p14="http://schemas.microsoft.com/office/powerpoint/2010/main" val="2810903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242FA63-5510-F8A1-3B19-6A47B4C92B1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8B10451-2920-B870-B045-D52B2750123C}"/>
              </a:ext>
            </a:extLst>
          </p:cNvPr>
          <p:cNvSpPr>
            <a:spLocks noGrp="1"/>
          </p:cNvSpPr>
          <p:nvPr>
            <p:ph type="title"/>
          </p:nvPr>
        </p:nvSpPr>
        <p:spPr/>
        <p:txBody>
          <a:bodyPr>
            <a:normAutofit/>
          </a:bodyPr>
          <a:lstStyle/>
          <a:p>
            <a:r>
              <a:rPr lang="it-IT" sz="4000" cap="none" dirty="0">
                <a:latin typeface="Georgia Pro Semibold" panose="02040702050405020303" pitchFamily="18" charset="0"/>
              </a:rPr>
              <a:t>Dhammajoti, p. 426</a:t>
            </a:r>
            <a:endParaRPr lang="en-GB" sz="4000"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C16BA76-D497-9E77-0F24-1676F362BB75}"/>
              </a:ext>
            </a:extLst>
          </p:cNvPr>
          <p:cNvSpPr>
            <a:spLocks noGrp="1"/>
          </p:cNvSpPr>
          <p:nvPr>
            <p:ph idx="1"/>
          </p:nvPr>
        </p:nvSpPr>
        <p:spPr/>
        <p:txBody>
          <a:bodyPr>
            <a:normAutofit/>
          </a:bodyPr>
          <a:lstStyle/>
          <a:p>
            <a:r>
              <a:rPr lang="en-GB" sz="4000" dirty="0"/>
              <a:t>“Il primo </a:t>
            </a:r>
            <a:r>
              <a:rPr lang="en-GB" sz="4000" dirty="0" err="1"/>
              <a:t>significato</a:t>
            </a:r>
            <a:r>
              <a:rPr lang="en-GB" sz="4000" dirty="0"/>
              <a:t> </a:t>
            </a:r>
            <a:r>
              <a:rPr lang="en-GB" sz="4000" dirty="0" err="1"/>
              <a:t>si</a:t>
            </a:r>
            <a:r>
              <a:rPr lang="en-GB" sz="4000" dirty="0"/>
              <a:t> dice </a:t>
            </a:r>
            <a:r>
              <a:rPr lang="en-GB" sz="4000" dirty="0" err="1"/>
              <a:t>venga</a:t>
            </a:r>
            <a:r>
              <a:rPr lang="en-GB" sz="4000" dirty="0"/>
              <a:t> </a:t>
            </a:r>
            <a:r>
              <a:rPr lang="en-GB" sz="4000" dirty="0" err="1"/>
              <a:t>dai</a:t>
            </a:r>
            <a:r>
              <a:rPr lang="en-GB" sz="4000" dirty="0"/>
              <a:t> </a:t>
            </a:r>
            <a:r>
              <a:rPr lang="en-GB" sz="4000" i="1" dirty="0"/>
              <a:t>sūtra</a:t>
            </a:r>
            <a:r>
              <a:rPr lang="en-GB" sz="4000" dirty="0"/>
              <a:t>. </a:t>
            </a:r>
          </a:p>
          <a:p>
            <a:r>
              <a:rPr lang="en-GB" sz="4000" dirty="0"/>
              <a:t>“Il secondo indica </a:t>
            </a:r>
            <a:r>
              <a:rPr lang="en-GB" sz="4000" dirty="0" err="1"/>
              <a:t>che</a:t>
            </a:r>
            <a:r>
              <a:rPr lang="en-GB" sz="4000" dirty="0"/>
              <a:t> </a:t>
            </a:r>
            <a:r>
              <a:rPr lang="en-GB" sz="4000" dirty="0" err="1"/>
              <a:t>i</a:t>
            </a:r>
            <a:r>
              <a:rPr lang="en-GB" sz="4000" dirty="0"/>
              <a:t> </a:t>
            </a:r>
            <a:r>
              <a:rPr lang="en-GB" sz="4000" dirty="0" err="1"/>
              <a:t>ceppi</a:t>
            </a:r>
            <a:r>
              <a:rPr lang="en-GB" sz="4000" dirty="0"/>
              <a:t> </a:t>
            </a:r>
            <a:r>
              <a:rPr lang="en-GB" sz="4000" dirty="0" err="1"/>
              <a:t>della</a:t>
            </a:r>
            <a:r>
              <a:rPr lang="en-GB" sz="4000" dirty="0"/>
              <a:t> </a:t>
            </a:r>
            <a:r>
              <a:rPr lang="en-GB" sz="4000" dirty="0" err="1"/>
              <a:t>sfera</a:t>
            </a:r>
            <a:r>
              <a:rPr lang="en-GB" sz="4000" dirty="0"/>
              <a:t> </a:t>
            </a:r>
            <a:r>
              <a:rPr lang="en-GB" sz="4000" dirty="0" err="1"/>
              <a:t>della</a:t>
            </a:r>
            <a:r>
              <a:rPr lang="en-GB" sz="4000" dirty="0"/>
              <a:t> </a:t>
            </a:r>
            <a:r>
              <a:rPr lang="en-GB" sz="4000" dirty="0" err="1"/>
              <a:t>sensualità</a:t>
            </a:r>
            <a:r>
              <a:rPr lang="en-GB" sz="4000" dirty="0"/>
              <a:t> </a:t>
            </a:r>
            <a:r>
              <a:rPr lang="en-GB" sz="4000" dirty="0" err="1"/>
              <a:t>uniscono</a:t>
            </a:r>
            <a:r>
              <a:rPr lang="en-GB" sz="4000" dirty="0"/>
              <a:t> </a:t>
            </a:r>
            <a:r>
              <a:rPr lang="en-GB" sz="4000" dirty="0" err="1"/>
              <a:t>gli</a:t>
            </a:r>
            <a:r>
              <a:rPr lang="en-GB" sz="4000" dirty="0"/>
              <a:t> </a:t>
            </a:r>
            <a:r>
              <a:rPr lang="en-GB" sz="4000" dirty="0" err="1"/>
              <a:t>esseri</a:t>
            </a:r>
            <a:r>
              <a:rPr lang="en-GB" sz="4000" dirty="0"/>
              <a:t> a </a:t>
            </a:r>
            <a:r>
              <a:rPr lang="en-GB" sz="4000" i="1" dirty="0"/>
              <a:t>duḥkha</a:t>
            </a:r>
            <a:r>
              <a:rPr lang="en-GB" sz="4000" dirty="0"/>
              <a:t> in </a:t>
            </a:r>
            <a:r>
              <a:rPr lang="en-GB" sz="4000" dirty="0" err="1"/>
              <a:t>quella</a:t>
            </a:r>
            <a:r>
              <a:rPr lang="en-GB" sz="4000" dirty="0"/>
              <a:t> </a:t>
            </a:r>
            <a:r>
              <a:rPr lang="en-GB" sz="4000" dirty="0" err="1"/>
              <a:t>sfera</a:t>
            </a:r>
            <a:r>
              <a:rPr lang="en-GB" sz="4000" dirty="0"/>
              <a:t> e in modo simile per </a:t>
            </a:r>
            <a:r>
              <a:rPr lang="en-GB" sz="4000" dirty="0" err="1"/>
              <a:t>quelli</a:t>
            </a:r>
            <a:r>
              <a:rPr lang="en-GB" sz="4000" dirty="0"/>
              <a:t> </a:t>
            </a:r>
            <a:r>
              <a:rPr lang="en-GB" sz="4000" dirty="0" err="1"/>
              <a:t>della</a:t>
            </a:r>
            <a:r>
              <a:rPr lang="en-GB" sz="4000" dirty="0"/>
              <a:t> </a:t>
            </a:r>
            <a:r>
              <a:rPr lang="en-GB" sz="4000" dirty="0" err="1"/>
              <a:t>sfera</a:t>
            </a:r>
            <a:r>
              <a:rPr lang="en-GB" sz="4000" dirty="0"/>
              <a:t> </a:t>
            </a:r>
            <a:r>
              <a:rPr lang="en-GB" sz="4000" dirty="0" err="1"/>
              <a:t>della</a:t>
            </a:r>
            <a:r>
              <a:rPr lang="en-GB" sz="4000" dirty="0"/>
              <a:t> </a:t>
            </a:r>
            <a:r>
              <a:rPr lang="en-GB" sz="4000" dirty="0" err="1"/>
              <a:t>materia</a:t>
            </a:r>
            <a:r>
              <a:rPr lang="en-GB" sz="4000" dirty="0"/>
              <a:t> </a:t>
            </a:r>
            <a:r>
              <a:rPr lang="en-GB" sz="4000" dirty="0" err="1"/>
              <a:t>sottile</a:t>
            </a:r>
            <a:r>
              <a:rPr lang="en-GB" sz="4000" dirty="0"/>
              <a:t> e </a:t>
            </a:r>
            <a:r>
              <a:rPr lang="en-GB" sz="4000" dirty="0" err="1"/>
              <a:t>della</a:t>
            </a:r>
            <a:r>
              <a:rPr lang="en-GB" sz="4000" dirty="0"/>
              <a:t> </a:t>
            </a:r>
            <a:r>
              <a:rPr lang="en-GB" sz="4000" dirty="0" err="1"/>
              <a:t>sfera</a:t>
            </a:r>
            <a:r>
              <a:rPr lang="en-GB" sz="4000" dirty="0"/>
              <a:t> </a:t>
            </a:r>
            <a:r>
              <a:rPr lang="en-GB" sz="4000" dirty="0" err="1"/>
              <a:t>immateriale</a:t>
            </a:r>
            <a:r>
              <a:rPr lang="en-GB" sz="4000" dirty="0"/>
              <a:t>. </a:t>
            </a:r>
            <a:endParaRPr lang="en-US" sz="4000" dirty="0"/>
          </a:p>
          <a:p>
            <a:endParaRPr lang="en-GB" sz="3200" dirty="0"/>
          </a:p>
          <a:p>
            <a:endParaRPr lang="it-IT" sz="3200" dirty="0"/>
          </a:p>
          <a:p>
            <a:endParaRPr lang="it-IT" sz="2800" dirty="0"/>
          </a:p>
        </p:txBody>
      </p:sp>
    </p:spTree>
    <p:extLst>
      <p:ext uri="{BB962C8B-B14F-4D97-AF65-F5344CB8AC3E}">
        <p14:creationId xmlns:p14="http://schemas.microsoft.com/office/powerpoint/2010/main" val="1885338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2E0BF54-A149-7F16-FB7B-017380AF0C0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BF7B42-455E-A7B5-4C77-E1A9A0DBD041}"/>
              </a:ext>
            </a:extLst>
          </p:cNvPr>
          <p:cNvSpPr>
            <a:spLocks noGrp="1"/>
          </p:cNvSpPr>
          <p:nvPr>
            <p:ph type="title"/>
          </p:nvPr>
        </p:nvSpPr>
        <p:spPr/>
        <p:txBody>
          <a:bodyPr>
            <a:normAutofit/>
          </a:bodyPr>
          <a:lstStyle/>
          <a:p>
            <a:r>
              <a:rPr lang="it-IT" sz="4000" cap="none" dirty="0">
                <a:latin typeface="Georgia Pro Semibold" panose="02040702050405020303" pitchFamily="18" charset="0"/>
              </a:rPr>
              <a:t>Dhammajoti, p. 426</a:t>
            </a:r>
            <a:endParaRPr lang="en-GB" sz="4000"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1C831F0-6E9D-7A9E-3F5F-89FE152B1981}"/>
              </a:ext>
            </a:extLst>
          </p:cNvPr>
          <p:cNvSpPr>
            <a:spLocks noGrp="1"/>
          </p:cNvSpPr>
          <p:nvPr>
            <p:ph idx="1"/>
          </p:nvPr>
        </p:nvSpPr>
        <p:spPr/>
        <p:txBody>
          <a:bodyPr>
            <a:normAutofit/>
          </a:bodyPr>
          <a:lstStyle/>
          <a:p>
            <a:r>
              <a:rPr lang="en-GB" sz="4000" dirty="0"/>
              <a:t>“Il </a:t>
            </a:r>
            <a:r>
              <a:rPr lang="en-GB" sz="4000" dirty="0" err="1"/>
              <a:t>terzo</a:t>
            </a:r>
            <a:r>
              <a:rPr lang="en-GB" sz="4000" dirty="0"/>
              <a:t> </a:t>
            </a:r>
            <a:r>
              <a:rPr lang="en-GB" sz="4000" dirty="0" err="1"/>
              <a:t>inidica</a:t>
            </a:r>
            <a:r>
              <a:rPr lang="en-GB" sz="4000" dirty="0"/>
              <a:t> </a:t>
            </a:r>
            <a:r>
              <a:rPr lang="en-GB" sz="4000" dirty="0" err="1"/>
              <a:t>che</a:t>
            </a:r>
            <a:r>
              <a:rPr lang="en-GB" sz="4000" dirty="0"/>
              <a:t> </a:t>
            </a:r>
            <a:r>
              <a:rPr lang="en-GB" sz="4000" dirty="0" err="1"/>
              <a:t>i</a:t>
            </a:r>
            <a:r>
              <a:rPr lang="en-GB" sz="4000" dirty="0"/>
              <a:t> </a:t>
            </a:r>
            <a:r>
              <a:rPr lang="en-GB" sz="4000" dirty="0" err="1"/>
              <a:t>nobili</a:t>
            </a:r>
            <a:r>
              <a:rPr lang="en-GB" sz="4000" dirty="0"/>
              <a:t> (</a:t>
            </a:r>
            <a:r>
              <a:rPr lang="en-GB" sz="4000" i="1" dirty="0" err="1"/>
              <a:t>arya</a:t>
            </a:r>
            <a:r>
              <a:rPr lang="en-GB" sz="4000" dirty="0"/>
              <a:t>) </a:t>
            </a:r>
            <a:r>
              <a:rPr lang="en-GB" sz="4000" dirty="0" err="1"/>
              <a:t>sono</a:t>
            </a:r>
            <a:r>
              <a:rPr lang="en-GB" sz="4000" dirty="0"/>
              <a:t> </a:t>
            </a:r>
            <a:r>
              <a:rPr lang="en-GB" sz="4000" dirty="0" err="1"/>
              <a:t>disgustati</a:t>
            </a:r>
            <a:r>
              <a:rPr lang="en-GB" sz="4000" dirty="0"/>
              <a:t> </a:t>
            </a:r>
            <a:r>
              <a:rPr lang="en-GB" sz="4000" dirty="0" err="1"/>
              <a:t>perfino</a:t>
            </a:r>
            <a:r>
              <a:rPr lang="en-GB" sz="4000" dirty="0"/>
              <a:t> </a:t>
            </a:r>
            <a:r>
              <a:rPr lang="en-GB" sz="4000" dirty="0" err="1"/>
              <a:t>dalle</a:t>
            </a:r>
            <a:r>
              <a:rPr lang="en-GB" sz="4000" dirty="0"/>
              <a:t> </a:t>
            </a:r>
            <a:r>
              <a:rPr lang="en-GB" sz="4000" dirty="0" err="1"/>
              <a:t>migliori</a:t>
            </a:r>
            <a:r>
              <a:rPr lang="en-GB" sz="4000" dirty="0"/>
              <a:t> </a:t>
            </a:r>
            <a:r>
              <a:rPr lang="en-GB" sz="4000" dirty="0" err="1"/>
              <a:t>condizioni</a:t>
            </a:r>
            <a:r>
              <a:rPr lang="en-GB" sz="4000" dirty="0"/>
              <a:t> di </a:t>
            </a:r>
            <a:r>
              <a:rPr lang="en-GB" sz="4000" dirty="0" err="1"/>
              <a:t>rinascita</a:t>
            </a:r>
            <a:r>
              <a:rPr lang="en-GB" sz="4000" dirty="0"/>
              <a:t> e </a:t>
            </a:r>
            <a:r>
              <a:rPr lang="en-GB" sz="4000" dirty="0" err="1"/>
              <a:t>dagli</a:t>
            </a:r>
            <a:r>
              <a:rPr lang="en-GB" sz="4000" dirty="0"/>
              <a:t> </a:t>
            </a:r>
            <a:r>
              <a:rPr lang="en-GB" sz="4000" dirty="0" err="1"/>
              <a:t>stati</a:t>
            </a:r>
            <a:r>
              <a:rPr lang="en-GB" sz="4000" dirty="0"/>
              <a:t> di </a:t>
            </a:r>
            <a:r>
              <a:rPr lang="en-GB" sz="4000" i="1" dirty="0"/>
              <a:t>dhyāna</a:t>
            </a:r>
            <a:r>
              <a:rPr lang="en-GB" sz="4000" dirty="0"/>
              <a:t> con </a:t>
            </a:r>
            <a:r>
              <a:rPr lang="en-GB" sz="4000" dirty="0" err="1"/>
              <a:t>influssi</a:t>
            </a:r>
            <a:r>
              <a:rPr lang="en-GB" sz="4000" dirty="0"/>
              <a:t>, come da </a:t>
            </a:r>
            <a:r>
              <a:rPr lang="en-GB" sz="4000" dirty="0" err="1"/>
              <a:t>cibo</a:t>
            </a:r>
            <a:r>
              <a:rPr lang="en-GB" sz="4000" dirty="0"/>
              <a:t> </a:t>
            </a:r>
            <a:r>
              <a:rPr lang="en-GB" sz="4000" dirty="0" err="1"/>
              <a:t>eccellente</a:t>
            </a:r>
            <a:r>
              <a:rPr lang="en-GB" sz="4000" dirty="0"/>
              <a:t> </a:t>
            </a:r>
            <a:r>
              <a:rPr lang="en-GB" sz="4000" dirty="0" err="1"/>
              <a:t>mescolato</a:t>
            </a:r>
            <a:r>
              <a:rPr lang="en-GB" sz="4000" dirty="0"/>
              <a:t> con </a:t>
            </a:r>
            <a:r>
              <a:rPr lang="en-GB" sz="4000" dirty="0" err="1"/>
              <a:t>veleno</a:t>
            </a:r>
            <a:r>
              <a:rPr lang="en-GB" sz="4000" dirty="0"/>
              <a:t>.”</a:t>
            </a:r>
          </a:p>
          <a:p>
            <a:endParaRPr lang="en-US" sz="3200" dirty="0"/>
          </a:p>
          <a:p>
            <a:endParaRPr lang="en-GB" sz="3200" dirty="0"/>
          </a:p>
          <a:p>
            <a:endParaRPr lang="it-IT" sz="3200" dirty="0"/>
          </a:p>
          <a:p>
            <a:endParaRPr lang="it-IT" sz="2800" dirty="0"/>
          </a:p>
        </p:txBody>
      </p:sp>
    </p:spTree>
    <p:extLst>
      <p:ext uri="{BB962C8B-B14F-4D97-AF65-F5344CB8AC3E}">
        <p14:creationId xmlns:p14="http://schemas.microsoft.com/office/powerpoint/2010/main" val="2839939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F81DE348-22EC-6204-BA60-D473C69B514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933A981-DD67-BBC7-6943-83EC0734160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Saṃyojana – Ceppi, Pastoie </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4CE6DD5-DC7C-B19F-EE64-2A8D8BD68DA4}"/>
              </a:ext>
            </a:extLst>
          </p:cNvPr>
          <p:cNvSpPr>
            <a:spLocks noGrp="1"/>
          </p:cNvSpPr>
          <p:nvPr>
            <p:ph idx="1"/>
          </p:nvPr>
        </p:nvSpPr>
        <p:spPr/>
        <p:txBody>
          <a:bodyPr>
            <a:normAutofit/>
          </a:bodyPr>
          <a:lstStyle/>
          <a:p>
            <a:r>
              <a:rPr lang="en-GB" sz="3600" dirty="0"/>
              <a:t>Ci </a:t>
            </a:r>
            <a:r>
              <a:rPr lang="en-GB" sz="3600" dirty="0" err="1"/>
              <a:t>sono</a:t>
            </a:r>
            <a:r>
              <a:rPr lang="en-GB" sz="3600" dirty="0"/>
              <a:t> due </a:t>
            </a:r>
            <a:r>
              <a:rPr lang="en-GB" sz="3600" dirty="0" err="1"/>
              <a:t>liste</a:t>
            </a:r>
            <a:r>
              <a:rPr lang="en-GB" sz="3600" dirty="0"/>
              <a:t> di </a:t>
            </a:r>
            <a:r>
              <a:rPr lang="en-GB" sz="3600" i="1" dirty="0"/>
              <a:t>saṃyojana</a:t>
            </a:r>
            <a:r>
              <a:rPr lang="en-GB" sz="3600" dirty="0"/>
              <a:t>, </a:t>
            </a:r>
            <a:r>
              <a:rPr lang="en-GB" sz="3600" dirty="0" err="1"/>
              <a:t>una</a:t>
            </a:r>
            <a:r>
              <a:rPr lang="en-GB" sz="3600" dirty="0"/>
              <a:t> </a:t>
            </a:r>
            <a:r>
              <a:rPr lang="en-GB" sz="3600" dirty="0" err="1"/>
              <a:t>contenente</a:t>
            </a:r>
            <a:r>
              <a:rPr lang="en-GB" sz="3600" dirty="0"/>
              <a:t> </a:t>
            </a:r>
            <a:r>
              <a:rPr lang="en-GB" sz="3600" dirty="0" err="1"/>
              <a:t>nove</a:t>
            </a:r>
            <a:r>
              <a:rPr lang="en-GB" sz="3600" dirty="0"/>
              <a:t> </a:t>
            </a:r>
            <a:r>
              <a:rPr lang="en-GB" sz="3600" dirty="0" err="1"/>
              <a:t>elementi</a:t>
            </a:r>
            <a:r>
              <a:rPr lang="en-GB" sz="3600" dirty="0"/>
              <a:t> ed </a:t>
            </a:r>
            <a:r>
              <a:rPr lang="en-GB" sz="3600" dirty="0" err="1"/>
              <a:t>un’altra</a:t>
            </a:r>
            <a:r>
              <a:rPr lang="en-GB" sz="3600" dirty="0"/>
              <a:t> di </a:t>
            </a:r>
            <a:r>
              <a:rPr lang="en-GB" sz="3600" dirty="0" err="1"/>
              <a:t>dieci</a:t>
            </a:r>
            <a:r>
              <a:rPr lang="en-GB" sz="3600" dirty="0"/>
              <a:t> </a:t>
            </a:r>
            <a:r>
              <a:rPr lang="en-GB" sz="3600" dirty="0" err="1"/>
              <a:t>elementi</a:t>
            </a:r>
            <a:r>
              <a:rPr lang="en-GB" sz="3600" dirty="0"/>
              <a:t>.</a:t>
            </a:r>
          </a:p>
          <a:p>
            <a:r>
              <a:rPr lang="en-GB" sz="3600" dirty="0"/>
              <a:t>La </a:t>
            </a:r>
            <a:r>
              <a:rPr lang="en-GB" sz="3600" dirty="0" err="1"/>
              <a:t>lista</a:t>
            </a:r>
            <a:r>
              <a:rPr lang="en-GB" sz="3600" dirty="0"/>
              <a:t> di </a:t>
            </a:r>
            <a:r>
              <a:rPr lang="en-GB" sz="3600" dirty="0" err="1"/>
              <a:t>nove</a:t>
            </a:r>
            <a:r>
              <a:rPr lang="en-GB" sz="3600" dirty="0"/>
              <a:t> </a:t>
            </a:r>
            <a:r>
              <a:rPr lang="en-GB" sz="3600" dirty="0" err="1"/>
              <a:t>elemente</a:t>
            </a:r>
            <a:r>
              <a:rPr lang="en-GB" sz="3600" dirty="0"/>
              <a:t> è la </a:t>
            </a:r>
            <a:r>
              <a:rPr lang="en-GB" sz="3600" dirty="0" err="1"/>
              <a:t>seguente</a:t>
            </a:r>
            <a:r>
              <a:rPr lang="en-GB" sz="3600" dirty="0"/>
              <a:t>: </a:t>
            </a:r>
            <a:r>
              <a:rPr lang="en-GB" sz="3600" dirty="0" err="1"/>
              <a:t>cupidigia</a:t>
            </a:r>
            <a:r>
              <a:rPr lang="en-GB" sz="3600" dirty="0"/>
              <a:t>, </a:t>
            </a:r>
            <a:r>
              <a:rPr lang="en-GB" sz="3600" dirty="0" err="1"/>
              <a:t>ostilità</a:t>
            </a:r>
            <a:r>
              <a:rPr lang="en-GB" sz="3600" dirty="0"/>
              <a:t>, </a:t>
            </a:r>
            <a:r>
              <a:rPr lang="en-GB" sz="3600" dirty="0" err="1"/>
              <a:t>arroganza</a:t>
            </a:r>
            <a:r>
              <a:rPr lang="en-GB" sz="3600" dirty="0"/>
              <a:t>, </a:t>
            </a:r>
            <a:r>
              <a:rPr lang="en-GB" sz="3600" dirty="0" err="1"/>
              <a:t>ignoranza</a:t>
            </a:r>
            <a:r>
              <a:rPr lang="en-GB" sz="3600" dirty="0"/>
              <a:t>, </a:t>
            </a:r>
            <a:r>
              <a:rPr lang="en-GB" sz="3600" dirty="0" err="1"/>
              <a:t>opinione</a:t>
            </a:r>
            <a:r>
              <a:rPr lang="en-GB" sz="3600" dirty="0"/>
              <a:t>, </a:t>
            </a:r>
            <a:r>
              <a:rPr lang="en-GB" sz="3600" dirty="0" err="1"/>
              <a:t>aderenza</a:t>
            </a:r>
            <a:r>
              <a:rPr lang="en-GB" sz="3600" dirty="0"/>
              <a:t> </a:t>
            </a:r>
            <a:r>
              <a:rPr lang="en-GB" sz="3600" dirty="0" err="1"/>
              <a:t>irrazionale</a:t>
            </a:r>
            <a:r>
              <a:rPr lang="en-GB" sz="3600" dirty="0"/>
              <a:t>, </a:t>
            </a:r>
            <a:r>
              <a:rPr lang="en-GB" sz="3600" dirty="0" err="1"/>
              <a:t>dubbio</a:t>
            </a:r>
            <a:r>
              <a:rPr lang="en-GB" sz="3600" dirty="0"/>
              <a:t>, </a:t>
            </a:r>
            <a:r>
              <a:rPr lang="en-GB" sz="3600" dirty="0" err="1"/>
              <a:t>gelosia</a:t>
            </a:r>
            <a:r>
              <a:rPr lang="en-GB" sz="3600" dirty="0"/>
              <a:t>, </a:t>
            </a:r>
            <a:r>
              <a:rPr lang="en-GB" sz="3600" dirty="0" err="1"/>
              <a:t>avarizia</a:t>
            </a:r>
            <a:r>
              <a:rPr lang="en-GB" sz="3600" dirty="0"/>
              <a:t>.</a:t>
            </a:r>
            <a:endParaRPr lang="en-US" sz="3200" dirty="0"/>
          </a:p>
          <a:p>
            <a:endParaRPr lang="en-GB" sz="3200" dirty="0"/>
          </a:p>
          <a:p>
            <a:endParaRPr lang="it-IT" sz="3200" dirty="0"/>
          </a:p>
          <a:p>
            <a:endParaRPr lang="it-IT" sz="2800" dirty="0"/>
          </a:p>
        </p:txBody>
      </p:sp>
    </p:spTree>
    <p:extLst>
      <p:ext uri="{BB962C8B-B14F-4D97-AF65-F5344CB8AC3E}">
        <p14:creationId xmlns:p14="http://schemas.microsoft.com/office/powerpoint/2010/main" val="3597416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A2DC6136-5B9F-090C-5E6D-6E24B2725E0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762D6E8-E49D-E5E5-6D10-46F941AB65F9}"/>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Saṃyojana – Ceppi, Pastoie </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9B547884-A4FB-1399-85A8-1856BDB278F7}"/>
              </a:ext>
            </a:extLst>
          </p:cNvPr>
          <p:cNvSpPr>
            <a:spLocks noGrp="1"/>
          </p:cNvSpPr>
          <p:nvPr>
            <p:ph idx="1"/>
          </p:nvPr>
        </p:nvSpPr>
        <p:spPr/>
        <p:txBody>
          <a:bodyPr>
            <a:normAutofit/>
          </a:bodyPr>
          <a:lstStyle/>
          <a:p>
            <a:r>
              <a:rPr lang="it-IT" sz="3600" dirty="0"/>
              <a:t>La lista più nota è tuttavia quella di dieci elementi che è in diretta connessione con i quattro stadi di santità:</a:t>
            </a:r>
            <a:endParaRPr lang="en-US" sz="3200" dirty="0"/>
          </a:p>
          <a:p>
            <a:endParaRPr lang="en-GB" sz="3200" dirty="0"/>
          </a:p>
          <a:p>
            <a:endParaRPr lang="it-IT" sz="3200" dirty="0"/>
          </a:p>
          <a:p>
            <a:endParaRPr lang="it-IT" sz="2800" dirty="0"/>
          </a:p>
        </p:txBody>
      </p:sp>
    </p:spTree>
    <p:extLst>
      <p:ext uri="{BB962C8B-B14F-4D97-AF65-F5344CB8AC3E}">
        <p14:creationId xmlns:p14="http://schemas.microsoft.com/office/powerpoint/2010/main" val="3904488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DB58E60-D9C3-9E27-22B7-8864EE567CD1}"/>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699E961-50CE-859A-66F5-64C12AAA34FC}"/>
              </a:ext>
            </a:extLst>
          </p:cNvPr>
          <p:cNvSpPr>
            <a:spLocks noGrp="1"/>
          </p:cNvSpPr>
          <p:nvPr>
            <p:ph idx="4294967295"/>
          </p:nvPr>
        </p:nvSpPr>
        <p:spPr>
          <a:xfrm>
            <a:off x="0" y="1381125"/>
            <a:ext cx="10652125" cy="4900613"/>
          </a:xfrm>
        </p:spPr>
        <p:txBody>
          <a:bodyPr>
            <a:normAutofit/>
          </a:bodyPr>
          <a:lstStyle/>
          <a:p>
            <a:endParaRPr lang="en-GB" sz="3200" dirty="0"/>
          </a:p>
          <a:p>
            <a:endParaRPr lang="it-IT" sz="3200" dirty="0"/>
          </a:p>
          <a:p>
            <a:endParaRPr lang="it-IT" sz="2800" dirty="0"/>
          </a:p>
        </p:txBody>
      </p:sp>
      <p:graphicFrame>
        <p:nvGraphicFramePr>
          <p:cNvPr id="5" name="Tabella 4">
            <a:extLst>
              <a:ext uri="{FF2B5EF4-FFF2-40B4-BE49-F238E27FC236}">
                <a16:creationId xmlns:a16="http://schemas.microsoft.com/office/drawing/2014/main" id="{1C21D8B6-8370-9CA8-68D4-8211DC38BC6A}"/>
              </a:ext>
            </a:extLst>
          </p:cNvPr>
          <p:cNvGraphicFramePr>
            <a:graphicFrameLocks noGrp="1"/>
          </p:cNvGraphicFramePr>
          <p:nvPr>
            <p:extLst>
              <p:ext uri="{D42A27DB-BD31-4B8C-83A1-F6EECF244321}">
                <p14:modId xmlns:p14="http://schemas.microsoft.com/office/powerpoint/2010/main" val="969462521"/>
              </p:ext>
            </p:extLst>
          </p:nvPr>
        </p:nvGraphicFramePr>
        <p:xfrm>
          <a:off x="106326" y="180753"/>
          <a:ext cx="11991186" cy="6515868"/>
        </p:xfrm>
        <a:graphic>
          <a:graphicData uri="http://schemas.openxmlformats.org/drawingml/2006/table">
            <a:tbl>
              <a:tblPr firstRow="1" bandRow="1">
                <a:tableStyleId>{5C22544A-7EE6-4342-B048-85BDC9FD1C3A}</a:tableStyleId>
              </a:tblPr>
              <a:tblGrid>
                <a:gridCol w="3647676">
                  <a:extLst>
                    <a:ext uri="{9D8B030D-6E8A-4147-A177-3AD203B41FA5}">
                      <a16:colId xmlns:a16="http://schemas.microsoft.com/office/drawing/2014/main" val="566929103"/>
                    </a:ext>
                  </a:extLst>
                </a:gridCol>
                <a:gridCol w="4171755">
                  <a:extLst>
                    <a:ext uri="{9D8B030D-6E8A-4147-A177-3AD203B41FA5}">
                      <a16:colId xmlns:a16="http://schemas.microsoft.com/office/drawing/2014/main" val="3367725215"/>
                    </a:ext>
                  </a:extLst>
                </a:gridCol>
                <a:gridCol w="4171755">
                  <a:extLst>
                    <a:ext uri="{9D8B030D-6E8A-4147-A177-3AD203B41FA5}">
                      <a16:colId xmlns:a16="http://schemas.microsoft.com/office/drawing/2014/main" val="611737307"/>
                    </a:ext>
                  </a:extLst>
                </a:gridCol>
              </a:tblGrid>
              <a:tr h="523275">
                <a:tc>
                  <a:txBody>
                    <a:bodyPr/>
                    <a:lstStyle/>
                    <a:p>
                      <a:r>
                        <a:rPr lang="it-IT" i="1" dirty="0"/>
                        <a:t>Saṃyojana</a:t>
                      </a:r>
                      <a:endParaRPr lang="en-GB" i="1" dirty="0"/>
                    </a:p>
                  </a:txBody>
                  <a:tcPr/>
                </a:tc>
                <a:tc>
                  <a:txBody>
                    <a:bodyPr/>
                    <a:lstStyle/>
                    <a:p>
                      <a:r>
                        <a:rPr lang="it-IT" dirty="0"/>
                        <a:t>Sfera </a:t>
                      </a:r>
                      <a:endParaRPr lang="en-GB" dirty="0"/>
                    </a:p>
                  </a:txBody>
                  <a:tcPr/>
                </a:tc>
                <a:tc>
                  <a:txBody>
                    <a:bodyPr/>
                    <a:lstStyle/>
                    <a:p>
                      <a:r>
                        <a:rPr lang="it-IT" dirty="0"/>
                        <a:t>Quattro frutti</a:t>
                      </a:r>
                      <a:endParaRPr lang="en-GB" dirty="0"/>
                    </a:p>
                  </a:txBody>
                  <a:tcPr/>
                </a:tc>
                <a:extLst>
                  <a:ext uri="{0D108BD9-81ED-4DB2-BD59-A6C34878D82A}">
                    <a16:rowId xmlns:a16="http://schemas.microsoft.com/office/drawing/2014/main" val="1697487836"/>
                  </a:ext>
                </a:extLst>
              </a:tr>
              <a:tr h="718327">
                <a:tc>
                  <a:txBody>
                    <a:bodyPr/>
                    <a:lstStyle/>
                    <a:p>
                      <a:r>
                        <a:rPr lang="it-IT" sz="1800" i="1" dirty="0"/>
                        <a:t>Satk</a:t>
                      </a:r>
                      <a:r>
                        <a:rPr lang="it-IT" sz="1800" i="1" dirty="0">
                          <a:latin typeface="Times New Roman" panose="02020603050405020304" pitchFamily="18" charset="0"/>
                          <a:cs typeface="Times New Roman" panose="02020603050405020304" pitchFamily="18" charset="0"/>
                        </a:rPr>
                        <a:t>ā</a:t>
                      </a:r>
                      <a:r>
                        <a:rPr lang="it-IT" sz="1800" i="1" dirty="0"/>
                        <a:t>ya-dṛṣṭi</a:t>
                      </a:r>
                      <a:r>
                        <a:rPr lang="it-IT" sz="1800" dirty="0"/>
                        <a:t>, </a:t>
                      </a:r>
                      <a:endParaRPr lang="en-GB" sz="1800" dirty="0"/>
                    </a:p>
                  </a:txBody>
                  <a:tcPr/>
                </a:tc>
                <a:tc rowSpan="5">
                  <a:txBody>
                    <a:bodyPr/>
                    <a:lstStyle/>
                    <a:p>
                      <a:r>
                        <a:rPr lang="it-IT" sz="1800" dirty="0"/>
                        <a:t>Cinque ceppi inferiori appartenenti alla sfera della sensualità</a:t>
                      </a:r>
                      <a:endParaRPr lang="en-GB" sz="1800" dirty="0"/>
                    </a:p>
                  </a:txBody>
                  <a:tcPr/>
                </a:tc>
                <a:tc rowSpan="3">
                  <a:txBody>
                    <a:bodyPr/>
                    <a:lstStyle/>
                    <a:p>
                      <a:r>
                        <a:rPr lang="it-IT" sz="1800" i="1" dirty="0"/>
                        <a:t>Śrotāpanna</a:t>
                      </a:r>
                      <a:endParaRPr lang="en-GB" sz="1800" i="1" dirty="0"/>
                    </a:p>
                  </a:txBody>
                  <a:tcPr/>
                </a:tc>
                <a:extLst>
                  <a:ext uri="{0D108BD9-81ED-4DB2-BD59-A6C34878D82A}">
                    <a16:rowId xmlns:a16="http://schemas.microsoft.com/office/drawing/2014/main" val="1068394162"/>
                  </a:ext>
                </a:extLst>
              </a:tr>
              <a:tr h="810848">
                <a:tc>
                  <a:txBody>
                    <a:bodyPr/>
                    <a:lstStyle/>
                    <a:p>
                      <a:r>
                        <a:rPr lang="it-IT" sz="1800" i="1" dirty="0"/>
                        <a:t>Śīla-</a:t>
                      </a:r>
                      <a:r>
                        <a:rPr lang="it-IT" sz="1800" i="1" dirty="0" err="1"/>
                        <a:t>vrata</a:t>
                      </a:r>
                      <a:r>
                        <a:rPr lang="it-IT" sz="1800" i="1" dirty="0"/>
                        <a:t>-par</a:t>
                      </a:r>
                      <a:r>
                        <a:rPr lang="it-IT" sz="1800" i="1" dirty="0">
                          <a:latin typeface="Times New Roman" panose="02020603050405020304" pitchFamily="18" charset="0"/>
                          <a:cs typeface="Times New Roman" panose="02020603050405020304" pitchFamily="18" charset="0"/>
                        </a:rPr>
                        <a:t>ā</a:t>
                      </a:r>
                      <a:r>
                        <a:rPr lang="it-IT" sz="1800" i="1" dirty="0"/>
                        <a:t>mar</a:t>
                      </a:r>
                      <a:r>
                        <a:rPr lang="it-IT" sz="1800" i="1" dirty="0">
                          <a:latin typeface="Book Antiqua" panose="02040602050305030304" pitchFamily="18" charset="0"/>
                        </a:rPr>
                        <a:t>ś</a:t>
                      </a:r>
                      <a:r>
                        <a:rPr lang="it-IT" sz="1800" i="1" dirty="0"/>
                        <a:t>a</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2827369272"/>
                  </a:ext>
                </a:extLst>
              </a:tr>
              <a:tr h="530543">
                <a:tc>
                  <a:txBody>
                    <a:bodyPr/>
                    <a:lstStyle/>
                    <a:p>
                      <a:r>
                        <a:rPr lang="it-IT" sz="1800" dirty="0"/>
                        <a:t>Dubbio</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2604870874"/>
                  </a:ext>
                </a:extLst>
              </a:tr>
              <a:tr h="530543">
                <a:tc>
                  <a:txBody>
                    <a:bodyPr/>
                    <a:lstStyle/>
                    <a:p>
                      <a:r>
                        <a:rPr lang="it-IT" sz="1800" dirty="0"/>
                        <a:t>Desiderio sensuale</a:t>
                      </a:r>
                      <a:endParaRPr lang="en-GB" sz="1800" dirty="0"/>
                    </a:p>
                  </a:txBody>
                  <a:tcPr/>
                </a:tc>
                <a:tc vMerge="1">
                  <a:txBody>
                    <a:bodyPr/>
                    <a:lstStyle/>
                    <a:p>
                      <a:endParaRPr lang="en-GB" sz="1800" dirty="0"/>
                    </a:p>
                  </a:txBody>
                  <a:tcPr/>
                </a:tc>
                <a:tc rowSpan="2">
                  <a:txBody>
                    <a:bodyPr/>
                    <a:lstStyle/>
                    <a:p>
                      <a:r>
                        <a:rPr lang="it-IT" sz="1800" i="1" dirty="0"/>
                        <a:t>Sakadāgāmin, Anāgāmi</a:t>
                      </a:r>
                      <a:endParaRPr lang="en-GB" sz="1800" i="1" dirty="0"/>
                    </a:p>
                  </a:txBody>
                  <a:tcPr/>
                </a:tc>
                <a:extLst>
                  <a:ext uri="{0D108BD9-81ED-4DB2-BD59-A6C34878D82A}">
                    <a16:rowId xmlns:a16="http://schemas.microsoft.com/office/drawing/2014/main" val="2125361156"/>
                  </a:ext>
                </a:extLst>
              </a:tr>
              <a:tr h="530543">
                <a:tc>
                  <a:txBody>
                    <a:bodyPr/>
                    <a:lstStyle/>
                    <a:p>
                      <a:r>
                        <a:rPr lang="it-IT" sz="1800" dirty="0"/>
                        <a:t>Malizia</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3293544579"/>
                  </a:ext>
                </a:extLst>
              </a:tr>
              <a:tr h="609127">
                <a:tc>
                  <a:txBody>
                    <a:bodyPr/>
                    <a:lstStyle/>
                    <a:p>
                      <a:r>
                        <a:rPr lang="it-IT" sz="1800" dirty="0"/>
                        <a:t>Brama per l’esistenza nella sfera della materia sottile</a:t>
                      </a:r>
                      <a:endParaRPr lang="en-GB" sz="1800" dirty="0"/>
                    </a:p>
                  </a:txBody>
                  <a:tcPr/>
                </a:tc>
                <a:tc rowSpan="5">
                  <a:txBody>
                    <a:bodyPr/>
                    <a:lstStyle/>
                    <a:p>
                      <a:r>
                        <a:rPr lang="it-IT" sz="1800" dirty="0"/>
                        <a:t>Cinque ceppi superiori appartenenti alle due sfere della materia sottile e immateriale</a:t>
                      </a:r>
                      <a:endParaRPr lang="en-GB" sz="1800" dirty="0"/>
                    </a:p>
                  </a:txBody>
                  <a:tcPr/>
                </a:tc>
                <a:tc rowSpan="5">
                  <a:txBody>
                    <a:bodyPr/>
                    <a:lstStyle/>
                    <a:p>
                      <a:r>
                        <a:rPr lang="it-IT" sz="1800" i="1" dirty="0"/>
                        <a:t>Arhat</a:t>
                      </a:r>
                      <a:endParaRPr lang="en-GB" sz="1800" i="1" dirty="0"/>
                    </a:p>
                  </a:txBody>
                  <a:tcPr/>
                </a:tc>
                <a:extLst>
                  <a:ext uri="{0D108BD9-81ED-4DB2-BD59-A6C34878D82A}">
                    <a16:rowId xmlns:a16="http://schemas.microsoft.com/office/drawing/2014/main" val="2859543730"/>
                  </a:ext>
                </a:extLst>
              </a:tr>
              <a:tr h="609127">
                <a:tc>
                  <a:txBody>
                    <a:bodyPr/>
                    <a:lstStyle/>
                    <a:p>
                      <a:r>
                        <a:rPr lang="it-IT" sz="1800" dirty="0"/>
                        <a:t>Brama per l’esistenza nella sfera immateriale</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1786677511"/>
                  </a:ext>
                </a:extLst>
              </a:tr>
              <a:tr h="530543">
                <a:tc>
                  <a:txBody>
                    <a:bodyPr/>
                    <a:lstStyle/>
                    <a:p>
                      <a:r>
                        <a:rPr lang="it-IT" sz="1800" dirty="0"/>
                        <a:t>Irrequietezza</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1950429154"/>
                  </a:ext>
                </a:extLst>
              </a:tr>
              <a:tr h="530543">
                <a:tc>
                  <a:txBody>
                    <a:bodyPr/>
                    <a:lstStyle/>
                    <a:p>
                      <a:r>
                        <a:rPr lang="it-IT" sz="1800" i="1" dirty="0"/>
                        <a:t>Māna</a:t>
                      </a:r>
                      <a:r>
                        <a:rPr lang="it-IT" sz="1800" dirty="0"/>
                        <a:t>, Arroganza</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236281967"/>
                  </a:ext>
                </a:extLst>
              </a:tr>
              <a:tr h="530543">
                <a:tc>
                  <a:txBody>
                    <a:bodyPr/>
                    <a:lstStyle/>
                    <a:p>
                      <a:r>
                        <a:rPr lang="it-IT" sz="1800" i="1" dirty="0"/>
                        <a:t>Avidyā</a:t>
                      </a:r>
                      <a:r>
                        <a:rPr lang="it-IT" sz="1800" dirty="0"/>
                        <a:t>, Ignoranza</a:t>
                      </a:r>
                      <a:endParaRPr lang="en-GB" sz="1800" dirty="0"/>
                    </a:p>
                  </a:txBody>
                  <a:tcPr/>
                </a:tc>
                <a:tc vMerge="1">
                  <a:txBody>
                    <a:bodyPr/>
                    <a:lstStyle/>
                    <a:p>
                      <a:endParaRPr lang="en-GB" sz="1800" dirty="0"/>
                    </a:p>
                  </a:txBody>
                  <a:tcPr/>
                </a:tc>
                <a:tc vMerge="1">
                  <a:txBody>
                    <a:bodyPr/>
                    <a:lstStyle/>
                    <a:p>
                      <a:endParaRPr lang="en-GB" sz="1800" dirty="0"/>
                    </a:p>
                  </a:txBody>
                  <a:tcPr/>
                </a:tc>
                <a:extLst>
                  <a:ext uri="{0D108BD9-81ED-4DB2-BD59-A6C34878D82A}">
                    <a16:rowId xmlns:a16="http://schemas.microsoft.com/office/drawing/2014/main" val="3594460471"/>
                  </a:ext>
                </a:extLst>
              </a:tr>
            </a:tbl>
          </a:graphicData>
        </a:graphic>
      </p:graphicFrame>
    </p:spTree>
    <p:extLst>
      <p:ext uri="{BB962C8B-B14F-4D97-AF65-F5344CB8AC3E}">
        <p14:creationId xmlns:p14="http://schemas.microsoft.com/office/powerpoint/2010/main" val="2588620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C77AB6C-5153-0EA7-9615-D5EE0C10672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EBB3C0F-9A03-9034-F845-270378B496D6}"/>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80E23DE-D299-0068-DADD-9774C68FC073}"/>
              </a:ext>
            </a:extLst>
          </p:cNvPr>
          <p:cNvSpPr>
            <a:spLocks noGrp="1"/>
          </p:cNvSpPr>
          <p:nvPr>
            <p:ph idx="1"/>
          </p:nvPr>
        </p:nvSpPr>
        <p:spPr/>
        <p:txBody>
          <a:bodyPr>
            <a:normAutofit/>
          </a:bodyPr>
          <a:lstStyle/>
          <a:p>
            <a:r>
              <a:rPr lang="en-GB" sz="3200" dirty="0" err="1"/>
              <a:t>Nonostante</a:t>
            </a:r>
            <a:r>
              <a:rPr lang="en-GB" sz="3200" dirty="0"/>
              <a:t> ci </a:t>
            </a:r>
            <a:r>
              <a:rPr lang="en-GB" sz="3200" dirty="0" err="1"/>
              <a:t>siano</a:t>
            </a:r>
            <a:r>
              <a:rPr lang="en-GB" sz="3200" dirty="0"/>
              <a:t> </a:t>
            </a:r>
            <a:r>
              <a:rPr lang="en-GB" sz="3200" dirty="0" err="1"/>
              <a:t>altre</a:t>
            </a:r>
            <a:r>
              <a:rPr lang="en-GB" sz="3200" dirty="0"/>
              <a:t> </a:t>
            </a:r>
            <a:r>
              <a:rPr lang="en-GB" sz="3200" dirty="0" err="1"/>
              <a:t>categorie</a:t>
            </a:r>
            <a:r>
              <a:rPr lang="en-GB" sz="3200" dirty="0"/>
              <a:t> in cui </a:t>
            </a:r>
            <a:r>
              <a:rPr lang="en-GB" sz="3200" dirty="0" err="1"/>
              <a:t>i</a:t>
            </a:r>
            <a:r>
              <a:rPr lang="en-GB" sz="3200" dirty="0"/>
              <a:t> </a:t>
            </a:r>
            <a:r>
              <a:rPr lang="en-GB" sz="3200" dirty="0" err="1"/>
              <a:t>vari</a:t>
            </a:r>
            <a:r>
              <a:rPr lang="en-GB" sz="3200" dirty="0"/>
              <a:t> </a:t>
            </a:r>
            <a:r>
              <a:rPr lang="en-GB" sz="3200" dirty="0" err="1"/>
              <a:t>contaminanti</a:t>
            </a:r>
            <a:r>
              <a:rPr lang="en-GB" sz="3200" dirty="0"/>
              <a:t> </a:t>
            </a:r>
            <a:r>
              <a:rPr lang="en-GB" sz="3200" dirty="0" err="1"/>
              <a:t>sono</a:t>
            </a:r>
            <a:r>
              <a:rPr lang="en-GB" sz="3200" dirty="0"/>
              <a:t> </a:t>
            </a:r>
            <a:r>
              <a:rPr lang="en-GB" sz="3200" dirty="0" err="1"/>
              <a:t>classificati</a:t>
            </a:r>
            <a:r>
              <a:rPr lang="en-GB" sz="3200" dirty="0"/>
              <a:t>, quelle </a:t>
            </a:r>
            <a:r>
              <a:rPr lang="en-GB" sz="3200" dirty="0" err="1"/>
              <a:t>più</a:t>
            </a:r>
            <a:r>
              <a:rPr lang="en-GB" sz="3200" dirty="0"/>
              <a:t> </a:t>
            </a:r>
            <a:r>
              <a:rPr lang="en-GB" sz="3200" dirty="0" err="1"/>
              <a:t>importanti</a:t>
            </a:r>
            <a:r>
              <a:rPr lang="en-GB" sz="3200" dirty="0"/>
              <a:t> </a:t>
            </a:r>
            <a:r>
              <a:rPr lang="en-GB" sz="3200" dirty="0" err="1"/>
              <a:t>sono</a:t>
            </a:r>
            <a:r>
              <a:rPr lang="en-GB" sz="3200" dirty="0"/>
              <a:t> </a:t>
            </a:r>
            <a:r>
              <a:rPr lang="en-GB" sz="3200" dirty="0" err="1"/>
              <a:t>queste</a:t>
            </a:r>
            <a:r>
              <a:rPr lang="en-GB" sz="3200" dirty="0"/>
              <a:t> cinque.</a:t>
            </a:r>
          </a:p>
          <a:p>
            <a:r>
              <a:rPr lang="en-GB" sz="3200" dirty="0"/>
              <a:t>La </a:t>
            </a:r>
            <a:r>
              <a:rPr lang="en-GB" sz="3200" dirty="0" err="1"/>
              <a:t>categoria</a:t>
            </a:r>
            <a:r>
              <a:rPr lang="en-GB" sz="3200" dirty="0"/>
              <a:t> </a:t>
            </a:r>
            <a:r>
              <a:rPr lang="en-GB" sz="3200" dirty="0" err="1"/>
              <a:t>dei</a:t>
            </a:r>
            <a:r>
              <a:rPr lang="en-GB" sz="3200" dirty="0"/>
              <a:t> </a:t>
            </a:r>
            <a:r>
              <a:rPr lang="en-GB" sz="3200" i="1" dirty="0"/>
              <a:t>kleśa</a:t>
            </a:r>
            <a:r>
              <a:rPr lang="en-GB" sz="3200" dirty="0"/>
              <a:t> è </a:t>
            </a:r>
            <a:r>
              <a:rPr lang="en-GB" sz="3200" dirty="0" err="1"/>
              <a:t>quella</a:t>
            </a:r>
            <a:r>
              <a:rPr lang="en-GB" sz="3200" dirty="0"/>
              <a:t> </a:t>
            </a:r>
            <a:r>
              <a:rPr lang="en-GB" sz="3200" dirty="0" err="1"/>
              <a:t>che</a:t>
            </a:r>
            <a:r>
              <a:rPr lang="en-GB" sz="3200" dirty="0"/>
              <a:t> serve come base per </a:t>
            </a:r>
            <a:r>
              <a:rPr lang="en-GB" sz="3200" dirty="0" err="1"/>
              <a:t>comprendere</a:t>
            </a:r>
            <a:r>
              <a:rPr lang="en-GB" sz="3200" dirty="0"/>
              <a:t> come il Sarvāstivāda </a:t>
            </a:r>
            <a:r>
              <a:rPr lang="en-GB" sz="3200" dirty="0" err="1"/>
              <a:t>concepisce</a:t>
            </a:r>
            <a:r>
              <a:rPr lang="en-GB" sz="3200" dirty="0"/>
              <a:t> il </a:t>
            </a:r>
            <a:r>
              <a:rPr lang="en-GB" sz="3200" dirty="0" err="1"/>
              <a:t>cammino</a:t>
            </a:r>
            <a:r>
              <a:rPr lang="en-GB" sz="3200" dirty="0"/>
              <a:t> di </a:t>
            </a:r>
            <a:r>
              <a:rPr lang="en-GB" sz="3200" dirty="0" err="1"/>
              <a:t>liberazione</a:t>
            </a:r>
            <a:r>
              <a:rPr lang="en-GB" sz="3200" dirty="0"/>
              <a:t> </a:t>
            </a:r>
            <a:r>
              <a:rPr lang="en-GB" sz="3200" dirty="0" err="1"/>
              <a:t>tramite</a:t>
            </a:r>
            <a:r>
              <a:rPr lang="en-GB" sz="3200" dirty="0"/>
              <a:t> la loro </a:t>
            </a:r>
            <a:r>
              <a:rPr lang="en-GB" sz="3200" dirty="0" err="1"/>
              <a:t>eliminazione</a:t>
            </a:r>
            <a:r>
              <a:rPr lang="en-GB" sz="3200" dirty="0"/>
              <a:t> </a:t>
            </a:r>
            <a:r>
              <a:rPr lang="en-GB" sz="3200" dirty="0" err="1"/>
              <a:t>graduale</a:t>
            </a:r>
            <a:r>
              <a:rPr lang="en-GB" sz="3200" dirty="0"/>
              <a:t>. </a:t>
            </a:r>
          </a:p>
          <a:p>
            <a:endParaRPr lang="it-IT" sz="3200" dirty="0"/>
          </a:p>
          <a:p>
            <a:endParaRPr lang="it-IT" sz="2800" dirty="0"/>
          </a:p>
        </p:txBody>
      </p:sp>
    </p:spTree>
    <p:extLst>
      <p:ext uri="{BB962C8B-B14F-4D97-AF65-F5344CB8AC3E}">
        <p14:creationId xmlns:p14="http://schemas.microsoft.com/office/powerpoint/2010/main" val="1529017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48689F1-1674-4565-82F9-BE019F64B9F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4266F0E-24C4-246F-B50B-16C02D7FC3D2}"/>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Dar</a:t>
            </a:r>
            <a:r>
              <a:rPr lang="it-IT" sz="4000" i="1" cap="none" dirty="0">
                <a:latin typeface="Book Antiqua" panose="02040602050305030304" pitchFamily="18" charset="0"/>
              </a:rPr>
              <a:t>ś</a:t>
            </a:r>
            <a:r>
              <a:rPr lang="it-IT" sz="4000" i="1" cap="none" dirty="0">
                <a:latin typeface="Georgia Pro Semibold" panose="02040702050405020303" pitchFamily="18" charset="0"/>
              </a:rPr>
              <a:t>ana-heya, Bh</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van</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a:t>
            </a:r>
            <a:r>
              <a:rPr lang="it-IT" sz="4000" i="1" cap="none" dirty="0" err="1">
                <a:latin typeface="Georgia Pro Semibold" panose="02040702050405020303" pitchFamily="18" charset="0"/>
              </a:rPr>
              <a:t>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D29A4C1-AE98-C7D1-1129-36689C14FA32}"/>
              </a:ext>
            </a:extLst>
          </p:cNvPr>
          <p:cNvSpPr>
            <a:spLocks noGrp="1"/>
          </p:cNvSpPr>
          <p:nvPr>
            <p:ph idx="1"/>
          </p:nvPr>
        </p:nvSpPr>
        <p:spPr/>
        <p:txBody>
          <a:bodyPr>
            <a:normAutofit/>
          </a:bodyPr>
          <a:lstStyle/>
          <a:p>
            <a:r>
              <a:rPr lang="it-IT" sz="3600" dirty="0"/>
              <a:t>Dal punto di vista del cammino di liberazione, i </a:t>
            </a:r>
            <a:r>
              <a:rPr lang="it-IT" sz="3600" i="1" dirty="0"/>
              <a:t>kleśa</a:t>
            </a:r>
            <a:r>
              <a:rPr lang="it-IT" sz="3600" dirty="0"/>
              <a:t> si suddividono in due categorie:</a:t>
            </a:r>
          </a:p>
          <a:p>
            <a:r>
              <a:rPr lang="it-IT" sz="3600" b="1" i="1" dirty="0"/>
              <a:t>Darśana-heya</a:t>
            </a:r>
            <a:r>
              <a:rPr lang="it-IT" sz="3600" dirty="0"/>
              <a:t>: </a:t>
            </a:r>
            <a:r>
              <a:rPr lang="it-IT" sz="3600" i="1" dirty="0"/>
              <a:t>kleśa</a:t>
            </a:r>
            <a:r>
              <a:rPr lang="it-IT" sz="3600" dirty="0"/>
              <a:t> eliminabili con il cammino della visione, ovvero con la sequenza che conduce all’entrata nella corrente (</a:t>
            </a:r>
            <a:r>
              <a:rPr lang="it-IT" sz="3600" i="1" dirty="0"/>
              <a:t>śrotāpatti</a:t>
            </a:r>
            <a:r>
              <a:rPr lang="it-IT" sz="3600" dirty="0"/>
              <a:t>). </a:t>
            </a:r>
            <a:endParaRPr lang="en-US" sz="3200" dirty="0"/>
          </a:p>
          <a:p>
            <a:endParaRPr lang="en-GB" sz="3200" dirty="0"/>
          </a:p>
          <a:p>
            <a:endParaRPr lang="it-IT" sz="3200" dirty="0"/>
          </a:p>
          <a:p>
            <a:endParaRPr lang="it-IT" sz="2800" dirty="0"/>
          </a:p>
        </p:txBody>
      </p:sp>
    </p:spTree>
    <p:extLst>
      <p:ext uri="{BB962C8B-B14F-4D97-AF65-F5344CB8AC3E}">
        <p14:creationId xmlns:p14="http://schemas.microsoft.com/office/powerpoint/2010/main" val="1704198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19DB5B6-F4F7-EE3C-C996-41D73B7EA19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FC21E00-A9C5-53D4-2390-E1ADD1DAE4BA}"/>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Dar</a:t>
            </a:r>
            <a:r>
              <a:rPr lang="it-IT" sz="4000" i="1" cap="none" dirty="0">
                <a:latin typeface="Book Antiqua" panose="02040602050305030304" pitchFamily="18" charset="0"/>
              </a:rPr>
              <a:t>ś</a:t>
            </a:r>
            <a:r>
              <a:rPr lang="it-IT" sz="4000" i="1" cap="none" dirty="0">
                <a:latin typeface="Georgia Pro Semibold" panose="02040702050405020303" pitchFamily="18" charset="0"/>
              </a:rPr>
              <a:t>ana-heya, Bh</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van</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a:t>
            </a:r>
            <a:r>
              <a:rPr lang="it-IT" sz="4000" i="1" cap="none" dirty="0" err="1">
                <a:latin typeface="Georgia Pro Semibold" panose="02040702050405020303" pitchFamily="18" charset="0"/>
              </a:rPr>
              <a:t>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069E3C03-F192-6CBD-709B-F8B2637061AE}"/>
              </a:ext>
            </a:extLst>
          </p:cNvPr>
          <p:cNvSpPr>
            <a:spLocks noGrp="1"/>
          </p:cNvSpPr>
          <p:nvPr>
            <p:ph idx="1"/>
          </p:nvPr>
        </p:nvSpPr>
        <p:spPr/>
        <p:txBody>
          <a:bodyPr>
            <a:normAutofit/>
          </a:bodyPr>
          <a:lstStyle/>
          <a:p>
            <a:r>
              <a:rPr lang="it-IT" sz="4000" dirty="0"/>
              <a:t>Questi contaminanti sono di tipo cognitivo, ossia hanno a che fare con opinioni erronee e dubbi, e possono venire eliminati semplicemente con la «visione del Dharma».</a:t>
            </a:r>
          </a:p>
          <a:p>
            <a:endParaRPr lang="en-GB" sz="3200" dirty="0"/>
          </a:p>
          <a:p>
            <a:endParaRPr lang="it-IT" sz="3200" dirty="0"/>
          </a:p>
          <a:p>
            <a:endParaRPr lang="it-IT" sz="2800" dirty="0"/>
          </a:p>
        </p:txBody>
      </p:sp>
    </p:spTree>
    <p:extLst>
      <p:ext uri="{BB962C8B-B14F-4D97-AF65-F5344CB8AC3E}">
        <p14:creationId xmlns:p14="http://schemas.microsoft.com/office/powerpoint/2010/main" val="2554609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49A4DC7-0D55-C767-526F-F510475A19E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AD22197-072C-E81B-795D-9C356181A2A5}"/>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Dar</a:t>
            </a:r>
            <a:r>
              <a:rPr lang="it-IT" sz="4000" i="1" cap="none" dirty="0">
                <a:latin typeface="Book Antiqua" panose="02040602050305030304" pitchFamily="18" charset="0"/>
              </a:rPr>
              <a:t>ś</a:t>
            </a:r>
            <a:r>
              <a:rPr lang="it-IT" sz="4000" i="1" cap="none" dirty="0">
                <a:latin typeface="Georgia Pro Semibold" panose="02040702050405020303" pitchFamily="18" charset="0"/>
              </a:rPr>
              <a:t>ana-heya, Bh</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van</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a:t>
            </a:r>
            <a:r>
              <a:rPr lang="it-IT" sz="4000" i="1" cap="none" dirty="0" err="1">
                <a:latin typeface="Georgia Pro Semibold" panose="02040702050405020303" pitchFamily="18" charset="0"/>
              </a:rPr>
              <a:t>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E17724CA-8AFA-4F23-CB56-48E5CC7A3C5D}"/>
              </a:ext>
            </a:extLst>
          </p:cNvPr>
          <p:cNvSpPr>
            <a:spLocks noGrp="1"/>
          </p:cNvSpPr>
          <p:nvPr>
            <p:ph idx="1"/>
          </p:nvPr>
        </p:nvSpPr>
        <p:spPr/>
        <p:txBody>
          <a:bodyPr>
            <a:normAutofit/>
          </a:bodyPr>
          <a:lstStyle/>
          <a:p>
            <a:r>
              <a:rPr lang="it-IT" sz="3600" b="1" i="1" dirty="0"/>
              <a:t>Bhāvanā-heya</a:t>
            </a:r>
            <a:r>
              <a:rPr lang="it-IT" sz="3600" dirty="0"/>
              <a:t>: </a:t>
            </a:r>
            <a:r>
              <a:rPr lang="it-IT" sz="3600" i="1" dirty="0"/>
              <a:t>kleśa</a:t>
            </a:r>
            <a:r>
              <a:rPr lang="it-IT" sz="3600" dirty="0"/>
              <a:t> eliminabili con la coltivazione, ossia con la pratica ripetuta.</a:t>
            </a:r>
            <a:endParaRPr lang="en-US" sz="3600" dirty="0"/>
          </a:p>
          <a:p>
            <a:r>
              <a:rPr lang="it-IT" sz="3600" dirty="0"/>
              <a:t>Questi contaminanti sono più profondi e non possono venire eliminati completamente dalla visione profonda delle quattro nobili verità.</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1242820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A3DF2E9D-012B-5689-109F-4DC524F7E8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58E8E2D-24D3-AB5F-94FC-B020320432B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Dar</a:t>
            </a:r>
            <a:r>
              <a:rPr lang="it-IT" sz="4000" i="1" cap="none" dirty="0">
                <a:latin typeface="Book Antiqua" panose="02040602050305030304" pitchFamily="18" charset="0"/>
              </a:rPr>
              <a:t>ś</a:t>
            </a:r>
            <a:r>
              <a:rPr lang="it-IT" sz="4000" i="1" cap="none" dirty="0">
                <a:latin typeface="Georgia Pro Semibold" panose="02040702050405020303" pitchFamily="18" charset="0"/>
              </a:rPr>
              <a:t>ana-heya, Bh</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van</a:t>
            </a:r>
            <a:r>
              <a:rPr lang="it-IT" sz="4000" i="1" cap="none" dirty="0">
                <a:latin typeface="Times New Roman" panose="02020603050405020304" pitchFamily="18" charset="0"/>
                <a:cs typeface="Times New Roman" panose="02020603050405020304" pitchFamily="18" charset="0"/>
              </a:rPr>
              <a:t>ā</a:t>
            </a:r>
            <a:r>
              <a:rPr lang="it-IT" sz="4000" i="1" cap="none" dirty="0">
                <a:latin typeface="Georgia Pro Semibold" panose="02040702050405020303" pitchFamily="18" charset="0"/>
              </a:rPr>
              <a:t>-heya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503EBA0-4C5F-A177-0F94-009944794C21}"/>
              </a:ext>
            </a:extLst>
          </p:cNvPr>
          <p:cNvSpPr>
            <a:spLocks noGrp="1"/>
          </p:cNvSpPr>
          <p:nvPr>
            <p:ph idx="1"/>
          </p:nvPr>
        </p:nvSpPr>
        <p:spPr/>
        <p:txBody>
          <a:bodyPr>
            <a:normAutofit/>
          </a:bodyPr>
          <a:lstStyle/>
          <a:p>
            <a:r>
              <a:rPr lang="it-IT" sz="3600" dirty="0"/>
              <a:t>Essi non sono solo di tipo cognitivo, ma affettivo.</a:t>
            </a:r>
          </a:p>
          <a:p>
            <a:r>
              <a:rPr lang="it-IT" sz="3600" dirty="0"/>
              <a:t>Essi sono </a:t>
            </a:r>
            <a:r>
              <a:rPr lang="it-IT" sz="3600" i="1" dirty="0"/>
              <a:t>r</a:t>
            </a:r>
            <a:r>
              <a:rPr lang="it-IT" sz="3600" i="1" dirty="0">
                <a:latin typeface="Times New Roman" panose="02020603050405020304" pitchFamily="18" charset="0"/>
                <a:cs typeface="Times New Roman" panose="02020603050405020304" pitchFamily="18" charset="0"/>
              </a:rPr>
              <a:t>ā</a:t>
            </a:r>
            <a:r>
              <a:rPr lang="it-IT" sz="3600" i="1" dirty="0"/>
              <a:t>ga, pratigha, m</a:t>
            </a:r>
            <a:r>
              <a:rPr lang="it-IT" sz="3600" i="1" dirty="0">
                <a:latin typeface="Times New Roman" panose="02020603050405020304" pitchFamily="18" charset="0"/>
                <a:cs typeface="Times New Roman" panose="02020603050405020304" pitchFamily="18" charset="0"/>
              </a:rPr>
              <a:t>ā</a:t>
            </a:r>
            <a:r>
              <a:rPr lang="it-IT" sz="3600" i="1" dirty="0"/>
              <a:t>na, avidyā</a:t>
            </a:r>
            <a:r>
              <a:rPr lang="it-IT" sz="3600" dirty="0"/>
              <a:t>. </a:t>
            </a:r>
            <a:endParaRPr lang="en-GB" sz="3600" dirty="0"/>
          </a:p>
          <a:p>
            <a:endParaRPr lang="it-IT" sz="3200" dirty="0"/>
          </a:p>
          <a:p>
            <a:endParaRPr lang="it-IT" sz="2800" dirty="0"/>
          </a:p>
        </p:txBody>
      </p:sp>
    </p:spTree>
    <p:extLst>
      <p:ext uri="{BB962C8B-B14F-4D97-AF65-F5344CB8AC3E}">
        <p14:creationId xmlns:p14="http://schemas.microsoft.com/office/powerpoint/2010/main" val="3294428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319D2CC-FF4F-2711-AABC-75E6A3ADE51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D45A647-7203-9CA6-FD38-D56E26B5C43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Darśana-heya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7EA81BA-538B-39AB-BDEF-C348B91A3F37}"/>
              </a:ext>
            </a:extLst>
          </p:cNvPr>
          <p:cNvSpPr>
            <a:spLocks noGrp="1"/>
          </p:cNvSpPr>
          <p:nvPr>
            <p:ph idx="1"/>
          </p:nvPr>
        </p:nvSpPr>
        <p:spPr/>
        <p:txBody>
          <a:bodyPr>
            <a:normAutofit/>
          </a:bodyPr>
          <a:lstStyle/>
          <a:p>
            <a:r>
              <a:rPr lang="it-IT" sz="3600" dirty="0"/>
              <a:t>Per capire come il Sarvāstivāda concepisce l’eliminazione dei contaminanti, dobbiamo tenere conto del fatto che esso concepisce il cammino come strettamente graduale e la penetrazione nelle quattro nobili verità come graduale. </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1790904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E9783B08-CDE9-8266-158B-5D92D2A6DFE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DB28976-5FF2-1110-C22E-06411F8AA17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Darśana-heya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644F4CE5-9FE0-8442-38F8-AB9746142197}"/>
              </a:ext>
            </a:extLst>
          </p:cNvPr>
          <p:cNvSpPr>
            <a:spLocks noGrp="1"/>
          </p:cNvSpPr>
          <p:nvPr>
            <p:ph idx="1"/>
          </p:nvPr>
        </p:nvSpPr>
        <p:spPr/>
        <p:txBody>
          <a:bodyPr>
            <a:normAutofit/>
          </a:bodyPr>
          <a:lstStyle/>
          <a:p>
            <a:r>
              <a:rPr lang="it-IT" sz="3600" dirty="0"/>
              <a:t>In altri termini, i Sarvāstivādin, differentemente da altre scuole, ritenevano che le quattro verità vengono contemplate in sequenza, ed ognuna di esse deve essere contemplata secondo quattro aspetti, chiamati </a:t>
            </a:r>
            <a:r>
              <a:rPr lang="it-IT" sz="3600" i="1" dirty="0"/>
              <a:t>ākāra</a:t>
            </a:r>
            <a:r>
              <a:rPr lang="it-IT" sz="3600" dirty="0"/>
              <a:t>. </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4245035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D4066A8-AA50-8BD1-BC94-4AD86183D4C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DB792EB-D51B-4E43-3F66-DAA9B5F7A752}"/>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Darśana-heya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EFA09D3-1528-BB22-D062-21E111A1116C}"/>
              </a:ext>
            </a:extLst>
          </p:cNvPr>
          <p:cNvSpPr>
            <a:spLocks noGrp="1"/>
          </p:cNvSpPr>
          <p:nvPr>
            <p:ph idx="1"/>
          </p:nvPr>
        </p:nvSpPr>
        <p:spPr/>
        <p:txBody>
          <a:bodyPr>
            <a:normAutofit/>
          </a:bodyPr>
          <a:lstStyle/>
          <a:p>
            <a:r>
              <a:rPr lang="it-IT" sz="3600" dirty="0"/>
              <a:t>Inoltre, non tutti i </a:t>
            </a:r>
            <a:r>
              <a:rPr lang="it-IT" sz="3600" i="1" dirty="0"/>
              <a:t>kleśa</a:t>
            </a:r>
            <a:r>
              <a:rPr lang="it-IT" sz="3600" dirty="0"/>
              <a:t> sono associati ad ognuna delle quattro verità.</a:t>
            </a:r>
          </a:p>
          <a:p>
            <a:r>
              <a:rPr lang="it-IT" sz="3600" i="1" dirty="0"/>
              <a:t>Satkāyadṛṣṭi</a:t>
            </a:r>
            <a:r>
              <a:rPr lang="it-IT" sz="3600" dirty="0"/>
              <a:t> (attaccamento a un’identità) e </a:t>
            </a:r>
            <a:r>
              <a:rPr lang="it-IT" sz="3600" i="1" dirty="0"/>
              <a:t>antagrāhadṛṣṭi</a:t>
            </a:r>
            <a:r>
              <a:rPr lang="it-IT" sz="3600" dirty="0"/>
              <a:t> (opinione eternalista o nichilista) appartengono solo alla prima nobile verità di </a:t>
            </a:r>
            <a:r>
              <a:rPr lang="it-IT" sz="3600" i="1" dirty="0"/>
              <a:t>duḥkha</a:t>
            </a:r>
            <a:r>
              <a:rPr lang="it-IT" sz="3600" dirty="0"/>
              <a:t> e vengono eliminati con la penetrazione in essa.</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1750943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039EC26-DA01-6BCE-8B4D-C5DAC77F170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5539181-9B23-E276-A856-EAAFEE505586}"/>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Darśana-heya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203B10B-39AA-BC82-83AB-E0F61D6AE145}"/>
              </a:ext>
            </a:extLst>
          </p:cNvPr>
          <p:cNvSpPr>
            <a:spLocks noGrp="1"/>
          </p:cNvSpPr>
          <p:nvPr>
            <p:ph idx="1"/>
          </p:nvPr>
        </p:nvSpPr>
        <p:spPr/>
        <p:txBody>
          <a:bodyPr>
            <a:normAutofit fontScale="92500" lnSpcReduction="10000"/>
          </a:bodyPr>
          <a:lstStyle/>
          <a:p>
            <a:r>
              <a:rPr lang="it-IT" sz="3600" dirty="0"/>
              <a:t>Perché questo? Perché </a:t>
            </a:r>
            <a:r>
              <a:rPr lang="it-IT" sz="3600" i="1" dirty="0"/>
              <a:t>satkāyadṛṣṭi</a:t>
            </a:r>
            <a:r>
              <a:rPr lang="it-IT" sz="3600" dirty="0"/>
              <a:t> sorge in riferimento ai cinque </a:t>
            </a:r>
            <a:r>
              <a:rPr lang="it-IT" sz="3600" i="1" dirty="0"/>
              <a:t>skandha</a:t>
            </a:r>
            <a:r>
              <a:rPr lang="it-IT" sz="3600" dirty="0"/>
              <a:t>, che, secondo quanto ci dice anche il </a:t>
            </a:r>
            <a:r>
              <a:rPr lang="it-IT" sz="3600" i="1" dirty="0" err="1"/>
              <a:t>Dhammacakka</a:t>
            </a:r>
            <a:r>
              <a:rPr lang="it-IT" sz="3600" i="1" dirty="0"/>
              <a:t> </a:t>
            </a:r>
            <a:r>
              <a:rPr lang="it-IT" sz="3600" i="1" dirty="0" err="1"/>
              <a:t>pavattana</a:t>
            </a:r>
            <a:r>
              <a:rPr lang="it-IT" sz="3600" i="1" dirty="0"/>
              <a:t> sutta</a:t>
            </a:r>
            <a:r>
              <a:rPr lang="it-IT" sz="3600" dirty="0"/>
              <a:t>, rappresentano la nobile verità di </a:t>
            </a:r>
            <a:r>
              <a:rPr lang="it-IT" sz="3600" i="1" dirty="0"/>
              <a:t>duḥkha</a:t>
            </a:r>
            <a:r>
              <a:rPr lang="it-IT" sz="3600" dirty="0"/>
              <a:t>.</a:t>
            </a:r>
          </a:p>
          <a:p>
            <a:r>
              <a:rPr lang="it-IT" sz="3600" i="1" dirty="0"/>
              <a:t>Antagrāhadṛṣṭi</a:t>
            </a:r>
            <a:r>
              <a:rPr lang="it-IT" sz="3600" dirty="0"/>
              <a:t> sorge in riferimento a </a:t>
            </a:r>
            <a:r>
              <a:rPr lang="it-IT" sz="3600" i="1" dirty="0"/>
              <a:t>satkāyadṛṣṭi</a:t>
            </a:r>
            <a:r>
              <a:rPr lang="it-IT" sz="3600" dirty="0"/>
              <a:t>, poiché l’opinione che il sé sia eterno o meno dipende dal previo stabilirsi dell’opinione di un sé permanente.</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1008119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F55DAA3C-78E3-302D-0157-84E648BC9FC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115010B-44D4-B7CD-F706-68DF5ED00C93}"/>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Darśana-heya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9E412894-0C08-E24E-FA14-E6923D42EF36}"/>
              </a:ext>
            </a:extLst>
          </p:cNvPr>
          <p:cNvSpPr>
            <a:spLocks noGrp="1"/>
          </p:cNvSpPr>
          <p:nvPr>
            <p:ph idx="1"/>
          </p:nvPr>
        </p:nvSpPr>
        <p:spPr/>
        <p:txBody>
          <a:bodyPr>
            <a:normAutofit/>
          </a:bodyPr>
          <a:lstStyle/>
          <a:p>
            <a:r>
              <a:rPr lang="it-IT" sz="3600" i="1" dirty="0">
                <a:latin typeface="Times New Roman" panose="02020603050405020304" pitchFamily="18" charset="0"/>
                <a:cs typeface="Times New Roman" panose="02020603050405020304" pitchFamily="18" charset="0"/>
              </a:rPr>
              <a:t>Śī</a:t>
            </a:r>
            <a:r>
              <a:rPr lang="it-IT" sz="3600" i="1" dirty="0"/>
              <a:t>lavrata-parāmarśa</a:t>
            </a:r>
            <a:r>
              <a:rPr lang="it-IT" sz="3600" dirty="0"/>
              <a:t> appartiene alla verità di </a:t>
            </a:r>
            <a:r>
              <a:rPr lang="it-IT" sz="3600" i="1" dirty="0"/>
              <a:t>duḥkha</a:t>
            </a:r>
            <a:r>
              <a:rPr lang="it-IT" sz="3600" dirty="0"/>
              <a:t> e alla verità del cammino, poiché genera sofferenza in quanto induce in pratiche estreme di mortificazione e allo stesso tempo impedisce il sorgere del corretto cammino poiché si basa su una distorta comprensione del modo di giungere alla liberazione.</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1227904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E90B350-890E-34D4-7F12-203E4B0E491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427B046-4848-1F9D-EEBF-59CE944803F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Darśana-heya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63CE73B-652D-95BB-3BA2-0C7A7AA83162}"/>
              </a:ext>
            </a:extLst>
          </p:cNvPr>
          <p:cNvSpPr>
            <a:spLocks noGrp="1"/>
          </p:cNvSpPr>
          <p:nvPr>
            <p:ph idx="1"/>
          </p:nvPr>
        </p:nvSpPr>
        <p:spPr/>
        <p:txBody>
          <a:bodyPr>
            <a:normAutofit/>
          </a:bodyPr>
          <a:lstStyle/>
          <a:p>
            <a:r>
              <a:rPr lang="it-IT" sz="3600" dirty="0"/>
              <a:t>In totale, con il cammino della visione (</a:t>
            </a:r>
            <a:r>
              <a:rPr lang="it-IT" sz="3600" i="1" dirty="0"/>
              <a:t>darśana mārga</a:t>
            </a:r>
            <a:r>
              <a:rPr lang="it-IT" sz="3600" dirty="0"/>
              <a:t>) vengono eliminati 88 contaminanti. </a:t>
            </a:r>
          </a:p>
          <a:p>
            <a:r>
              <a:rPr lang="it-IT" sz="3600" dirty="0"/>
              <a:t>Vedi schema</a:t>
            </a:r>
          </a:p>
          <a:p>
            <a:pPr marL="0" indent="0">
              <a:buNone/>
            </a:pPr>
            <a:endParaRPr lang="en-GB" sz="3600" dirty="0"/>
          </a:p>
          <a:p>
            <a:endParaRPr lang="it-IT" sz="3200" dirty="0"/>
          </a:p>
          <a:p>
            <a:endParaRPr lang="it-IT" sz="2800" dirty="0"/>
          </a:p>
        </p:txBody>
      </p:sp>
    </p:spTree>
    <p:extLst>
      <p:ext uri="{BB962C8B-B14F-4D97-AF65-F5344CB8AC3E}">
        <p14:creationId xmlns:p14="http://schemas.microsoft.com/office/powerpoint/2010/main" val="325395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4871BBD-5AA6-B742-9A70-6A11A7A51F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993BBCF-6736-0273-71A5-1AA89E76801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Bhāvanā-heya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46846E5-1CD4-A529-DB7E-4BD43BC9697D}"/>
              </a:ext>
            </a:extLst>
          </p:cNvPr>
          <p:cNvSpPr>
            <a:spLocks noGrp="1"/>
          </p:cNvSpPr>
          <p:nvPr>
            <p:ph idx="1"/>
          </p:nvPr>
        </p:nvSpPr>
        <p:spPr/>
        <p:txBody>
          <a:bodyPr>
            <a:normAutofit/>
          </a:bodyPr>
          <a:lstStyle/>
          <a:p>
            <a:pPr marL="0" indent="0">
              <a:buNone/>
            </a:pPr>
            <a:r>
              <a:rPr lang="en-GB" sz="3600" dirty="0"/>
              <a:t>I quattro </a:t>
            </a:r>
            <a:r>
              <a:rPr lang="en-GB" sz="3600" i="1" dirty="0"/>
              <a:t>kleśa</a:t>
            </a:r>
            <a:r>
              <a:rPr lang="en-GB" sz="3600" dirty="0"/>
              <a:t> </a:t>
            </a:r>
            <a:r>
              <a:rPr lang="en-GB" sz="3600" dirty="0" err="1"/>
              <a:t>che</a:t>
            </a:r>
            <a:r>
              <a:rPr lang="en-GB" sz="3600" dirty="0"/>
              <a:t> </a:t>
            </a:r>
            <a:r>
              <a:rPr lang="en-GB" sz="3600" dirty="0" err="1"/>
              <a:t>rimangono</a:t>
            </a:r>
            <a:r>
              <a:rPr lang="en-GB" sz="3600" dirty="0"/>
              <a:t>, </a:t>
            </a:r>
            <a:r>
              <a:rPr lang="en-GB" sz="3600" i="1" dirty="0"/>
              <a:t>r</a:t>
            </a:r>
            <a:r>
              <a:rPr lang="en-GB" sz="3600" i="1" dirty="0">
                <a:latin typeface="Times New Roman" panose="02020603050405020304" pitchFamily="18" charset="0"/>
                <a:cs typeface="Times New Roman" panose="02020603050405020304" pitchFamily="18" charset="0"/>
              </a:rPr>
              <a:t>ā</a:t>
            </a:r>
            <a:r>
              <a:rPr lang="en-GB" sz="3600" i="1" dirty="0"/>
              <a:t>ga, pratigha, māna, avidyā</a:t>
            </a:r>
            <a:r>
              <a:rPr lang="en-GB" sz="3600" dirty="0"/>
              <a:t>, non </a:t>
            </a:r>
            <a:r>
              <a:rPr lang="en-GB" sz="3600" dirty="0" err="1"/>
              <a:t>possono</a:t>
            </a:r>
            <a:r>
              <a:rPr lang="en-GB" sz="3600" dirty="0"/>
              <a:t> </a:t>
            </a:r>
            <a:r>
              <a:rPr lang="en-GB" sz="3600" dirty="0" err="1"/>
              <a:t>essere</a:t>
            </a:r>
            <a:r>
              <a:rPr lang="en-GB" sz="3600" dirty="0"/>
              <a:t> </a:t>
            </a:r>
            <a:r>
              <a:rPr lang="en-GB" sz="3600" dirty="0" err="1"/>
              <a:t>totalmente</a:t>
            </a:r>
            <a:r>
              <a:rPr lang="en-GB" sz="3600" dirty="0"/>
              <a:t> </a:t>
            </a:r>
            <a:r>
              <a:rPr lang="en-GB" sz="3600" dirty="0" err="1"/>
              <a:t>eliminati</a:t>
            </a:r>
            <a:r>
              <a:rPr lang="en-GB" sz="3600" dirty="0"/>
              <a:t> con il </a:t>
            </a:r>
            <a:r>
              <a:rPr lang="en-GB" sz="3600" dirty="0" err="1"/>
              <a:t>cammino</a:t>
            </a:r>
            <a:r>
              <a:rPr lang="en-GB" sz="3600" dirty="0"/>
              <a:t> della </a:t>
            </a:r>
            <a:r>
              <a:rPr lang="en-GB" sz="3600" dirty="0" err="1"/>
              <a:t>visione</a:t>
            </a:r>
            <a:r>
              <a:rPr lang="en-GB" sz="3600" dirty="0"/>
              <a:t>, ma </a:t>
            </a:r>
            <a:r>
              <a:rPr lang="en-GB" sz="3600" dirty="0" err="1"/>
              <a:t>necessitano</a:t>
            </a:r>
            <a:r>
              <a:rPr lang="en-GB" sz="3600" dirty="0"/>
              <a:t> di </a:t>
            </a:r>
            <a:r>
              <a:rPr lang="en-GB" sz="3600" dirty="0" err="1"/>
              <a:t>coltivazione</a:t>
            </a:r>
            <a:r>
              <a:rPr lang="en-GB" sz="3600" dirty="0"/>
              <a:t> </a:t>
            </a:r>
            <a:r>
              <a:rPr lang="en-GB" sz="3600" dirty="0" err="1"/>
              <a:t>ripetuta</a:t>
            </a:r>
            <a:r>
              <a:rPr lang="en-GB" sz="3600" dirty="0"/>
              <a:t> per </a:t>
            </a:r>
            <a:r>
              <a:rPr lang="en-GB" sz="3600" dirty="0" err="1"/>
              <a:t>essere</a:t>
            </a:r>
            <a:r>
              <a:rPr lang="en-GB" sz="3600" dirty="0"/>
              <a:t> </a:t>
            </a:r>
            <a:r>
              <a:rPr lang="en-GB" sz="3600" dirty="0" err="1"/>
              <a:t>eradicati</a:t>
            </a:r>
            <a:r>
              <a:rPr lang="en-GB" sz="3600" dirty="0"/>
              <a:t>.</a:t>
            </a:r>
          </a:p>
          <a:p>
            <a:pPr marL="0" indent="0">
              <a:buNone/>
            </a:pPr>
            <a:r>
              <a:rPr lang="en-GB" sz="3600" dirty="0" err="1"/>
              <a:t>Anche</a:t>
            </a:r>
            <a:r>
              <a:rPr lang="en-GB" sz="3600" dirty="0"/>
              <a:t> in </a:t>
            </a:r>
            <a:r>
              <a:rPr lang="en-GB" sz="3600" dirty="0" err="1"/>
              <a:t>questo</a:t>
            </a:r>
            <a:r>
              <a:rPr lang="en-GB" sz="3600" dirty="0"/>
              <a:t> </a:t>
            </a:r>
            <a:r>
              <a:rPr lang="en-GB" sz="3600" dirty="0" err="1"/>
              <a:t>caso</a:t>
            </a:r>
            <a:r>
              <a:rPr lang="en-GB" sz="3600" dirty="0"/>
              <a:t>, </a:t>
            </a:r>
            <a:r>
              <a:rPr lang="en-GB" sz="3600" dirty="0" err="1"/>
              <a:t>i</a:t>
            </a:r>
            <a:r>
              <a:rPr lang="en-GB" sz="3600" dirty="0"/>
              <a:t> </a:t>
            </a:r>
            <a:r>
              <a:rPr lang="en-GB" sz="3600" i="1" dirty="0"/>
              <a:t>kleśa</a:t>
            </a:r>
            <a:r>
              <a:rPr lang="en-GB" sz="3600" dirty="0"/>
              <a:t> </a:t>
            </a:r>
            <a:r>
              <a:rPr lang="en-GB" sz="3600" dirty="0" err="1"/>
              <a:t>vengono</a:t>
            </a:r>
            <a:r>
              <a:rPr lang="en-GB" sz="3600" dirty="0"/>
              <a:t> eliminate in </a:t>
            </a:r>
            <a:r>
              <a:rPr lang="en-GB" sz="3600" dirty="0" err="1"/>
              <a:t>riferimento</a:t>
            </a:r>
            <a:r>
              <a:rPr lang="en-GB" sz="3600" dirty="0"/>
              <a:t> a tutte le </a:t>
            </a:r>
            <a:r>
              <a:rPr lang="en-GB" sz="3600" dirty="0" err="1"/>
              <a:t>tre</a:t>
            </a:r>
            <a:r>
              <a:rPr lang="en-GB" sz="3600" dirty="0"/>
              <a:t> </a:t>
            </a:r>
            <a:r>
              <a:rPr lang="en-GB" sz="3600" dirty="0" err="1"/>
              <a:t>sfere</a:t>
            </a:r>
            <a:r>
              <a:rPr lang="en-GB" sz="3600" dirty="0"/>
              <a:t> di </a:t>
            </a:r>
            <a:r>
              <a:rPr lang="en-GB" sz="3600" dirty="0" err="1"/>
              <a:t>esistenza</a:t>
            </a:r>
            <a:r>
              <a:rPr lang="en-GB" sz="3600" dirty="0"/>
              <a:t>.</a:t>
            </a:r>
          </a:p>
          <a:p>
            <a:endParaRPr lang="it-IT" sz="3200" dirty="0"/>
          </a:p>
          <a:p>
            <a:endParaRPr lang="it-IT" sz="2800" dirty="0"/>
          </a:p>
        </p:txBody>
      </p:sp>
    </p:spTree>
    <p:extLst>
      <p:ext uri="{BB962C8B-B14F-4D97-AF65-F5344CB8AC3E}">
        <p14:creationId xmlns:p14="http://schemas.microsoft.com/office/powerpoint/2010/main" val="4037226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F95272B-7BB5-5E53-029B-CC246CDBDF3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FF66D3C-81EE-F0F9-9FF9-9B8D1F8D3167}"/>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Bhāvanā-heya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BEF5BA63-6C5F-BB88-6A9F-4474AC7662FE}"/>
              </a:ext>
            </a:extLst>
          </p:cNvPr>
          <p:cNvSpPr>
            <a:spLocks noGrp="1"/>
          </p:cNvSpPr>
          <p:nvPr>
            <p:ph idx="1"/>
          </p:nvPr>
        </p:nvSpPr>
        <p:spPr/>
        <p:txBody>
          <a:bodyPr>
            <a:normAutofit/>
          </a:bodyPr>
          <a:lstStyle/>
          <a:p>
            <a:pPr hangingPunct="0"/>
            <a:r>
              <a:rPr lang="it-IT" sz="3200" dirty="0"/>
              <a:t>Sfera del desiderio, 4: </a:t>
            </a:r>
            <a:r>
              <a:rPr lang="it-IT" sz="3200" i="1" dirty="0"/>
              <a:t>rāga, pratigha, avidyā, māna</a:t>
            </a:r>
            <a:endParaRPr lang="en-GB" sz="3200" dirty="0"/>
          </a:p>
          <a:p>
            <a:pPr hangingPunct="0"/>
            <a:r>
              <a:rPr lang="it-IT" sz="3200" dirty="0"/>
              <a:t>Sfera della materia sottile, 3: </a:t>
            </a:r>
            <a:r>
              <a:rPr lang="it-IT" sz="3200" i="1" dirty="0"/>
              <a:t>rāga, avidyā, māna</a:t>
            </a:r>
            <a:endParaRPr lang="en-GB" sz="3200" dirty="0"/>
          </a:p>
          <a:p>
            <a:pPr hangingPunct="0"/>
            <a:r>
              <a:rPr lang="it-IT" sz="3200" dirty="0"/>
              <a:t>Sfera immateriale, 3: </a:t>
            </a:r>
            <a:r>
              <a:rPr lang="it-IT" sz="3200" i="1" dirty="0"/>
              <a:t>rāga, avidyā, māna</a:t>
            </a:r>
            <a:endParaRPr lang="en-GB" sz="3200" dirty="0"/>
          </a:p>
          <a:p>
            <a:endParaRPr lang="it-IT" sz="3200" dirty="0"/>
          </a:p>
          <a:p>
            <a:r>
              <a:rPr lang="it-IT" sz="3200" dirty="0"/>
              <a:t>I regni della materia sottile e immateriale sono otto, quindi abbiamo in totale di nove regni</a:t>
            </a:r>
          </a:p>
          <a:p>
            <a:endParaRPr lang="it-IT" sz="2800" dirty="0"/>
          </a:p>
        </p:txBody>
      </p:sp>
    </p:spTree>
    <p:extLst>
      <p:ext uri="{BB962C8B-B14F-4D97-AF65-F5344CB8AC3E}">
        <p14:creationId xmlns:p14="http://schemas.microsoft.com/office/powerpoint/2010/main" val="3931853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1FC8ED5-CD15-C950-A47F-BD3304A8F17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6DB3BB-A282-FE7A-6CB3-50DF3FC1969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Eliminazione graduale di Bhāvanā-heya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499DD91-DE04-C0A1-D04A-2D89475EC81D}"/>
              </a:ext>
            </a:extLst>
          </p:cNvPr>
          <p:cNvSpPr>
            <a:spLocks noGrp="1"/>
          </p:cNvSpPr>
          <p:nvPr>
            <p:ph idx="1"/>
          </p:nvPr>
        </p:nvSpPr>
        <p:spPr/>
        <p:txBody>
          <a:bodyPr>
            <a:normAutofit/>
          </a:bodyPr>
          <a:lstStyle/>
          <a:p>
            <a:pPr hangingPunct="0"/>
            <a:r>
              <a:rPr lang="it-IT" sz="4000" dirty="0"/>
              <a:t>Ognuno di questi </a:t>
            </a:r>
            <a:r>
              <a:rPr lang="it-IT" sz="4000" i="1" dirty="0"/>
              <a:t>kleśa</a:t>
            </a:r>
            <a:r>
              <a:rPr lang="it-IT" sz="4000" dirty="0"/>
              <a:t> ha 9 livelli di profondità, dal livello più grossolano, che viene eliminato per primo, al livello più sottile che viene eliminato con la realizzazione dello stato di </a:t>
            </a:r>
            <a:r>
              <a:rPr lang="it-IT" sz="4000" i="1" dirty="0"/>
              <a:t>arhat</a:t>
            </a:r>
            <a:r>
              <a:rPr lang="it-IT" sz="4000" dirty="0"/>
              <a:t>.</a:t>
            </a:r>
          </a:p>
          <a:p>
            <a:endParaRPr lang="it-IT" sz="3200" dirty="0"/>
          </a:p>
          <a:p>
            <a:endParaRPr lang="it-IT" sz="2800" dirty="0"/>
          </a:p>
        </p:txBody>
      </p:sp>
    </p:spTree>
    <p:extLst>
      <p:ext uri="{BB962C8B-B14F-4D97-AF65-F5344CB8AC3E}">
        <p14:creationId xmlns:p14="http://schemas.microsoft.com/office/powerpoint/2010/main" val="19664785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36F048B0-C5C1-426C-0FE7-DA77C788C1B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F147EF5-9E14-E3B6-19EB-7757BCFBF850}"/>
              </a:ext>
            </a:extLst>
          </p:cNvPr>
          <p:cNvSpPr>
            <a:spLocks noGrp="1"/>
          </p:cNvSpPr>
          <p:nvPr>
            <p:ph type="title"/>
          </p:nvPr>
        </p:nvSpPr>
        <p:spPr/>
        <p:txBody>
          <a:bodyPr>
            <a:normAutofit fontScale="90000"/>
          </a:bodyPr>
          <a:lstStyle/>
          <a:p>
            <a:r>
              <a:rPr lang="it-IT" sz="4000" i="1" cap="none" dirty="0">
                <a:latin typeface="Georgia Pro Semibold" panose="02040702050405020303" pitchFamily="18" charset="0"/>
              </a:rPr>
              <a:t>Come si generano e crescono i 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83E6F11-93D2-AFD0-FC07-F9671745029B}"/>
              </a:ext>
            </a:extLst>
          </p:cNvPr>
          <p:cNvSpPr>
            <a:spLocks noGrp="1"/>
          </p:cNvSpPr>
          <p:nvPr>
            <p:ph idx="1"/>
          </p:nvPr>
        </p:nvSpPr>
        <p:spPr/>
        <p:txBody>
          <a:bodyPr>
            <a:normAutofit/>
          </a:bodyPr>
          <a:lstStyle/>
          <a:p>
            <a:r>
              <a:rPr lang="it-IT" sz="3200" dirty="0"/>
              <a:t>L’Abhidharma non si limita a dirci come i contaminanti vengono eliminati, ma fa un’analisi sottile e pratica su come essi si generano e si rafforzano.</a:t>
            </a:r>
          </a:p>
          <a:p>
            <a:r>
              <a:rPr lang="it-IT" sz="3200" dirty="0"/>
              <a:t>Si comincia a intaccare la forza dei contaminanti mediante il riconoscimento e l’adozione delle misure di contrasto.</a:t>
            </a:r>
          </a:p>
          <a:p>
            <a:endParaRPr lang="it-IT" sz="2800" dirty="0"/>
          </a:p>
        </p:txBody>
      </p:sp>
    </p:spTree>
    <p:extLst>
      <p:ext uri="{BB962C8B-B14F-4D97-AF65-F5344CB8AC3E}">
        <p14:creationId xmlns:p14="http://schemas.microsoft.com/office/powerpoint/2010/main" val="421697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F42A67D2-575D-F178-86BB-745D37FC2DD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A1C79DB-444A-3573-2738-FE3BB26A3380}"/>
              </a:ext>
            </a:extLst>
          </p:cNvPr>
          <p:cNvSpPr>
            <a:spLocks noGrp="1"/>
          </p:cNvSpPr>
          <p:nvPr>
            <p:ph type="title"/>
          </p:nvPr>
        </p:nvSpPr>
        <p:spPr/>
        <p:txBody>
          <a:bodyPr>
            <a:normAutofit fontScale="90000"/>
          </a:bodyPr>
          <a:lstStyle/>
          <a:p>
            <a:r>
              <a:rPr lang="it-IT" sz="4000" i="1" cap="none" dirty="0">
                <a:latin typeface="Georgia Pro Semibold" panose="02040702050405020303" pitchFamily="18" charset="0"/>
              </a:rPr>
              <a:t>Come si generano e crescono i 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BAFBB69-D564-0747-410F-11CE55F20B09}"/>
              </a:ext>
            </a:extLst>
          </p:cNvPr>
          <p:cNvSpPr>
            <a:spLocks noGrp="1"/>
          </p:cNvSpPr>
          <p:nvPr>
            <p:ph idx="1"/>
          </p:nvPr>
        </p:nvSpPr>
        <p:spPr/>
        <p:txBody>
          <a:bodyPr>
            <a:normAutofit/>
          </a:bodyPr>
          <a:lstStyle/>
          <a:p>
            <a:r>
              <a:rPr lang="it-IT" sz="3200" dirty="0"/>
              <a:t>Come sorgono i contaminanti:</a:t>
            </a:r>
          </a:p>
          <a:p>
            <a:r>
              <a:rPr lang="it-IT" sz="3200" u="sng" dirty="0"/>
              <a:t>1. Quando le cause si presentano</a:t>
            </a:r>
            <a:r>
              <a:rPr lang="it-IT" sz="3200" dirty="0"/>
              <a:t>.</a:t>
            </a:r>
          </a:p>
          <a:p>
            <a:pPr lvl="2"/>
            <a:r>
              <a:rPr lang="it-IT" sz="2800" dirty="0"/>
              <a:t>Quando i contaminanti non sono stati ancora eliminati e le misure di contrasto non sono presenti, quando le condizioni si presentano i contaminanti naturalmente si manifestano.</a:t>
            </a:r>
          </a:p>
          <a:p>
            <a:pPr marL="0" indent="0">
              <a:buNone/>
            </a:pPr>
            <a:endParaRPr lang="it-IT" sz="3200" dirty="0"/>
          </a:p>
          <a:p>
            <a:endParaRPr lang="it-IT" sz="2800" dirty="0"/>
          </a:p>
        </p:txBody>
      </p:sp>
    </p:spTree>
    <p:extLst>
      <p:ext uri="{BB962C8B-B14F-4D97-AF65-F5344CB8AC3E}">
        <p14:creationId xmlns:p14="http://schemas.microsoft.com/office/powerpoint/2010/main" val="651670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72AA208-D5A6-95CC-6121-2CD78223104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AD258F6-F2C2-5054-6ED0-4D0F938D498D}"/>
              </a:ext>
            </a:extLst>
          </p:cNvPr>
          <p:cNvSpPr>
            <a:spLocks noGrp="1"/>
          </p:cNvSpPr>
          <p:nvPr>
            <p:ph type="title"/>
          </p:nvPr>
        </p:nvSpPr>
        <p:spPr/>
        <p:txBody>
          <a:bodyPr>
            <a:normAutofit fontScale="90000"/>
          </a:bodyPr>
          <a:lstStyle/>
          <a:p>
            <a:r>
              <a:rPr lang="it-IT" sz="4000" i="1" cap="none" dirty="0">
                <a:latin typeface="Georgia Pro Semibold" panose="02040702050405020303" pitchFamily="18" charset="0"/>
              </a:rPr>
              <a:t>Come si generano e crescono i 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AAE1A2C-E56F-A3C8-71BF-EC421A389034}"/>
              </a:ext>
            </a:extLst>
          </p:cNvPr>
          <p:cNvSpPr>
            <a:spLocks noGrp="1"/>
          </p:cNvSpPr>
          <p:nvPr>
            <p:ph idx="1"/>
          </p:nvPr>
        </p:nvSpPr>
        <p:spPr/>
        <p:txBody>
          <a:bodyPr>
            <a:normAutofit/>
          </a:bodyPr>
          <a:lstStyle/>
          <a:p>
            <a:r>
              <a:rPr lang="it-IT" sz="3200" u="sng" dirty="0"/>
              <a:t>2. In connessione all’oggetto</a:t>
            </a:r>
          </a:p>
          <a:p>
            <a:pPr lvl="2"/>
            <a:r>
              <a:rPr lang="it-IT" sz="2800" dirty="0"/>
              <a:t>Si riferisce agli stimoli che provocano il sorgere dei contaminanti. In questo contesto diventa rilevante la pratica del contenimento dei sensi</a:t>
            </a:r>
          </a:p>
          <a:p>
            <a:r>
              <a:rPr lang="it-IT" sz="3200" u="sng" dirty="0"/>
              <a:t>3. In connessione con uno sforzo preparatorio</a:t>
            </a:r>
          </a:p>
          <a:p>
            <a:pPr lvl="2"/>
            <a:r>
              <a:rPr lang="it-IT" sz="2800" dirty="0"/>
              <a:t>Questo si riferisce in particolare all’attenzione inappropriata, </a:t>
            </a:r>
            <a:r>
              <a:rPr lang="it-IT" sz="2800" i="1" dirty="0"/>
              <a:t>ayoni</a:t>
            </a:r>
            <a:r>
              <a:rPr lang="it-IT" sz="2800" i="1" dirty="0">
                <a:latin typeface="Book Antiqua" panose="02040602050305030304" pitchFamily="18" charset="0"/>
              </a:rPr>
              <a:t>ś</a:t>
            </a:r>
            <a:r>
              <a:rPr lang="it-IT" sz="2800" i="1" dirty="0"/>
              <a:t>o manaskāra</a:t>
            </a:r>
          </a:p>
          <a:p>
            <a:pPr marL="0" indent="0">
              <a:buNone/>
            </a:pPr>
            <a:endParaRPr lang="it-IT" sz="3200" dirty="0"/>
          </a:p>
          <a:p>
            <a:endParaRPr lang="it-IT" sz="2800" dirty="0"/>
          </a:p>
        </p:txBody>
      </p:sp>
    </p:spTree>
    <p:extLst>
      <p:ext uri="{BB962C8B-B14F-4D97-AF65-F5344CB8AC3E}">
        <p14:creationId xmlns:p14="http://schemas.microsoft.com/office/powerpoint/2010/main" val="3135421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750BDD1-490D-DA82-CE20-FECF3D0B076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DB4256-5824-1E69-B1D8-A3887A2D4834}"/>
              </a:ext>
            </a:extLst>
          </p:cNvPr>
          <p:cNvSpPr>
            <a:spLocks noGrp="1"/>
          </p:cNvSpPr>
          <p:nvPr>
            <p:ph type="title"/>
          </p:nvPr>
        </p:nvSpPr>
        <p:spPr/>
        <p:txBody>
          <a:bodyPr>
            <a:normAutofit fontScale="90000"/>
          </a:bodyPr>
          <a:lstStyle/>
          <a:p>
            <a:r>
              <a:rPr lang="it-IT" sz="4000" i="1" cap="none" dirty="0">
                <a:latin typeface="Georgia Pro Semibold" panose="02040702050405020303" pitchFamily="18" charset="0"/>
              </a:rPr>
              <a:t>Come si generano e crescono i 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FEBF78E-F877-0DF1-DA70-86B5D7342B95}"/>
              </a:ext>
            </a:extLst>
          </p:cNvPr>
          <p:cNvSpPr>
            <a:spLocks noGrp="1"/>
          </p:cNvSpPr>
          <p:nvPr>
            <p:ph idx="1"/>
          </p:nvPr>
        </p:nvSpPr>
        <p:spPr/>
        <p:txBody>
          <a:bodyPr>
            <a:normAutofit/>
          </a:bodyPr>
          <a:lstStyle/>
          <a:p>
            <a:r>
              <a:rPr lang="it-IT" sz="3200" dirty="0"/>
              <a:t>Queste informazioni ci sono utili per contrastare in contaminanti nella fase di </a:t>
            </a:r>
            <a:r>
              <a:rPr lang="it-IT" sz="3200" i="1" dirty="0"/>
              <a:t>śrutamayī prajñā </a:t>
            </a:r>
            <a:r>
              <a:rPr lang="it-IT" sz="3200" dirty="0"/>
              <a:t>e </a:t>
            </a:r>
            <a:r>
              <a:rPr lang="it-IT" sz="3200" i="1" dirty="0"/>
              <a:t>cintāmayī prajñā</a:t>
            </a:r>
            <a:r>
              <a:rPr lang="it-IT" sz="3200" dirty="0"/>
              <a:t>, ovvero quando ancora stiamo sviluppando le facoltà che permettono alla mente di procedere lungo il cammino.</a:t>
            </a:r>
            <a:endParaRPr lang="it-IT" sz="2800" i="1" dirty="0"/>
          </a:p>
          <a:p>
            <a:pPr marL="0" indent="0">
              <a:buNone/>
            </a:pPr>
            <a:endParaRPr lang="it-IT" sz="3200" dirty="0"/>
          </a:p>
          <a:p>
            <a:endParaRPr lang="it-IT" sz="2800" dirty="0"/>
          </a:p>
        </p:txBody>
      </p:sp>
    </p:spTree>
    <p:extLst>
      <p:ext uri="{BB962C8B-B14F-4D97-AF65-F5344CB8AC3E}">
        <p14:creationId xmlns:p14="http://schemas.microsoft.com/office/powerpoint/2010/main" val="1574194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79E75E8-C4B7-F1DF-E9C5-3D4C0A9E2CB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76ACDB-99FB-C2BC-F82A-5C7138D5625F}"/>
              </a:ext>
            </a:extLst>
          </p:cNvPr>
          <p:cNvSpPr>
            <a:spLocks noGrp="1"/>
          </p:cNvSpPr>
          <p:nvPr>
            <p:ph type="title"/>
          </p:nvPr>
        </p:nvSpPr>
        <p:spPr/>
        <p:txBody>
          <a:bodyPr>
            <a:normAutofit fontScale="90000"/>
          </a:bodyPr>
          <a:lstStyle/>
          <a:p>
            <a:r>
              <a:rPr lang="it-IT" sz="4000" i="1" cap="none" dirty="0">
                <a:latin typeface="Georgia Pro Semibold" panose="02040702050405020303" pitchFamily="18" charset="0"/>
              </a:rPr>
              <a:t>Cosa significa abbandonare i 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1A96823-A297-D6D4-421F-E90B45C0FD57}"/>
              </a:ext>
            </a:extLst>
          </p:cNvPr>
          <p:cNvSpPr>
            <a:spLocks noGrp="1"/>
          </p:cNvSpPr>
          <p:nvPr>
            <p:ph idx="1"/>
          </p:nvPr>
        </p:nvSpPr>
        <p:spPr/>
        <p:txBody>
          <a:bodyPr>
            <a:normAutofit/>
          </a:bodyPr>
          <a:lstStyle/>
          <a:p>
            <a:pPr marL="0" indent="0">
              <a:buNone/>
            </a:pPr>
            <a:r>
              <a:rPr lang="it-IT" sz="3200" dirty="0"/>
              <a:t>Il Sarvāstivāda sostiene la teoria che la </a:t>
            </a:r>
            <a:r>
              <a:rPr lang="it-IT" sz="3200" i="1" dirty="0"/>
              <a:t>svabhāva</a:t>
            </a:r>
            <a:r>
              <a:rPr lang="it-IT" sz="3200" dirty="0"/>
              <a:t> (natura propria) dei </a:t>
            </a:r>
            <a:r>
              <a:rPr lang="it-IT" sz="3200" i="1" dirty="0"/>
              <a:t>dharma</a:t>
            </a:r>
            <a:r>
              <a:rPr lang="it-IT" sz="3200" dirty="0"/>
              <a:t> è permanente, perciò quando parliamo dell’abbandono dei contaminanti, non parliamo della loro distruzione.</a:t>
            </a:r>
          </a:p>
          <a:p>
            <a:pPr marL="0" indent="0">
              <a:buNone/>
            </a:pPr>
            <a:r>
              <a:rPr lang="it-IT" sz="3200" dirty="0"/>
              <a:t>Sottolineiamo che questa è la particolare tesi di questa scuola che non è condivisa da altre.</a:t>
            </a:r>
          </a:p>
          <a:p>
            <a:endParaRPr lang="it-IT" sz="2800" dirty="0"/>
          </a:p>
        </p:txBody>
      </p:sp>
    </p:spTree>
    <p:extLst>
      <p:ext uri="{BB962C8B-B14F-4D97-AF65-F5344CB8AC3E}">
        <p14:creationId xmlns:p14="http://schemas.microsoft.com/office/powerpoint/2010/main" val="1891069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B408A46-5E7E-7ECC-AE4A-224EF0B4A34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48EC8F8-0078-6D22-5DE0-33D313EE077C}"/>
              </a:ext>
            </a:extLst>
          </p:cNvPr>
          <p:cNvSpPr>
            <a:spLocks noGrp="1"/>
          </p:cNvSpPr>
          <p:nvPr>
            <p:ph type="title"/>
          </p:nvPr>
        </p:nvSpPr>
        <p:spPr/>
        <p:txBody>
          <a:bodyPr>
            <a:normAutofit fontScale="90000"/>
          </a:bodyPr>
          <a:lstStyle/>
          <a:p>
            <a:r>
              <a:rPr lang="it-IT" sz="4000" i="1" cap="none" dirty="0">
                <a:latin typeface="Georgia Pro Semibold" panose="02040702050405020303" pitchFamily="18" charset="0"/>
              </a:rPr>
              <a:t>Cosa significa abbandonare i contaminanti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7ADE076-D44A-3BD5-59B5-C63C49386C65}"/>
              </a:ext>
            </a:extLst>
          </p:cNvPr>
          <p:cNvSpPr>
            <a:spLocks noGrp="1"/>
          </p:cNvSpPr>
          <p:nvPr>
            <p:ph idx="1"/>
          </p:nvPr>
        </p:nvSpPr>
        <p:spPr/>
        <p:txBody>
          <a:bodyPr>
            <a:normAutofit/>
          </a:bodyPr>
          <a:lstStyle/>
          <a:p>
            <a:pPr marL="0" indent="0">
              <a:buNone/>
            </a:pPr>
            <a:r>
              <a:rPr lang="it-IT" sz="3200" dirty="0"/>
              <a:t>Dal punto di vista di questa scuola, abbandonare un contaminante significa tagliare la sua connessione con il flusso di coscienza. </a:t>
            </a:r>
          </a:p>
          <a:p>
            <a:pPr marL="0" indent="0">
              <a:buNone/>
            </a:pPr>
            <a:r>
              <a:rPr lang="it-IT" sz="3200" dirty="0"/>
              <a:t>Questa connessione è essa stessa un </a:t>
            </a:r>
            <a:r>
              <a:rPr lang="it-IT" sz="3200" i="1" dirty="0"/>
              <a:t>dharma</a:t>
            </a:r>
            <a:r>
              <a:rPr lang="it-IT" sz="3200" dirty="0"/>
              <a:t> e si chiama </a:t>
            </a:r>
            <a:r>
              <a:rPr lang="it-IT" sz="3200" i="1" dirty="0"/>
              <a:t>prāpti</a:t>
            </a:r>
            <a:r>
              <a:rPr lang="it-IT" sz="3200" dirty="0"/>
              <a:t>, che può essere tradotto come acquisizione. </a:t>
            </a:r>
          </a:p>
          <a:p>
            <a:endParaRPr lang="it-IT" sz="2800" dirty="0"/>
          </a:p>
        </p:txBody>
      </p:sp>
    </p:spTree>
    <p:extLst>
      <p:ext uri="{BB962C8B-B14F-4D97-AF65-F5344CB8AC3E}">
        <p14:creationId xmlns:p14="http://schemas.microsoft.com/office/powerpoint/2010/main" val="1240454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9C5AE54-D450-8615-05FF-546604F086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3B67A9C-AE7E-CE4D-A115-8016E9E7C7CA}"/>
              </a:ext>
            </a:extLst>
          </p:cNvPr>
          <p:cNvSpPr>
            <a:spLocks noGrp="1"/>
          </p:cNvSpPr>
          <p:nvPr>
            <p:ph type="title"/>
          </p:nvPr>
        </p:nvSpPr>
        <p:spPr/>
        <p:txBody>
          <a:bodyPr/>
          <a:lstStyle/>
          <a:p>
            <a:r>
              <a:rPr lang="it-IT" sz="3600" i="1" cap="none" dirty="0">
                <a:latin typeface="Georgia Pro Semibold" panose="02040702050405020303" pitchFamily="18" charset="0"/>
              </a:rPr>
              <a:t>Prāpti</a:t>
            </a:r>
            <a:endParaRPr lang="en-GB" sz="36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F6AE2CD-D368-57DB-C150-B8A7E2192385}"/>
              </a:ext>
            </a:extLst>
          </p:cNvPr>
          <p:cNvSpPr>
            <a:spLocks noGrp="1"/>
          </p:cNvSpPr>
          <p:nvPr>
            <p:ph idx="1"/>
          </p:nvPr>
        </p:nvSpPr>
        <p:spPr/>
        <p:txBody>
          <a:bodyPr>
            <a:normAutofit/>
          </a:bodyPr>
          <a:lstStyle/>
          <a:p>
            <a:r>
              <a:rPr lang="it-IT" sz="4000" dirty="0"/>
              <a:t>Esso è una forza che connette un </a:t>
            </a:r>
            <a:r>
              <a:rPr lang="it-IT" sz="4000" i="1" dirty="0"/>
              <a:t>dharma</a:t>
            </a:r>
            <a:r>
              <a:rPr lang="it-IT" sz="4000" dirty="0"/>
              <a:t> ad una particolare serie, mentre </a:t>
            </a:r>
            <a:r>
              <a:rPr lang="it-IT" sz="4000" i="1" dirty="0"/>
              <a:t>aprāpti</a:t>
            </a:r>
            <a:r>
              <a:rPr lang="it-IT" sz="4000" dirty="0"/>
              <a:t> è la forza che assicura che un </a:t>
            </a:r>
            <a:r>
              <a:rPr lang="it-IT" sz="4000" i="1" dirty="0"/>
              <a:t>dharma</a:t>
            </a:r>
            <a:r>
              <a:rPr lang="it-IT" sz="4000" dirty="0"/>
              <a:t> sia dissociato da una serie. </a:t>
            </a:r>
          </a:p>
          <a:p>
            <a:endParaRPr lang="it-IT" sz="4000" dirty="0"/>
          </a:p>
        </p:txBody>
      </p:sp>
    </p:spTree>
    <p:extLst>
      <p:ext uri="{BB962C8B-B14F-4D97-AF65-F5344CB8AC3E}">
        <p14:creationId xmlns:p14="http://schemas.microsoft.com/office/powerpoint/2010/main" val="2812130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B32B89E-F5BA-CBFF-D044-06BE8E1A949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EAB2B0F-AADF-47D9-AE13-3F232BE9CBF7}"/>
              </a:ext>
            </a:extLst>
          </p:cNvPr>
          <p:cNvSpPr>
            <a:spLocks noGrp="1"/>
          </p:cNvSpPr>
          <p:nvPr>
            <p:ph type="title"/>
          </p:nvPr>
        </p:nvSpPr>
        <p:spPr/>
        <p:txBody>
          <a:bodyPr/>
          <a:lstStyle/>
          <a:p>
            <a:r>
              <a:rPr lang="it-IT" sz="3600" i="1" cap="none" dirty="0">
                <a:latin typeface="Georgia Pro Semibold" panose="02040702050405020303" pitchFamily="18" charset="0"/>
              </a:rPr>
              <a:t>Prāpti</a:t>
            </a:r>
            <a:endParaRPr lang="en-GB" sz="36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EAE9F21-89E6-C98F-5311-36C85063841C}"/>
              </a:ext>
            </a:extLst>
          </p:cNvPr>
          <p:cNvSpPr>
            <a:spLocks noGrp="1"/>
          </p:cNvSpPr>
          <p:nvPr>
            <p:ph idx="1"/>
          </p:nvPr>
        </p:nvSpPr>
        <p:spPr/>
        <p:txBody>
          <a:bodyPr>
            <a:normAutofit fontScale="92500"/>
          </a:bodyPr>
          <a:lstStyle/>
          <a:p>
            <a:r>
              <a:rPr lang="it-IT" sz="4000" dirty="0"/>
              <a:t>Dhammajoti, p. 379:</a:t>
            </a:r>
          </a:p>
          <a:p>
            <a:r>
              <a:rPr lang="it-IT" sz="4000" dirty="0"/>
              <a:t>«Come esempio, se in me c’è gelosia è perché, dato l’assemblaggio di condizioni richiesto per indurre il sorgere di questo </a:t>
            </a:r>
            <a:r>
              <a:rPr lang="it-IT" sz="4000" i="1" dirty="0"/>
              <a:t>dharma</a:t>
            </a:r>
            <a:r>
              <a:rPr lang="it-IT" sz="4000" dirty="0"/>
              <a:t>, ovvero la gelosia, viene indotto il sorgere di una forza chiamata </a:t>
            </a:r>
            <a:r>
              <a:rPr lang="it-IT" sz="4000" i="1" dirty="0"/>
              <a:t>prāpti</a:t>
            </a:r>
            <a:r>
              <a:rPr lang="it-IT" sz="4000" dirty="0"/>
              <a:t> in virtù della quale la gelosia viene associata a me.» </a:t>
            </a:r>
          </a:p>
        </p:txBody>
      </p:sp>
    </p:spTree>
    <p:extLst>
      <p:ext uri="{BB962C8B-B14F-4D97-AF65-F5344CB8AC3E}">
        <p14:creationId xmlns:p14="http://schemas.microsoft.com/office/powerpoint/2010/main" val="28384739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DEA60AE-80F8-E650-6B8E-9E673A28FEB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8D0065-F83F-296E-9CE3-7EFBEAB8278C}"/>
              </a:ext>
            </a:extLst>
          </p:cNvPr>
          <p:cNvSpPr>
            <a:spLocks noGrp="1"/>
          </p:cNvSpPr>
          <p:nvPr>
            <p:ph type="title"/>
          </p:nvPr>
        </p:nvSpPr>
        <p:spPr/>
        <p:txBody>
          <a:bodyPr/>
          <a:lstStyle/>
          <a:p>
            <a:r>
              <a:rPr lang="it-IT" sz="3600" i="1" cap="none" dirty="0">
                <a:latin typeface="Georgia Pro Semibold" panose="02040702050405020303" pitchFamily="18" charset="0"/>
              </a:rPr>
              <a:t>Prāpti</a:t>
            </a:r>
            <a:endParaRPr lang="en-GB" sz="36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6BDEB9F-B537-F45B-9F6F-E6628C3ED8FF}"/>
              </a:ext>
            </a:extLst>
          </p:cNvPr>
          <p:cNvSpPr>
            <a:spLocks noGrp="1"/>
          </p:cNvSpPr>
          <p:nvPr>
            <p:ph idx="1"/>
          </p:nvPr>
        </p:nvSpPr>
        <p:spPr/>
        <p:txBody>
          <a:bodyPr>
            <a:normAutofit fontScale="92500"/>
          </a:bodyPr>
          <a:lstStyle/>
          <a:p>
            <a:r>
              <a:rPr lang="it-IT" sz="4000" dirty="0"/>
              <a:t>«La forza della </a:t>
            </a:r>
            <a:r>
              <a:rPr lang="it-IT" sz="4000" i="1" dirty="0"/>
              <a:t>prāpti</a:t>
            </a:r>
            <a:r>
              <a:rPr lang="it-IT" sz="4000" dirty="0"/>
              <a:t> continua ad associare la gelosia a me istante dopo istante, anche in quei momenti in cui la mia mente non è occupata da questo contaminante, ma da un pensiero che è salubre e non contaminato. Essa sorge istante dopo istante in una continuità seriale propria.»</a:t>
            </a:r>
          </a:p>
        </p:txBody>
      </p:sp>
    </p:spTree>
    <p:extLst>
      <p:ext uri="{BB962C8B-B14F-4D97-AF65-F5344CB8AC3E}">
        <p14:creationId xmlns:p14="http://schemas.microsoft.com/office/powerpoint/2010/main" val="15281142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D544496-230D-32E0-1369-C08EDF41174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17B84E-DB78-EE62-8F8D-0117CDACD6AE}"/>
              </a:ext>
            </a:extLst>
          </p:cNvPr>
          <p:cNvSpPr>
            <a:spLocks noGrp="1"/>
          </p:cNvSpPr>
          <p:nvPr>
            <p:ph type="title"/>
          </p:nvPr>
        </p:nvSpPr>
        <p:spPr/>
        <p:txBody>
          <a:bodyPr/>
          <a:lstStyle/>
          <a:p>
            <a:r>
              <a:rPr lang="it-IT" sz="3600" i="1" cap="none" dirty="0">
                <a:latin typeface="Georgia Pro Semibold" panose="02040702050405020303" pitchFamily="18" charset="0"/>
              </a:rPr>
              <a:t>Prāpti</a:t>
            </a:r>
            <a:endParaRPr lang="en-GB" sz="36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8AFE11D9-E504-0F1C-5767-1B48B3A79851}"/>
              </a:ext>
            </a:extLst>
          </p:cNvPr>
          <p:cNvSpPr>
            <a:spLocks noGrp="1"/>
          </p:cNvSpPr>
          <p:nvPr>
            <p:ph idx="1"/>
          </p:nvPr>
        </p:nvSpPr>
        <p:spPr/>
        <p:txBody>
          <a:bodyPr>
            <a:normAutofit fontScale="85000" lnSpcReduction="20000"/>
          </a:bodyPr>
          <a:lstStyle/>
          <a:p>
            <a:r>
              <a:rPr lang="it-IT" sz="4000" dirty="0"/>
              <a:t>«E’ solo quando sono in grado di sviluppare un insight sufficientemente forte come antidoto che essa si dissocia da me. In quel momento sorge la </a:t>
            </a:r>
            <a:r>
              <a:rPr lang="it-IT" sz="4000" i="1" dirty="0"/>
              <a:t>prāpti</a:t>
            </a:r>
            <a:r>
              <a:rPr lang="it-IT" sz="4000" dirty="0"/>
              <a:t> di un altro </a:t>
            </a:r>
            <a:r>
              <a:rPr lang="it-IT" sz="4000" i="1" dirty="0"/>
              <a:t>dharma</a:t>
            </a:r>
            <a:r>
              <a:rPr lang="it-IT" sz="4000" dirty="0"/>
              <a:t>, ovvero la </a:t>
            </a:r>
            <a:r>
              <a:rPr lang="it-IT" sz="4000" i="1" dirty="0"/>
              <a:t>prāpti</a:t>
            </a:r>
            <a:r>
              <a:rPr lang="it-IT" sz="4000" dirty="0"/>
              <a:t> della cessazione di quel contaminante ed allo stesso tempo viene indotto il sorgere dell’</a:t>
            </a:r>
            <a:r>
              <a:rPr lang="it-IT" sz="4000" i="1" dirty="0"/>
              <a:t>aprāpti</a:t>
            </a:r>
            <a:r>
              <a:rPr lang="it-IT" sz="4000" dirty="0"/>
              <a:t> di quel contaminante rendendo efficace la dissociazione. La cessazione e l’</a:t>
            </a:r>
            <a:r>
              <a:rPr lang="it-IT" sz="4000" i="1" dirty="0"/>
              <a:t>aprāpti</a:t>
            </a:r>
            <a:r>
              <a:rPr lang="it-IT" sz="4000" dirty="0"/>
              <a:t> assieme assicurano che quel contaminante non sorgerà più.»</a:t>
            </a:r>
          </a:p>
        </p:txBody>
      </p:sp>
    </p:spTree>
    <p:extLst>
      <p:ext uri="{BB962C8B-B14F-4D97-AF65-F5344CB8AC3E}">
        <p14:creationId xmlns:p14="http://schemas.microsoft.com/office/powerpoint/2010/main" val="10392892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0FA8C10-614D-0D6A-7688-99C0C33821A7}"/>
            </a:ext>
          </a:extLst>
        </p:cNvPr>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F0302AD9-E0D6-AB52-8952-857E3DA05B36}"/>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p:blipFill>
        <p:spPr>
          <a:xfrm>
            <a:off x="1" y="0"/>
            <a:ext cx="12192000" cy="6857999"/>
          </a:xfrm>
        </p:spPr>
      </p:pic>
    </p:spTree>
    <p:extLst>
      <p:ext uri="{BB962C8B-B14F-4D97-AF65-F5344CB8AC3E}">
        <p14:creationId xmlns:p14="http://schemas.microsoft.com/office/powerpoint/2010/main" val="28760947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A533B58-1621-B6F0-ED41-ABBFC0861C4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081CAE-5EBC-12C1-CCE2-47B19E249456}"/>
              </a:ext>
            </a:extLst>
          </p:cNvPr>
          <p:cNvSpPr>
            <a:spLocks noGrp="1"/>
          </p:cNvSpPr>
          <p:nvPr>
            <p:ph type="title"/>
          </p:nvPr>
        </p:nvSpPr>
        <p:spPr/>
        <p:txBody>
          <a:bodyPr/>
          <a:lstStyle/>
          <a:p>
            <a:r>
              <a:rPr lang="it-IT" sz="3600" i="1" cap="none" dirty="0">
                <a:latin typeface="Georgia Pro Semibold" panose="02040702050405020303" pitchFamily="18" charset="0"/>
              </a:rPr>
              <a:t>Prāpti</a:t>
            </a:r>
            <a:endParaRPr lang="en-GB" sz="36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28D1185-D6FC-00D6-6604-A948DAFB8E8F}"/>
              </a:ext>
            </a:extLst>
          </p:cNvPr>
          <p:cNvSpPr>
            <a:spLocks noGrp="1"/>
          </p:cNvSpPr>
          <p:nvPr>
            <p:ph idx="1"/>
          </p:nvPr>
        </p:nvSpPr>
        <p:spPr/>
        <p:txBody>
          <a:bodyPr>
            <a:normAutofit/>
          </a:bodyPr>
          <a:lstStyle/>
          <a:p>
            <a:r>
              <a:rPr lang="it-IT" sz="4000" dirty="0"/>
              <a:t>Poiché l’eliminazione dei contaminanti consiste per il Sarvāstivāda nella cessazione della </a:t>
            </a:r>
            <a:r>
              <a:rPr lang="it-IT" sz="4000" i="1" dirty="0"/>
              <a:t>prāpti</a:t>
            </a:r>
            <a:r>
              <a:rPr lang="it-IT" sz="4000" dirty="0"/>
              <a:t> del contaminante e nell’acquisizione della sua </a:t>
            </a:r>
            <a:r>
              <a:rPr lang="it-IT" sz="4000" i="1" dirty="0"/>
              <a:t>aprāpti</a:t>
            </a:r>
            <a:r>
              <a:rPr lang="it-IT" sz="4000" dirty="0"/>
              <a:t> più la </a:t>
            </a:r>
            <a:r>
              <a:rPr lang="it-IT" sz="4000" i="1" dirty="0"/>
              <a:t>prāpti</a:t>
            </a:r>
            <a:r>
              <a:rPr lang="it-IT" sz="4000" dirty="0"/>
              <a:t> della cessazione, il cammino corrispondente consiste di due istanti:</a:t>
            </a:r>
          </a:p>
        </p:txBody>
      </p:sp>
    </p:spTree>
    <p:extLst>
      <p:ext uri="{BB962C8B-B14F-4D97-AF65-F5344CB8AC3E}">
        <p14:creationId xmlns:p14="http://schemas.microsoft.com/office/powerpoint/2010/main" val="1254038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3FF6EF8-9F5B-3B1B-F424-AB84B4B331F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1F4FB60-3449-5EF7-0BEC-4280A6DC03EE}"/>
              </a:ext>
            </a:extLst>
          </p:cNvPr>
          <p:cNvSpPr>
            <a:spLocks noGrp="1"/>
          </p:cNvSpPr>
          <p:nvPr>
            <p:ph type="title"/>
          </p:nvPr>
        </p:nvSpPr>
        <p:spPr/>
        <p:txBody>
          <a:bodyPr/>
          <a:lstStyle/>
          <a:p>
            <a:r>
              <a:rPr lang="it-IT" sz="3600" i="1" cap="none" dirty="0">
                <a:latin typeface="Georgia Pro Semibold" panose="02040702050405020303" pitchFamily="18" charset="0"/>
              </a:rPr>
              <a:t>Prāpti</a:t>
            </a:r>
            <a:endParaRPr lang="en-GB" sz="36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71FBF38F-1792-3B0D-7E26-4D415D522627}"/>
              </a:ext>
            </a:extLst>
          </p:cNvPr>
          <p:cNvSpPr>
            <a:spLocks noGrp="1"/>
          </p:cNvSpPr>
          <p:nvPr>
            <p:ph idx="1"/>
          </p:nvPr>
        </p:nvSpPr>
        <p:spPr/>
        <p:txBody>
          <a:bodyPr>
            <a:normAutofit/>
          </a:bodyPr>
          <a:lstStyle/>
          <a:p>
            <a:r>
              <a:rPr lang="it-IT" sz="4000" i="1" dirty="0">
                <a:latin typeface="Times New Roman" panose="02020603050405020304" pitchFamily="18" charset="0"/>
                <a:cs typeface="Times New Roman" panose="02020603050405020304" pitchFamily="18" charset="0"/>
              </a:rPr>
              <a:t>Ā</a:t>
            </a:r>
            <a:r>
              <a:rPr lang="it-IT" sz="4000" i="1" dirty="0"/>
              <a:t>nantarya-m</a:t>
            </a:r>
            <a:r>
              <a:rPr lang="it-IT" sz="4000" i="1" dirty="0">
                <a:latin typeface="Times New Roman" panose="02020603050405020304" pitchFamily="18" charset="0"/>
                <a:cs typeface="Times New Roman" panose="02020603050405020304" pitchFamily="18" charset="0"/>
              </a:rPr>
              <a:t>ā</a:t>
            </a:r>
            <a:r>
              <a:rPr lang="it-IT" sz="4000" i="1" dirty="0"/>
              <a:t>rga</a:t>
            </a:r>
            <a:r>
              <a:rPr lang="it-IT" sz="4000" dirty="0"/>
              <a:t>, cammino inostacolato, durante il quale la </a:t>
            </a:r>
            <a:r>
              <a:rPr lang="it-IT" sz="4000" i="1" dirty="0"/>
              <a:t>prāpti</a:t>
            </a:r>
            <a:r>
              <a:rPr lang="it-IT" sz="4000" dirty="0"/>
              <a:t> del contaminante viene troncata.</a:t>
            </a:r>
          </a:p>
          <a:p>
            <a:r>
              <a:rPr lang="it-IT" sz="4000" i="1" dirty="0"/>
              <a:t>Vimukti-m</a:t>
            </a:r>
            <a:r>
              <a:rPr lang="it-IT" sz="4000" i="1" dirty="0">
                <a:latin typeface="Times New Roman" panose="02020603050405020304" pitchFamily="18" charset="0"/>
                <a:cs typeface="Times New Roman" panose="02020603050405020304" pitchFamily="18" charset="0"/>
              </a:rPr>
              <a:t>ā</a:t>
            </a:r>
            <a:r>
              <a:rPr lang="it-IT" sz="4000" i="1" dirty="0"/>
              <a:t>rga</a:t>
            </a:r>
            <a:r>
              <a:rPr lang="it-IT" sz="4000" dirty="0"/>
              <a:t>, cammino della liberazione, che induce il sorgere della </a:t>
            </a:r>
            <a:r>
              <a:rPr lang="it-IT" sz="4000" i="1" dirty="0"/>
              <a:t>prāpti</a:t>
            </a:r>
            <a:r>
              <a:rPr lang="it-IT" sz="4000" dirty="0"/>
              <a:t> della cessazione. </a:t>
            </a:r>
          </a:p>
        </p:txBody>
      </p:sp>
    </p:spTree>
    <p:extLst>
      <p:ext uri="{BB962C8B-B14F-4D97-AF65-F5344CB8AC3E}">
        <p14:creationId xmlns:p14="http://schemas.microsoft.com/office/powerpoint/2010/main" val="34913398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7141352-A83B-41C7-925D-4A58F4FB5894}"/>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90146F9B-B29F-3706-5F10-190832249772}"/>
              </a:ext>
            </a:extLst>
          </p:cNvPr>
          <p:cNvSpPr>
            <a:spLocks noGrp="1"/>
          </p:cNvSpPr>
          <p:nvPr>
            <p:ph type="title"/>
          </p:nvPr>
        </p:nvSpPr>
        <p:spPr>
          <a:xfrm>
            <a:off x="8311896" y="1078992"/>
            <a:ext cx="3273552" cy="1947672"/>
          </a:xfrm>
        </p:spPr>
        <p:txBody>
          <a:bodyPr anchor="b">
            <a:normAutofit/>
          </a:bodyPr>
          <a:lstStyle/>
          <a:p>
            <a:r>
              <a:rPr lang="it-IT" dirty="0"/>
              <a:t>Le fasi del cammino</a:t>
            </a:r>
            <a:endParaRPr lang="en-GB" dirty="0"/>
          </a:p>
        </p:txBody>
      </p:sp>
      <p:pic>
        <p:nvPicPr>
          <p:cNvPr id="6" name="Picture 5">
            <a:extLst>
              <a:ext uri="{FF2B5EF4-FFF2-40B4-BE49-F238E27FC236}">
                <a16:creationId xmlns:a16="http://schemas.microsoft.com/office/drawing/2014/main" id="{2A4159E0-DB38-A524-2AE0-A23AC4371C0E}"/>
              </a:ext>
            </a:extLst>
          </p:cNvPr>
          <p:cNvPicPr>
            <a:picLocks noChangeAspect="1"/>
          </p:cNvPicPr>
          <p:nvPr/>
        </p:nvPicPr>
        <p:blipFill>
          <a:blip r:embed="rId2">
            <a:extLst>
              <a:ext uri="{28A0092B-C50C-407E-A947-70E740481C1C}">
                <a14:useLocalDpi xmlns:a14="http://schemas.microsoft.com/office/drawing/2010/main" val="0"/>
              </a:ext>
            </a:extLst>
          </a:blip>
          <a:srcRect l="4676" r="4676"/>
          <a:stretch/>
        </p:blipFill>
        <p:spPr>
          <a:xfrm rot="5400000">
            <a:off x="667589" y="-667559"/>
            <a:ext cx="6399142" cy="7734280"/>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noFill/>
        </p:spPr>
      </p:pic>
      <p:sp>
        <p:nvSpPr>
          <p:cNvPr id="3" name="Segnaposto contenuto 2">
            <a:extLst>
              <a:ext uri="{FF2B5EF4-FFF2-40B4-BE49-F238E27FC236}">
                <a16:creationId xmlns:a16="http://schemas.microsoft.com/office/drawing/2014/main" id="{F4CDC7D8-8EC6-C874-1BD0-B89DCAC8D2D2}"/>
              </a:ext>
            </a:extLst>
          </p:cNvPr>
          <p:cNvSpPr>
            <a:spLocks noGrp="1"/>
          </p:cNvSpPr>
          <p:nvPr>
            <p:ph sz="quarter" idx="14"/>
          </p:nvPr>
        </p:nvSpPr>
        <p:spPr>
          <a:xfrm>
            <a:off x="8311896" y="3099816"/>
            <a:ext cx="3273552" cy="2953512"/>
          </a:xfrm>
        </p:spPr>
        <p:txBody>
          <a:bodyPr>
            <a:normAutofit/>
          </a:bodyPr>
          <a:lstStyle/>
          <a:p>
            <a:pPr marL="0" indent="0">
              <a:buNone/>
            </a:pPr>
            <a:endParaRPr lang="en-GB"/>
          </a:p>
          <a:p>
            <a:pPr marL="0" indent="0">
              <a:buNone/>
            </a:pPr>
            <a:endParaRPr lang="it-IT"/>
          </a:p>
        </p:txBody>
      </p:sp>
    </p:spTree>
    <p:extLst>
      <p:ext uri="{BB962C8B-B14F-4D97-AF65-F5344CB8AC3E}">
        <p14:creationId xmlns:p14="http://schemas.microsoft.com/office/powerpoint/2010/main" val="3962755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E046333-955C-BD58-6086-D39D9803DC7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EF1EA22-2A93-FB81-A594-49595719BC7A}"/>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Considerazioni generali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737A880E-C7C3-CC80-5F71-719C68BAC544}"/>
              </a:ext>
            </a:extLst>
          </p:cNvPr>
          <p:cNvSpPr>
            <a:spLocks noGrp="1"/>
          </p:cNvSpPr>
          <p:nvPr>
            <p:ph idx="1"/>
          </p:nvPr>
        </p:nvSpPr>
        <p:spPr/>
        <p:txBody>
          <a:bodyPr>
            <a:normAutofit fontScale="92500"/>
          </a:bodyPr>
          <a:lstStyle/>
          <a:p>
            <a:pPr marL="0" indent="0">
              <a:buNone/>
            </a:pPr>
            <a:r>
              <a:rPr lang="en-GB" sz="3600" dirty="0"/>
              <a:t>Dhammajoti, p. 566: “Il </a:t>
            </a:r>
            <a:r>
              <a:rPr lang="en-GB" sz="3600" dirty="0" err="1"/>
              <a:t>cammino</a:t>
            </a:r>
            <a:r>
              <a:rPr lang="en-GB" sz="3600" dirty="0"/>
              <a:t> </a:t>
            </a:r>
            <a:r>
              <a:rPr lang="en-GB" sz="3600" dirty="0" err="1"/>
              <a:t>graduale</a:t>
            </a:r>
            <a:r>
              <a:rPr lang="en-GB" sz="3600" dirty="0"/>
              <a:t> del </a:t>
            </a:r>
            <a:r>
              <a:rPr lang="en-GB" sz="3600" dirty="0" err="1"/>
              <a:t>progresso</a:t>
            </a:r>
            <a:r>
              <a:rPr lang="en-GB" sz="3600" dirty="0"/>
              <a:t> </a:t>
            </a:r>
            <a:r>
              <a:rPr lang="en-GB" sz="3600" dirty="0" err="1"/>
              <a:t>spirituale</a:t>
            </a:r>
            <a:r>
              <a:rPr lang="en-GB" sz="3600" dirty="0"/>
              <a:t> </a:t>
            </a:r>
            <a:r>
              <a:rPr lang="en-GB" sz="3600" dirty="0" err="1"/>
              <a:t>comincia</a:t>
            </a:r>
            <a:r>
              <a:rPr lang="en-GB" sz="3600" dirty="0"/>
              <a:t> </a:t>
            </a:r>
            <a:r>
              <a:rPr lang="en-GB" sz="3600" dirty="0" err="1"/>
              <a:t>quando</a:t>
            </a:r>
            <a:r>
              <a:rPr lang="en-GB" sz="3600" dirty="0"/>
              <a:t> il </a:t>
            </a:r>
            <a:r>
              <a:rPr lang="en-GB" sz="3600" dirty="0" err="1"/>
              <a:t>praticante</a:t>
            </a:r>
            <a:r>
              <a:rPr lang="en-GB" sz="3600" dirty="0"/>
              <a:t> è </a:t>
            </a:r>
            <a:r>
              <a:rPr lang="en-GB" sz="3600" dirty="0" err="1"/>
              <a:t>una</a:t>
            </a:r>
            <a:r>
              <a:rPr lang="en-GB" sz="3600" dirty="0"/>
              <a:t> persona </a:t>
            </a:r>
            <a:r>
              <a:rPr lang="en-GB" sz="3600" dirty="0" err="1"/>
              <a:t>ordinaria</a:t>
            </a:r>
            <a:r>
              <a:rPr lang="en-GB" sz="3600" dirty="0"/>
              <a:t>. Quando </a:t>
            </a:r>
            <a:r>
              <a:rPr lang="en-GB" sz="3600" dirty="0" err="1"/>
              <a:t>diventa</a:t>
            </a:r>
            <a:r>
              <a:rPr lang="en-GB" sz="3600" dirty="0"/>
              <a:t> un </a:t>
            </a:r>
            <a:r>
              <a:rPr lang="en-GB" sz="3600" i="1" dirty="0" err="1"/>
              <a:t>arya</a:t>
            </a:r>
            <a:r>
              <a:rPr lang="en-GB" sz="3600" dirty="0"/>
              <a:t> </a:t>
            </a:r>
            <a:r>
              <a:rPr lang="en-GB" sz="3600" dirty="0" err="1"/>
              <a:t>deve</a:t>
            </a:r>
            <a:r>
              <a:rPr lang="en-GB" sz="3600" dirty="0"/>
              <a:t> </a:t>
            </a:r>
            <a:r>
              <a:rPr lang="en-GB" sz="3600" dirty="0" err="1"/>
              <a:t>continuare</a:t>
            </a:r>
            <a:r>
              <a:rPr lang="en-GB" sz="3600" dirty="0"/>
              <a:t> a </a:t>
            </a:r>
            <a:r>
              <a:rPr lang="en-GB" sz="3600" dirty="0" err="1"/>
              <a:t>procedere</a:t>
            </a:r>
            <a:r>
              <a:rPr lang="en-GB" sz="3600" dirty="0"/>
              <a:t> in modo </a:t>
            </a:r>
            <a:r>
              <a:rPr lang="en-GB" sz="3600" dirty="0" err="1"/>
              <a:t>graduale</a:t>
            </a:r>
            <a:r>
              <a:rPr lang="en-GB" sz="3600" dirty="0"/>
              <a:t>. </a:t>
            </a:r>
          </a:p>
          <a:p>
            <a:pPr marL="0" indent="0">
              <a:buNone/>
            </a:pPr>
            <a:r>
              <a:rPr lang="en-GB" sz="3600" dirty="0"/>
              <a:t>“I </a:t>
            </a:r>
            <a:r>
              <a:rPr lang="en-GB" sz="3600" dirty="0" err="1"/>
              <a:t>livelli</a:t>
            </a:r>
            <a:r>
              <a:rPr lang="en-GB" sz="3600" dirty="0"/>
              <a:t> </a:t>
            </a:r>
            <a:r>
              <a:rPr lang="en-GB" sz="3600" dirty="0" err="1"/>
              <a:t>graduali</a:t>
            </a:r>
            <a:r>
              <a:rPr lang="en-GB" sz="3600" dirty="0"/>
              <a:t> di insight </a:t>
            </a:r>
            <a:r>
              <a:rPr lang="en-GB" sz="3600" dirty="0" err="1"/>
              <a:t>spirituali</a:t>
            </a:r>
            <a:r>
              <a:rPr lang="en-GB" sz="3600" dirty="0"/>
              <a:t> </a:t>
            </a:r>
            <a:r>
              <a:rPr lang="en-GB" sz="3600" dirty="0" err="1"/>
              <a:t>che</a:t>
            </a:r>
            <a:r>
              <a:rPr lang="en-GB" sz="3600" dirty="0"/>
              <a:t> </a:t>
            </a:r>
            <a:r>
              <a:rPr lang="en-GB" sz="3600" dirty="0" err="1"/>
              <a:t>sono</a:t>
            </a:r>
            <a:r>
              <a:rPr lang="en-GB" sz="3600" dirty="0"/>
              <a:t> </a:t>
            </a:r>
            <a:r>
              <a:rPr lang="en-GB" sz="3600" dirty="0" err="1"/>
              <a:t>stati</a:t>
            </a:r>
            <a:r>
              <a:rPr lang="en-GB" sz="3600" dirty="0"/>
              <a:t> </a:t>
            </a:r>
            <a:r>
              <a:rPr lang="en-GB" sz="3600" dirty="0" err="1"/>
              <a:t>acquisiti</a:t>
            </a:r>
            <a:r>
              <a:rPr lang="en-GB" sz="3600" dirty="0"/>
              <a:t> </a:t>
            </a:r>
            <a:r>
              <a:rPr lang="en-GB" sz="3600" dirty="0" err="1"/>
              <a:t>lungo</a:t>
            </a:r>
            <a:r>
              <a:rPr lang="en-GB" sz="3600" dirty="0"/>
              <a:t> il </a:t>
            </a:r>
            <a:r>
              <a:rPr lang="en-GB" sz="3600" dirty="0" err="1"/>
              <a:t>cammino</a:t>
            </a:r>
            <a:r>
              <a:rPr lang="en-GB" sz="3600" dirty="0"/>
              <a:t> </a:t>
            </a:r>
            <a:r>
              <a:rPr lang="en-GB" sz="3600" dirty="0" err="1"/>
              <a:t>corrispondono</a:t>
            </a:r>
            <a:r>
              <a:rPr lang="en-GB" sz="3600" dirty="0"/>
              <a:t> </a:t>
            </a:r>
            <a:r>
              <a:rPr lang="en-GB" sz="3600" dirty="0" err="1"/>
              <a:t>all’abbandono</a:t>
            </a:r>
            <a:r>
              <a:rPr lang="en-GB" sz="3600" dirty="0"/>
              <a:t> </a:t>
            </a:r>
            <a:r>
              <a:rPr lang="en-GB" sz="3600" dirty="0" err="1"/>
              <a:t>graduale</a:t>
            </a:r>
            <a:r>
              <a:rPr lang="en-GB" sz="3600" dirty="0"/>
              <a:t> </a:t>
            </a:r>
            <a:r>
              <a:rPr lang="en-GB" sz="3600" dirty="0" err="1"/>
              <a:t>dei</a:t>
            </a:r>
            <a:r>
              <a:rPr lang="en-GB" sz="3600" dirty="0"/>
              <a:t> </a:t>
            </a:r>
            <a:r>
              <a:rPr lang="en-GB" sz="3600" dirty="0" err="1"/>
              <a:t>contaminanti</a:t>
            </a:r>
            <a:r>
              <a:rPr lang="en-GB" sz="3600" dirty="0"/>
              <a:t> ai </a:t>
            </a:r>
            <a:r>
              <a:rPr lang="en-GB" sz="3600" dirty="0" err="1"/>
              <a:t>vari</a:t>
            </a:r>
            <a:r>
              <a:rPr lang="en-GB" sz="3600" dirty="0"/>
              <a:t> </a:t>
            </a:r>
            <a:r>
              <a:rPr lang="en-GB" sz="3600" dirty="0" err="1"/>
              <a:t>stadi</a:t>
            </a:r>
            <a:r>
              <a:rPr lang="en-GB" sz="3600" dirty="0"/>
              <a:t>.” </a:t>
            </a:r>
          </a:p>
          <a:p>
            <a:endParaRPr lang="it-IT" sz="3200" dirty="0"/>
          </a:p>
          <a:p>
            <a:endParaRPr lang="it-IT" sz="2800" dirty="0"/>
          </a:p>
        </p:txBody>
      </p:sp>
    </p:spTree>
    <p:extLst>
      <p:ext uri="{BB962C8B-B14F-4D97-AF65-F5344CB8AC3E}">
        <p14:creationId xmlns:p14="http://schemas.microsoft.com/office/powerpoint/2010/main" val="5278082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D3AB033-B4AE-3194-8187-3D7CBA53392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15EE6CD-6C93-1737-DF1A-D4072C0FFB8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Considerazioni generali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65FFC10A-DB04-C441-2238-A28257F6C1EF}"/>
              </a:ext>
            </a:extLst>
          </p:cNvPr>
          <p:cNvSpPr>
            <a:spLocks noGrp="1"/>
          </p:cNvSpPr>
          <p:nvPr>
            <p:ph idx="1"/>
          </p:nvPr>
        </p:nvSpPr>
        <p:spPr/>
        <p:txBody>
          <a:bodyPr>
            <a:normAutofit fontScale="92500" lnSpcReduction="20000"/>
          </a:bodyPr>
          <a:lstStyle/>
          <a:p>
            <a:pPr marL="0" indent="0">
              <a:buNone/>
            </a:pPr>
            <a:r>
              <a:rPr lang="en-GB" sz="3600" dirty="0"/>
              <a:t>Dhammajoti, p. 566: “</a:t>
            </a:r>
            <a:r>
              <a:rPr lang="en-GB" sz="3600" dirty="0" err="1"/>
              <a:t>All’ultimo</a:t>
            </a:r>
            <a:r>
              <a:rPr lang="en-GB" sz="3600" dirty="0"/>
              <a:t> </a:t>
            </a:r>
            <a:r>
              <a:rPr lang="en-GB" sz="3600" dirty="0" err="1"/>
              <a:t>stadio</a:t>
            </a:r>
            <a:r>
              <a:rPr lang="en-GB" sz="3600" dirty="0"/>
              <a:t> del </a:t>
            </a:r>
            <a:r>
              <a:rPr lang="en-GB" sz="3600" dirty="0" err="1"/>
              <a:t>cammino</a:t>
            </a:r>
            <a:r>
              <a:rPr lang="en-GB" sz="3600" dirty="0"/>
              <a:t> della </a:t>
            </a:r>
            <a:r>
              <a:rPr lang="en-GB" sz="3600" dirty="0" err="1"/>
              <a:t>coltivazione</a:t>
            </a:r>
            <a:r>
              <a:rPr lang="en-GB" sz="3600" dirty="0"/>
              <a:t> sorge il </a:t>
            </a:r>
            <a:r>
              <a:rPr lang="en-GB" sz="3600" i="1" dirty="0"/>
              <a:t>vajropama</a:t>
            </a:r>
            <a:r>
              <a:rPr lang="en-GB" sz="3600" dirty="0"/>
              <a:t> </a:t>
            </a:r>
            <a:r>
              <a:rPr lang="en-GB" sz="3600" i="1" dirty="0"/>
              <a:t>samādhi</a:t>
            </a:r>
            <a:r>
              <a:rPr lang="en-GB" sz="3600" dirty="0"/>
              <a:t> e il </a:t>
            </a:r>
            <a:r>
              <a:rPr lang="en-GB" sz="3600" dirty="0" err="1"/>
              <a:t>praticante</a:t>
            </a:r>
            <a:r>
              <a:rPr lang="en-GB" sz="3600" dirty="0"/>
              <a:t> </a:t>
            </a:r>
            <a:r>
              <a:rPr lang="en-GB" sz="3600" dirty="0" err="1"/>
              <a:t>eradica</a:t>
            </a:r>
            <a:r>
              <a:rPr lang="en-GB" sz="3600" dirty="0"/>
              <a:t> </a:t>
            </a:r>
            <a:r>
              <a:rPr lang="en-GB" sz="3600" dirty="0" err="1"/>
              <a:t>qualunque</a:t>
            </a:r>
            <a:r>
              <a:rPr lang="en-GB" sz="3600" dirty="0"/>
              <a:t> </a:t>
            </a:r>
            <a:r>
              <a:rPr lang="en-GB" sz="3600" dirty="0" err="1"/>
              <a:t>contaminante</a:t>
            </a:r>
            <a:r>
              <a:rPr lang="en-GB" sz="3600" dirty="0"/>
              <a:t> </a:t>
            </a:r>
            <a:r>
              <a:rPr lang="en-GB" sz="3600" dirty="0" err="1"/>
              <a:t>sia</a:t>
            </a:r>
            <a:r>
              <a:rPr lang="en-GB" sz="3600" dirty="0"/>
              <a:t> </a:t>
            </a:r>
            <a:r>
              <a:rPr lang="en-GB" sz="3600" dirty="0" err="1"/>
              <a:t>ancora</a:t>
            </a:r>
            <a:r>
              <a:rPr lang="en-GB" sz="3600" dirty="0"/>
              <a:t> </a:t>
            </a:r>
            <a:r>
              <a:rPr lang="en-GB" sz="3600" dirty="0" err="1"/>
              <a:t>rimasto</a:t>
            </a:r>
            <a:r>
              <a:rPr lang="en-GB" sz="3600" dirty="0"/>
              <a:t>. </a:t>
            </a:r>
          </a:p>
          <a:p>
            <a:pPr marL="0" indent="0">
              <a:buNone/>
            </a:pPr>
            <a:r>
              <a:rPr lang="en-GB" sz="3600" dirty="0"/>
              <a:t>“</a:t>
            </a:r>
            <a:r>
              <a:rPr lang="en-GB" sz="3600" dirty="0" err="1"/>
              <a:t>Ottiene</a:t>
            </a:r>
            <a:r>
              <a:rPr lang="en-GB" sz="3600" dirty="0"/>
              <a:t> </a:t>
            </a:r>
            <a:r>
              <a:rPr lang="en-GB" sz="3600" dirty="0" err="1"/>
              <a:t>quindi</a:t>
            </a:r>
            <a:r>
              <a:rPr lang="en-GB" sz="3600" dirty="0"/>
              <a:t> </a:t>
            </a:r>
            <a:r>
              <a:rPr lang="en-GB" sz="3600" dirty="0" err="1"/>
              <a:t>l’acquisizione</a:t>
            </a:r>
            <a:r>
              <a:rPr lang="en-GB" sz="3600" dirty="0"/>
              <a:t> della </a:t>
            </a:r>
            <a:r>
              <a:rPr lang="en-GB" sz="3600" dirty="0" err="1"/>
              <a:t>disgiunzione</a:t>
            </a:r>
            <a:r>
              <a:rPr lang="en-GB" sz="3600" dirty="0"/>
              <a:t> (</a:t>
            </a:r>
            <a:r>
              <a:rPr lang="en-GB" sz="3600" i="1" dirty="0" err="1"/>
              <a:t>visa</a:t>
            </a:r>
            <a:r>
              <a:rPr lang="en-GB" sz="3600" i="1" dirty="0" err="1">
                <a:latin typeface="Times New Roman" panose="02020603050405020304" pitchFamily="18" charset="0"/>
                <a:cs typeface="Times New Roman" panose="02020603050405020304" pitchFamily="18" charset="0"/>
              </a:rPr>
              <a:t>ṃ</a:t>
            </a:r>
            <a:r>
              <a:rPr lang="en-GB" sz="3600" i="1" dirty="0" err="1"/>
              <a:t>yoga</a:t>
            </a:r>
            <a:r>
              <a:rPr lang="en-GB" sz="3600" dirty="0"/>
              <a:t> </a:t>
            </a:r>
            <a:r>
              <a:rPr lang="en-GB" sz="3600" i="1" dirty="0"/>
              <a:t>prāpti</a:t>
            </a:r>
            <a:r>
              <a:rPr lang="en-GB" sz="3600" dirty="0"/>
              <a:t>) </a:t>
            </a:r>
            <a:r>
              <a:rPr lang="en-GB" sz="3600" dirty="0" err="1"/>
              <a:t>riguardante</a:t>
            </a:r>
            <a:r>
              <a:rPr lang="en-GB" sz="3600" dirty="0"/>
              <a:t> </a:t>
            </a:r>
            <a:r>
              <a:rPr lang="en-GB" sz="3600" dirty="0" err="1"/>
              <a:t>l’abbandono</a:t>
            </a:r>
            <a:r>
              <a:rPr lang="en-GB" sz="3600" dirty="0"/>
              <a:t> di tutti </a:t>
            </a:r>
            <a:r>
              <a:rPr lang="en-GB" sz="3600" dirty="0" err="1"/>
              <a:t>i</a:t>
            </a:r>
            <a:r>
              <a:rPr lang="en-GB" sz="3600" dirty="0"/>
              <a:t> </a:t>
            </a:r>
            <a:r>
              <a:rPr lang="en-GB" sz="3600" dirty="0" err="1"/>
              <a:t>contaminanti</a:t>
            </a:r>
            <a:r>
              <a:rPr lang="en-GB" sz="3600" dirty="0"/>
              <a:t> in tutte </a:t>
            </a:r>
            <a:r>
              <a:rPr lang="en-GB" sz="3600" dirty="0" err="1"/>
              <a:t>tre</a:t>
            </a:r>
            <a:r>
              <a:rPr lang="en-GB" sz="3600" dirty="0"/>
              <a:t> le </a:t>
            </a:r>
            <a:r>
              <a:rPr lang="en-GB" sz="3600" dirty="0" err="1"/>
              <a:t>sfere</a:t>
            </a:r>
            <a:r>
              <a:rPr lang="en-GB" sz="3600" dirty="0"/>
              <a:t> e </a:t>
            </a:r>
            <a:r>
              <a:rPr lang="en-GB" sz="3600" dirty="0" err="1"/>
              <a:t>si</a:t>
            </a:r>
            <a:r>
              <a:rPr lang="en-GB" sz="3600" dirty="0"/>
              <a:t> dice </a:t>
            </a:r>
            <a:r>
              <a:rPr lang="en-GB" sz="3600" dirty="0" err="1"/>
              <a:t>che</a:t>
            </a:r>
            <a:r>
              <a:rPr lang="en-GB" sz="3600" dirty="0"/>
              <a:t> </a:t>
            </a:r>
            <a:r>
              <a:rPr lang="en-GB" sz="3600" dirty="0" err="1"/>
              <a:t>acquisisce</a:t>
            </a:r>
            <a:r>
              <a:rPr lang="en-GB" sz="3600" dirty="0"/>
              <a:t> la </a:t>
            </a:r>
            <a:r>
              <a:rPr lang="en-GB" sz="3600" dirty="0" err="1"/>
              <a:t>perfetta</a:t>
            </a:r>
            <a:r>
              <a:rPr lang="en-GB" sz="3600" dirty="0"/>
              <a:t> </a:t>
            </a:r>
            <a:r>
              <a:rPr lang="en-GB" sz="3600" dirty="0" err="1"/>
              <a:t>conoscenza</a:t>
            </a:r>
            <a:r>
              <a:rPr lang="en-GB" sz="3600" dirty="0"/>
              <a:t> della </a:t>
            </a:r>
            <a:r>
              <a:rPr lang="en-GB" sz="3600" dirty="0" err="1"/>
              <a:t>cessazione</a:t>
            </a:r>
            <a:r>
              <a:rPr lang="en-GB" sz="3600" dirty="0"/>
              <a:t> di tutte le </a:t>
            </a:r>
            <a:r>
              <a:rPr lang="en-GB" sz="3600" dirty="0" err="1"/>
              <a:t>pastoie</a:t>
            </a:r>
            <a:r>
              <a:rPr lang="en-GB" sz="3600" dirty="0"/>
              <a:t>.”</a:t>
            </a:r>
            <a:endParaRPr lang="it-IT" sz="3200" dirty="0"/>
          </a:p>
          <a:p>
            <a:endParaRPr lang="it-IT" sz="2800" dirty="0"/>
          </a:p>
        </p:txBody>
      </p:sp>
    </p:spTree>
    <p:extLst>
      <p:ext uri="{BB962C8B-B14F-4D97-AF65-F5344CB8AC3E}">
        <p14:creationId xmlns:p14="http://schemas.microsoft.com/office/powerpoint/2010/main" val="1782237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B758A50-0698-BDA1-2002-A3FEE4D8DE9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026B0A-7021-27D2-CB42-64009C1FA2CB}"/>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Considerazioni generali</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EEE5F7EB-C214-50F1-A38D-3714525A111C}"/>
              </a:ext>
            </a:extLst>
          </p:cNvPr>
          <p:cNvSpPr>
            <a:spLocks noGrp="1"/>
          </p:cNvSpPr>
          <p:nvPr>
            <p:ph idx="1"/>
          </p:nvPr>
        </p:nvSpPr>
        <p:spPr/>
        <p:txBody>
          <a:bodyPr>
            <a:normAutofit/>
          </a:bodyPr>
          <a:lstStyle/>
          <a:p>
            <a:pPr marL="0" indent="0">
              <a:buNone/>
            </a:pPr>
            <a:r>
              <a:rPr lang="en-GB" sz="3600" dirty="0"/>
              <a:t>Dhammajoti, p. 566: “</a:t>
            </a:r>
            <a:r>
              <a:rPr lang="it-IT" sz="3600" dirty="0"/>
              <a:t>La fine del cammino si ha quando sorge in lui la conoscenza dell’assoluto non risorgere di qualunque contaminante futuro e quindi realizza il </a:t>
            </a:r>
            <a:r>
              <a:rPr lang="it-IT" sz="3600" i="1" dirty="0"/>
              <a:t>nirvāṇa</a:t>
            </a:r>
            <a:r>
              <a:rPr lang="it-IT" sz="3600" dirty="0"/>
              <a:t>.» </a:t>
            </a:r>
            <a:endParaRPr lang="it-IT" sz="3200" dirty="0"/>
          </a:p>
          <a:p>
            <a:endParaRPr lang="it-IT" sz="2800" dirty="0"/>
          </a:p>
        </p:txBody>
      </p:sp>
    </p:spTree>
    <p:extLst>
      <p:ext uri="{BB962C8B-B14F-4D97-AF65-F5344CB8AC3E}">
        <p14:creationId xmlns:p14="http://schemas.microsoft.com/office/powerpoint/2010/main" val="17513734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A51653F4-E39F-2827-A9FC-7C91984BCF9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8408E12-0E83-9358-66A5-25C5E014CD1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619CD925-96B1-DD12-111C-88DA3180FE80}"/>
              </a:ext>
            </a:extLst>
          </p:cNvPr>
          <p:cNvSpPr>
            <a:spLocks noGrp="1"/>
          </p:cNvSpPr>
          <p:nvPr>
            <p:ph idx="1"/>
          </p:nvPr>
        </p:nvSpPr>
        <p:spPr/>
        <p:txBody>
          <a:bodyPr>
            <a:normAutofit/>
          </a:bodyPr>
          <a:lstStyle/>
          <a:p>
            <a:r>
              <a:rPr lang="it-IT" sz="2800" dirty="0"/>
              <a:t>Lo stadio preparatorio propriamente detto consiste nella pratica meditativa di </a:t>
            </a:r>
            <a:r>
              <a:rPr lang="it-IT" sz="2800" i="1" dirty="0"/>
              <a:t>śamatha</a:t>
            </a:r>
            <a:r>
              <a:rPr lang="it-IT" sz="2800" dirty="0"/>
              <a:t> e </a:t>
            </a:r>
            <a:r>
              <a:rPr lang="it-IT" sz="2800" i="1" dirty="0"/>
              <a:t>vipaśyana; </a:t>
            </a:r>
            <a:r>
              <a:rPr lang="it-IT" sz="2800" dirty="0"/>
              <a:t>tuttavia:</a:t>
            </a:r>
          </a:p>
          <a:p>
            <a:r>
              <a:rPr lang="it-IT" sz="2800" dirty="0"/>
              <a:t>«Le pratiche meditative non possono essere isolate dal totale contesto della dedizione spirituale e di una vita etica che sia in generale coerente con questa dedizione. Di conseguenza, prima ancora di dedicarsi alle pratiche meditative, ci sono degli stadi preliminari.» Dhammajoti, p. 567</a:t>
            </a:r>
          </a:p>
        </p:txBody>
      </p:sp>
    </p:spTree>
    <p:extLst>
      <p:ext uri="{BB962C8B-B14F-4D97-AF65-F5344CB8AC3E}">
        <p14:creationId xmlns:p14="http://schemas.microsoft.com/office/powerpoint/2010/main" val="1422554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23821A7-6A18-C143-290D-D29F3565ECA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ED62BF-C28C-618B-9062-AD25FE6487BA}"/>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graphicFrame>
        <p:nvGraphicFramePr>
          <p:cNvPr id="4" name="Segnaposto contenuto 3">
            <a:extLst>
              <a:ext uri="{FF2B5EF4-FFF2-40B4-BE49-F238E27FC236}">
                <a16:creationId xmlns:a16="http://schemas.microsoft.com/office/drawing/2014/main" id="{27F9B768-9134-5304-4B30-5BBABEB54F38}"/>
              </a:ext>
            </a:extLst>
          </p:cNvPr>
          <p:cNvGraphicFramePr>
            <a:graphicFrameLocks noGrp="1"/>
          </p:cNvGraphicFramePr>
          <p:nvPr>
            <p:ph idx="1"/>
            <p:extLst>
              <p:ext uri="{D42A27DB-BD31-4B8C-83A1-F6EECF244321}">
                <p14:modId xmlns:p14="http://schemas.microsoft.com/office/powerpoint/2010/main" val="3310389619"/>
              </p:ext>
            </p:extLst>
          </p:nvPr>
        </p:nvGraphicFramePr>
        <p:xfrm>
          <a:off x="430213" y="1381125"/>
          <a:ext cx="10652125" cy="490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22229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3AC5B5B7-AC3E-9166-E80A-67F394E369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9591354-E762-658A-2C64-C1B22EA4D259}"/>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5C624A5-2F6C-B5A8-B560-1E924319E633}"/>
              </a:ext>
            </a:extLst>
          </p:cNvPr>
          <p:cNvSpPr>
            <a:spLocks noGrp="1"/>
          </p:cNvSpPr>
          <p:nvPr>
            <p:ph idx="1"/>
          </p:nvPr>
        </p:nvSpPr>
        <p:spPr/>
        <p:txBody>
          <a:bodyPr>
            <a:normAutofit lnSpcReduction="10000"/>
          </a:bodyPr>
          <a:lstStyle/>
          <a:p>
            <a:r>
              <a:rPr lang="it-IT" sz="2800" i="1" dirty="0"/>
              <a:t>Mahāvibhāṣā</a:t>
            </a:r>
            <a:r>
              <a:rPr lang="it-IT" sz="2800" dirty="0"/>
              <a:t>: «Queste sono le preparazioni preliminari per chi desidera realizzare il frutto dell’entrata nella corrente: all’inizio, a causa della sua aspirazione per il frutto della liberazione, uno pratica diligentemente la generosità e i puri precetti (</a:t>
            </a:r>
            <a:r>
              <a:rPr lang="it-IT" sz="2800" i="1" dirty="0"/>
              <a:t>śīla</a:t>
            </a:r>
            <a:r>
              <a:rPr lang="it-IT" sz="2800" dirty="0"/>
              <a:t>), la comprensione che deriva dall’ascoltare, la contemplazione delle impurità, la consapevolezza del respiro e i fondamenti della consapevolezza; quindi il calore, i picchi, le ricettività e i supremi </a:t>
            </a:r>
            <a:r>
              <a:rPr lang="it-IT" sz="2800" i="1" dirty="0"/>
              <a:t>dharma</a:t>
            </a:r>
            <a:r>
              <a:rPr lang="it-IT" sz="2800" dirty="0"/>
              <a:t> mondani. Entra quindi nei 15 istanti del cammino della visione. Questo è collettivamente chiamato stare «fermamente sui propri piedi». </a:t>
            </a:r>
          </a:p>
        </p:txBody>
      </p:sp>
    </p:spTree>
    <p:extLst>
      <p:ext uri="{BB962C8B-B14F-4D97-AF65-F5344CB8AC3E}">
        <p14:creationId xmlns:p14="http://schemas.microsoft.com/office/powerpoint/2010/main" val="4334052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69073DC-5EB0-9128-9E0E-E2A40F4BA0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33BC76A-BD9C-561E-71BD-AFF7DDC7A0D4}"/>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6A3093A-8161-E023-D291-4D24E33CF1AF}"/>
              </a:ext>
            </a:extLst>
          </p:cNvPr>
          <p:cNvSpPr>
            <a:spLocks noGrp="1"/>
          </p:cNvSpPr>
          <p:nvPr>
            <p:ph idx="1"/>
          </p:nvPr>
        </p:nvSpPr>
        <p:spPr/>
        <p:txBody>
          <a:bodyPr>
            <a:normAutofit fontScale="92500" lnSpcReduction="10000"/>
          </a:bodyPr>
          <a:lstStyle/>
          <a:p>
            <a:r>
              <a:rPr lang="it-IT" sz="2800" dirty="0"/>
              <a:t>Anche per il Sarvāstivāda, il cammino inizia necessariamente con la vita etica e la generosità.</a:t>
            </a:r>
          </a:p>
          <a:p>
            <a:r>
              <a:rPr lang="it-IT" sz="2800" dirty="0"/>
              <a:t>Abbiamo già parlato in precedenza delle tre saggezze, </a:t>
            </a:r>
            <a:r>
              <a:rPr lang="it-IT" sz="2800" i="1" dirty="0"/>
              <a:t>śrutamayī prajñā, cintāmayī prajñā, bhāvanāmayī prajñā</a:t>
            </a:r>
            <a:r>
              <a:rPr lang="it-IT" sz="2800" dirty="0"/>
              <a:t>. </a:t>
            </a:r>
          </a:p>
          <a:p>
            <a:r>
              <a:rPr lang="it-IT" sz="2800" i="1" dirty="0"/>
              <a:t>Śrutamayī prajñā </a:t>
            </a:r>
            <a:r>
              <a:rPr lang="it-IT" sz="2800" dirty="0"/>
              <a:t>consiste nello studio e comprensione del Buddhadharma. Per il Sarvāstivāda questo coincide in particolare con lo studio dell’Abhidharma, ma possiamo estendere il suo scopo a racchiudere tutto ciò che ci permette di sintonizzare la mente – per così dire – con il Dharma, comprendendo la vita etica e la generosità.</a:t>
            </a:r>
          </a:p>
        </p:txBody>
      </p:sp>
    </p:spTree>
    <p:extLst>
      <p:ext uri="{BB962C8B-B14F-4D97-AF65-F5344CB8AC3E}">
        <p14:creationId xmlns:p14="http://schemas.microsoft.com/office/powerpoint/2010/main" val="511106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569396B-52B3-8E61-300F-A9E341341AD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AC95923-824D-8B4E-F4C6-2A9BE0BC448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A3C8979-9210-2210-2DA9-C0F83D6D892A}"/>
              </a:ext>
            </a:extLst>
          </p:cNvPr>
          <p:cNvSpPr>
            <a:spLocks noGrp="1"/>
          </p:cNvSpPr>
          <p:nvPr>
            <p:ph idx="1"/>
          </p:nvPr>
        </p:nvSpPr>
        <p:spPr/>
        <p:txBody>
          <a:bodyPr>
            <a:normAutofit/>
          </a:bodyPr>
          <a:lstStyle/>
          <a:p>
            <a:r>
              <a:rPr lang="it-IT" sz="2800" i="1" dirty="0"/>
              <a:t>Śrutamayī prajñā </a:t>
            </a:r>
            <a:r>
              <a:rPr lang="it-IT" sz="2800" dirty="0"/>
              <a:t>è perfetta quando il punto di vista del Dharma diventa il punto di vista naturale con cui agiamo e consideriamo i fenomeni, ovvero quando la retta opinione mondana è divenuta parte del modo con cui osserviamo il mondo. </a:t>
            </a:r>
          </a:p>
          <a:p>
            <a:r>
              <a:rPr lang="it-IT" sz="2800" dirty="0"/>
              <a:t>Il </a:t>
            </a:r>
            <a:r>
              <a:rPr lang="it-IT" sz="2800" i="1" dirty="0"/>
              <a:t>Mahāvibhāṣā</a:t>
            </a:r>
            <a:r>
              <a:rPr lang="it-IT" sz="2800" dirty="0"/>
              <a:t> cita la generosità, la vita etica, la partecipazione alle attività religiose, la cura dei malati, la recitazione delle scritture tra le pratiche che non possono mancare per iniziare il cammino.</a:t>
            </a:r>
          </a:p>
        </p:txBody>
      </p:sp>
    </p:spTree>
    <p:extLst>
      <p:ext uri="{BB962C8B-B14F-4D97-AF65-F5344CB8AC3E}">
        <p14:creationId xmlns:p14="http://schemas.microsoft.com/office/powerpoint/2010/main" val="41898229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C01719E-82E1-A012-4433-E47372E3FFB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0CEF45C-A433-7713-19BA-1E7BDF70B4A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091096DE-1926-E411-0B1E-1E28C4DA243A}"/>
              </a:ext>
            </a:extLst>
          </p:cNvPr>
          <p:cNvSpPr>
            <a:spLocks noGrp="1"/>
          </p:cNvSpPr>
          <p:nvPr>
            <p:ph idx="1"/>
          </p:nvPr>
        </p:nvSpPr>
        <p:spPr/>
        <p:txBody>
          <a:bodyPr>
            <a:normAutofit/>
          </a:bodyPr>
          <a:lstStyle/>
          <a:p>
            <a:r>
              <a:rPr lang="it-IT" sz="2800" dirty="0"/>
              <a:t>Lo stadio iniziale di </a:t>
            </a:r>
            <a:r>
              <a:rPr lang="it-IT" sz="2800" i="1" dirty="0"/>
              <a:t>prayoga</a:t>
            </a:r>
            <a:r>
              <a:rPr lang="it-IT" sz="2800" dirty="0"/>
              <a:t> è chiamato </a:t>
            </a:r>
            <a:r>
              <a:rPr lang="it-IT" sz="2800" i="1" dirty="0"/>
              <a:t>mokṣabhāgīya</a:t>
            </a:r>
            <a:r>
              <a:rPr lang="it-IT" sz="2800" dirty="0"/>
              <a:t>, ovvero «che connette o conduce alla liberazione».</a:t>
            </a:r>
          </a:p>
          <a:p>
            <a:r>
              <a:rPr lang="it-IT" sz="2800" dirty="0"/>
              <a:t>Esso è particolarmente connesso con lo sviluppo di </a:t>
            </a:r>
            <a:r>
              <a:rPr lang="it-IT" sz="2800" i="1" dirty="0"/>
              <a:t>cintāmayī prajñā</a:t>
            </a:r>
            <a:r>
              <a:rPr lang="it-IT" sz="2800" dirty="0"/>
              <a:t>, ma comprende anche </a:t>
            </a:r>
            <a:r>
              <a:rPr lang="it-IT" sz="2800" i="1" dirty="0"/>
              <a:t>śrutamayī prajñā </a:t>
            </a:r>
            <a:r>
              <a:rPr lang="it-IT" sz="2800" dirty="0"/>
              <a:t>come la base che consente di sviluppare tranquillità e insight. </a:t>
            </a:r>
          </a:p>
          <a:p>
            <a:r>
              <a:rPr lang="it-IT" sz="2800" i="1" dirty="0"/>
              <a:t>Mokṣabhāgīya</a:t>
            </a:r>
            <a:r>
              <a:rPr lang="it-IT" sz="2800" dirty="0"/>
              <a:t> ha a che fare con lo sviluppo di </a:t>
            </a:r>
            <a:r>
              <a:rPr lang="it-IT" sz="2800" i="1" dirty="0"/>
              <a:t>śamatha</a:t>
            </a:r>
            <a:r>
              <a:rPr lang="it-IT" sz="2800" dirty="0"/>
              <a:t> e </a:t>
            </a:r>
            <a:r>
              <a:rPr lang="it-IT" sz="2800" i="1" dirty="0"/>
              <a:t>vipaśyana</a:t>
            </a:r>
            <a:r>
              <a:rPr lang="it-IT" sz="2800" dirty="0"/>
              <a:t>. </a:t>
            </a:r>
          </a:p>
        </p:txBody>
      </p:sp>
    </p:spTree>
    <p:extLst>
      <p:ext uri="{BB962C8B-B14F-4D97-AF65-F5344CB8AC3E}">
        <p14:creationId xmlns:p14="http://schemas.microsoft.com/office/powerpoint/2010/main" val="1801618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429F2D2-E82D-0B74-0220-5164988F851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D898371-41CC-31BF-5CD4-2222431F90B6}"/>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CEA40F4-85ED-D4BD-43D2-EDCA8947F582}"/>
              </a:ext>
            </a:extLst>
          </p:cNvPr>
          <p:cNvSpPr>
            <a:spLocks noGrp="1"/>
          </p:cNvSpPr>
          <p:nvPr>
            <p:ph idx="1"/>
          </p:nvPr>
        </p:nvSpPr>
        <p:spPr/>
        <p:txBody>
          <a:bodyPr>
            <a:normAutofit fontScale="92500"/>
          </a:bodyPr>
          <a:lstStyle/>
          <a:p>
            <a:r>
              <a:rPr lang="it-IT" sz="2800" dirty="0"/>
              <a:t>Nell’Abhidharma i metodi principali per sviluppare </a:t>
            </a:r>
            <a:r>
              <a:rPr lang="it-IT" sz="2800" i="1" dirty="0"/>
              <a:t>śamatha</a:t>
            </a:r>
            <a:r>
              <a:rPr lang="it-IT" sz="2800" dirty="0"/>
              <a:t> sono la contemplazione delle impurità e la contemplazione del respiro.</a:t>
            </a:r>
          </a:p>
          <a:p>
            <a:r>
              <a:rPr lang="it-IT" sz="2800" i="1" dirty="0"/>
              <a:t>Vipaśyana</a:t>
            </a:r>
            <a:r>
              <a:rPr lang="it-IT" sz="2800" dirty="0"/>
              <a:t> è sviluppata secondo i quattro fondamenti della consapevolezza.</a:t>
            </a:r>
          </a:p>
          <a:p>
            <a:r>
              <a:rPr lang="it-IT" sz="2800" dirty="0"/>
              <a:t>Non andiamo a discutere i dettagli della pratica di </a:t>
            </a:r>
            <a:r>
              <a:rPr lang="it-IT" sz="2800" i="1" dirty="0"/>
              <a:t>śamatha</a:t>
            </a:r>
            <a:r>
              <a:rPr lang="it-IT" sz="2800" dirty="0"/>
              <a:t> e </a:t>
            </a:r>
            <a:r>
              <a:rPr lang="it-IT" sz="2800" i="1" dirty="0"/>
              <a:t>vipaśyana</a:t>
            </a:r>
            <a:r>
              <a:rPr lang="it-IT" sz="2800" dirty="0"/>
              <a:t> secondo l’Abhidharma. </a:t>
            </a:r>
          </a:p>
          <a:p>
            <a:r>
              <a:rPr lang="it-IT" sz="2800" dirty="0"/>
              <a:t>E’ invece interessante rilevare il modo in cui i Sarvāstivādin concepivano il rapporto tra questi due aspetti della coltivazione mentale:</a:t>
            </a:r>
          </a:p>
        </p:txBody>
      </p:sp>
    </p:spTree>
    <p:extLst>
      <p:ext uri="{BB962C8B-B14F-4D97-AF65-F5344CB8AC3E}">
        <p14:creationId xmlns:p14="http://schemas.microsoft.com/office/powerpoint/2010/main" val="2344316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74CF36E9-8989-ECAF-349F-685CB391677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ADD5E6E-D0E9-EFE9-B8B2-B4F94C1E03A0}"/>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A21FF5CB-9B59-F5E2-A6E9-54C26D13BB31}"/>
              </a:ext>
            </a:extLst>
          </p:cNvPr>
          <p:cNvSpPr>
            <a:spLocks noGrp="1"/>
          </p:cNvSpPr>
          <p:nvPr>
            <p:ph idx="1"/>
          </p:nvPr>
        </p:nvSpPr>
        <p:spPr/>
        <p:txBody>
          <a:bodyPr>
            <a:normAutofit fontScale="92500"/>
          </a:bodyPr>
          <a:lstStyle/>
          <a:p>
            <a:r>
              <a:rPr lang="it-IT" sz="2800" dirty="0"/>
              <a:t>Dhammajoti, p. 576: «Bisogna sottolineare che per i Sarvāstivādin </a:t>
            </a:r>
            <a:r>
              <a:rPr lang="it-IT" sz="2800" i="1" dirty="0"/>
              <a:t>śamatha</a:t>
            </a:r>
            <a:r>
              <a:rPr lang="it-IT" sz="2800" dirty="0"/>
              <a:t> e </a:t>
            </a:r>
            <a:r>
              <a:rPr lang="it-IT" sz="2800" i="1" dirty="0"/>
              <a:t>vipaśyana</a:t>
            </a:r>
            <a:r>
              <a:rPr lang="it-IT" sz="2800" dirty="0"/>
              <a:t> non sono pratiche che si escludono a vicenda, né devono essere differenziate troppo nettamente.</a:t>
            </a:r>
          </a:p>
          <a:p>
            <a:r>
              <a:rPr lang="it-IT" sz="2800" dirty="0"/>
              <a:t>«La coesistenza di </a:t>
            </a:r>
            <a:r>
              <a:rPr lang="it-IT" sz="2800" i="1" dirty="0"/>
              <a:t>śamatha</a:t>
            </a:r>
            <a:r>
              <a:rPr lang="it-IT" sz="2800" dirty="0"/>
              <a:t> e </a:t>
            </a:r>
            <a:r>
              <a:rPr lang="it-IT" sz="2800" i="1" dirty="0"/>
              <a:t>vipaśyana</a:t>
            </a:r>
            <a:r>
              <a:rPr lang="it-IT" sz="2800" dirty="0"/>
              <a:t> all’interno dello stesso identico istante di pensiero è una dottrina abhidharmica. </a:t>
            </a:r>
          </a:p>
          <a:p>
            <a:r>
              <a:rPr lang="it-IT" sz="2800" dirty="0"/>
              <a:t>«In effetti, secondo il Sarvāstivāda, </a:t>
            </a:r>
            <a:r>
              <a:rPr lang="it-IT" sz="2800" i="1" dirty="0"/>
              <a:t>samādhi</a:t>
            </a:r>
            <a:r>
              <a:rPr lang="it-IT" sz="2800" dirty="0"/>
              <a:t> e </a:t>
            </a:r>
            <a:r>
              <a:rPr lang="it-IT" sz="2800" i="1" dirty="0"/>
              <a:t>prajñā</a:t>
            </a:r>
            <a:r>
              <a:rPr lang="it-IT" sz="2800" dirty="0"/>
              <a:t> coesistono necessariamente come due dei dieci concomitanti universali.»</a:t>
            </a:r>
          </a:p>
          <a:p>
            <a:r>
              <a:rPr lang="it-IT" sz="2800" dirty="0"/>
              <a:t>…</a:t>
            </a:r>
          </a:p>
        </p:txBody>
      </p:sp>
    </p:spTree>
    <p:extLst>
      <p:ext uri="{BB962C8B-B14F-4D97-AF65-F5344CB8AC3E}">
        <p14:creationId xmlns:p14="http://schemas.microsoft.com/office/powerpoint/2010/main" val="557973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B252F56-339B-0B23-7E50-334166AC552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3FF8954-B5C0-2864-8998-72C58B5210F7}"/>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F067FD9-652C-F241-95B8-18E3AEC263F1}"/>
              </a:ext>
            </a:extLst>
          </p:cNvPr>
          <p:cNvSpPr>
            <a:spLocks noGrp="1"/>
          </p:cNvSpPr>
          <p:nvPr>
            <p:ph idx="1"/>
          </p:nvPr>
        </p:nvSpPr>
        <p:spPr/>
        <p:txBody>
          <a:bodyPr>
            <a:normAutofit/>
          </a:bodyPr>
          <a:lstStyle/>
          <a:p>
            <a:r>
              <a:rPr lang="it-IT" sz="2800" dirty="0"/>
              <a:t>Dhammajoti, p. 577: «Sorge qui una domanda: c’è bisogno di realizzare </a:t>
            </a:r>
            <a:r>
              <a:rPr lang="it-IT" sz="2800" i="1" dirty="0"/>
              <a:t>dhyāna</a:t>
            </a:r>
            <a:r>
              <a:rPr lang="it-IT" sz="2800" dirty="0"/>
              <a:t> per acquisire la pura </a:t>
            </a:r>
            <a:r>
              <a:rPr lang="it-IT" sz="2800" i="1" dirty="0"/>
              <a:t>prajñā</a:t>
            </a:r>
            <a:r>
              <a:rPr lang="it-IT" sz="2800" dirty="0"/>
              <a:t> che ci libera dal </a:t>
            </a:r>
            <a:r>
              <a:rPr lang="it-IT" sz="2800" i="1" dirty="0"/>
              <a:t>saṃsāra</a:t>
            </a:r>
            <a:r>
              <a:rPr lang="it-IT" sz="2800" dirty="0"/>
              <a:t>? E’ alla fin fine davvero necessario praticare meditazione?</a:t>
            </a:r>
          </a:p>
          <a:p>
            <a:r>
              <a:rPr lang="it-IT" sz="2800" dirty="0"/>
              <a:t>«Dal punto di vista di un Abhidharmika Sarvāstivāda la risposta è un netto ‘sì’. E’ dichiarato che le quattro radici salubri si possono produrre solo tramite la comprensione che deriva dalla coltivazione, non da quella derivante da riflessione e ascolto. </a:t>
            </a:r>
          </a:p>
          <a:p>
            <a:endParaRPr lang="it-IT" sz="2800" dirty="0"/>
          </a:p>
        </p:txBody>
      </p:sp>
    </p:spTree>
    <p:extLst>
      <p:ext uri="{BB962C8B-B14F-4D97-AF65-F5344CB8AC3E}">
        <p14:creationId xmlns:p14="http://schemas.microsoft.com/office/powerpoint/2010/main" val="39799829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48CDFE0-B126-2E44-5B94-74C431FD8B8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6373CA5-CC1F-6228-E101-580514EDCC7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C6AEB99-0258-9CAD-0C97-9C225ADD081D}"/>
              </a:ext>
            </a:extLst>
          </p:cNvPr>
          <p:cNvSpPr>
            <a:spLocks noGrp="1"/>
          </p:cNvSpPr>
          <p:nvPr>
            <p:ph idx="1"/>
          </p:nvPr>
        </p:nvSpPr>
        <p:spPr/>
        <p:txBody>
          <a:bodyPr>
            <a:normAutofit/>
          </a:bodyPr>
          <a:lstStyle/>
          <a:p>
            <a:r>
              <a:rPr lang="it-IT" sz="2800" dirty="0"/>
              <a:t>Dhammajoti, p. 577: «In altre parole, allo stadio preparatorio che conduce alla realizzazione vera e propria del calore, ecc., il praticante dipende necessariamente dalle pratiche meditative. </a:t>
            </a:r>
          </a:p>
          <a:p>
            <a:r>
              <a:rPr lang="it-IT" sz="2800" dirty="0"/>
              <a:t>«Viene detto inoltre che il praticante può acquisire queste radici … quando ha acquisito perlomeno lo stadio di «non ancora arrivato’ …»</a:t>
            </a:r>
          </a:p>
        </p:txBody>
      </p:sp>
    </p:spTree>
    <p:extLst>
      <p:ext uri="{BB962C8B-B14F-4D97-AF65-F5344CB8AC3E}">
        <p14:creationId xmlns:p14="http://schemas.microsoft.com/office/powerpoint/2010/main" val="23070669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57E1B3C-55A2-1D84-C1A7-CD214D74C93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6A1F35F-8EED-538A-F1C2-B4C7AF71A5D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2227EED-5C6E-9270-A5F6-8AE01404D6FC}"/>
              </a:ext>
            </a:extLst>
          </p:cNvPr>
          <p:cNvSpPr>
            <a:spLocks noGrp="1"/>
          </p:cNvSpPr>
          <p:nvPr>
            <p:ph idx="1"/>
          </p:nvPr>
        </p:nvSpPr>
        <p:spPr/>
        <p:txBody>
          <a:bodyPr>
            <a:normAutofit/>
          </a:bodyPr>
          <a:lstStyle/>
          <a:p>
            <a:r>
              <a:rPr lang="it-IT" sz="2800" dirty="0"/>
              <a:t>Ciò che Dhammajoti e in genere tutte le fonti cinesi chiamano «non ancora arrivato» è quel che è più noto come «</a:t>
            </a:r>
            <a:r>
              <a:rPr lang="it-IT" sz="2800" i="1" dirty="0"/>
              <a:t>samādhi</a:t>
            </a:r>
            <a:r>
              <a:rPr lang="it-IT" sz="2800" dirty="0"/>
              <a:t> dell’accesso», ovvero il livello di concentrazione che immediatamente precede l’assorbimento nel primo </a:t>
            </a:r>
            <a:r>
              <a:rPr lang="it-IT" sz="2800" i="1" dirty="0"/>
              <a:t>jhāna</a:t>
            </a:r>
            <a:r>
              <a:rPr lang="it-IT" sz="2800" dirty="0"/>
              <a:t>.</a:t>
            </a:r>
          </a:p>
          <a:p>
            <a:r>
              <a:rPr lang="it-IT" sz="2800" dirty="0"/>
              <a:t>A questo stadio i cinque ostacoli sono già sotto controllo, ma i cinque fattori di </a:t>
            </a:r>
            <a:r>
              <a:rPr lang="it-IT" sz="2800" i="1" dirty="0"/>
              <a:t>dhyāna</a:t>
            </a:r>
            <a:r>
              <a:rPr lang="it-IT" sz="2800" dirty="0"/>
              <a:t> – </a:t>
            </a:r>
            <a:r>
              <a:rPr lang="it-IT" sz="2800" i="1" dirty="0"/>
              <a:t>vitarka, vicāra, pīti, sukha, </a:t>
            </a:r>
            <a:r>
              <a:rPr lang="it-IT" sz="2800" i="1" dirty="0" err="1"/>
              <a:t>ekaggata</a:t>
            </a:r>
            <a:r>
              <a:rPr lang="it-IT" sz="2800" i="1" dirty="0"/>
              <a:t> </a:t>
            </a:r>
            <a:r>
              <a:rPr lang="it-IT" sz="2800" dirty="0"/>
              <a:t>– non sono completamente sviluppati.</a:t>
            </a:r>
          </a:p>
        </p:txBody>
      </p:sp>
    </p:spTree>
    <p:extLst>
      <p:ext uri="{BB962C8B-B14F-4D97-AF65-F5344CB8AC3E}">
        <p14:creationId xmlns:p14="http://schemas.microsoft.com/office/powerpoint/2010/main" val="19974764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D070D9A-9ED3-C0CF-6114-6037489B831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028D758-4859-672D-1ED9-779FCBA4FE8D}"/>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6A75B208-9937-FEA1-8B62-384DD565CC40}"/>
              </a:ext>
            </a:extLst>
          </p:cNvPr>
          <p:cNvSpPr>
            <a:spLocks noGrp="1"/>
          </p:cNvSpPr>
          <p:nvPr>
            <p:ph idx="1"/>
          </p:nvPr>
        </p:nvSpPr>
        <p:spPr/>
        <p:txBody>
          <a:bodyPr>
            <a:normAutofit/>
          </a:bodyPr>
          <a:lstStyle/>
          <a:p>
            <a:r>
              <a:rPr lang="it-IT" sz="2800" dirty="0"/>
              <a:t>«Il praticante dipende necessariamente dalle pratiche meditative» è ciò che nelle fonti cinesi è solitamente indicato con il termine «praticare la contemplazione nel </a:t>
            </a:r>
            <a:r>
              <a:rPr lang="it-IT" sz="2800" i="1" dirty="0"/>
              <a:t>samādhi</a:t>
            </a:r>
            <a:r>
              <a:rPr lang="it-IT" sz="2800" dirty="0"/>
              <a:t>». </a:t>
            </a:r>
          </a:p>
          <a:p>
            <a:r>
              <a:rPr lang="it-IT" sz="2800" dirty="0"/>
              <a:t>E’ la pratica della contemplazione volta alla liberazione che si sostiene tramite la forza della concentrazione e caratterizza lo stadio successivo, </a:t>
            </a:r>
            <a:r>
              <a:rPr lang="it-IT" sz="2800" i="1" dirty="0"/>
              <a:t>nirvedhabāgīya</a:t>
            </a:r>
            <a:r>
              <a:rPr lang="it-IT" sz="2800" dirty="0"/>
              <a:t>, ovvero lo sviluppo delle quattro radici salubri, calore, picco, ricettività, supremo dharma mondano. </a:t>
            </a:r>
          </a:p>
        </p:txBody>
      </p:sp>
    </p:spTree>
    <p:extLst>
      <p:ext uri="{BB962C8B-B14F-4D97-AF65-F5344CB8AC3E}">
        <p14:creationId xmlns:p14="http://schemas.microsoft.com/office/powerpoint/2010/main" val="22225574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A9F21FDF-1941-C429-3502-0D35AFB0834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EF5C56A-DE09-9DAA-3CE4-1B297AE855AA}"/>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E4F01FCF-9DD9-8894-5A7C-1D01D92424FE}"/>
              </a:ext>
            </a:extLst>
          </p:cNvPr>
          <p:cNvSpPr>
            <a:spLocks noGrp="1"/>
          </p:cNvSpPr>
          <p:nvPr>
            <p:ph idx="1"/>
          </p:nvPr>
        </p:nvSpPr>
        <p:spPr/>
        <p:txBody>
          <a:bodyPr>
            <a:normAutofit/>
          </a:bodyPr>
          <a:lstStyle/>
          <a:p>
            <a:r>
              <a:rPr lang="it-IT" sz="2800" dirty="0"/>
              <a:t>Nei quattro stadi del </a:t>
            </a:r>
            <a:r>
              <a:rPr lang="it-IT" sz="2800" i="1" dirty="0"/>
              <a:t>nirvedhabāgīya</a:t>
            </a:r>
            <a:r>
              <a:rPr lang="it-IT" sz="2800" dirty="0"/>
              <a:t>, che corrispondo a </a:t>
            </a:r>
            <a:r>
              <a:rPr lang="it-IT" sz="2800" i="1" dirty="0"/>
              <a:t>bhāvanāmayī prajñā</a:t>
            </a:r>
            <a:r>
              <a:rPr lang="it-IT" sz="2800" dirty="0"/>
              <a:t>, ovvero la saggezza sorta da contemplazione, uno inizia a contemplare le quattro nobili verità secondo i loro sedici aspetti, </a:t>
            </a:r>
            <a:r>
              <a:rPr lang="it-IT" sz="2800" i="1" dirty="0"/>
              <a:t>ākāra</a:t>
            </a:r>
            <a:r>
              <a:rPr lang="it-IT" sz="2800" dirty="0"/>
              <a:t>.</a:t>
            </a:r>
          </a:p>
          <a:p>
            <a:r>
              <a:rPr lang="it-IT" sz="2800" dirty="0"/>
              <a:t>A questo stadio, uno contempla le quattro nobili verità con influssi. E’ solo quando entra nel cammino della visione che contempla le verità prive di influssi.</a:t>
            </a:r>
          </a:p>
        </p:txBody>
      </p:sp>
    </p:spTree>
    <p:extLst>
      <p:ext uri="{BB962C8B-B14F-4D97-AF65-F5344CB8AC3E}">
        <p14:creationId xmlns:p14="http://schemas.microsoft.com/office/powerpoint/2010/main" val="9304432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B0E80E8-E6B0-09D2-53B0-3534A03454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F3E056E-FE7D-F1D2-0CFC-09104EE088C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A7A5B6D-9F42-F9B5-3EDF-D3B0129724EB}"/>
              </a:ext>
            </a:extLst>
          </p:cNvPr>
          <p:cNvSpPr>
            <a:spLocks noGrp="1"/>
          </p:cNvSpPr>
          <p:nvPr>
            <p:ph idx="1"/>
          </p:nvPr>
        </p:nvSpPr>
        <p:spPr/>
        <p:txBody>
          <a:bodyPr>
            <a:normAutofit/>
          </a:bodyPr>
          <a:lstStyle/>
          <a:p>
            <a:r>
              <a:rPr lang="it-IT" sz="2800" dirty="0"/>
              <a:t>I sedici </a:t>
            </a:r>
            <a:r>
              <a:rPr lang="it-IT" sz="2800" i="1" dirty="0"/>
              <a:t>ākāra</a:t>
            </a:r>
            <a:r>
              <a:rPr lang="it-IT" sz="2800" dirty="0"/>
              <a:t> delle quattro nobili verità sono i seguenti:</a:t>
            </a:r>
          </a:p>
          <a:p>
            <a:pPr>
              <a:spcBef>
                <a:spcPts val="0"/>
              </a:spcBef>
            </a:pPr>
            <a:endParaRPr lang="it-IT" sz="2800" dirty="0"/>
          </a:p>
          <a:p>
            <a:pPr lvl="1"/>
            <a:r>
              <a:rPr lang="it-IT" sz="2800" b="1" i="1" dirty="0"/>
              <a:t>Duḥkha</a:t>
            </a:r>
            <a:r>
              <a:rPr lang="it-IT" sz="2800" dirty="0"/>
              <a:t>: impermanenza, </a:t>
            </a:r>
            <a:r>
              <a:rPr lang="it-IT" sz="2800" i="1" dirty="0"/>
              <a:t>duḥkha</a:t>
            </a:r>
            <a:r>
              <a:rPr lang="it-IT" sz="2800" dirty="0"/>
              <a:t>, vacuità, assenza di un sé</a:t>
            </a:r>
          </a:p>
          <a:p>
            <a:pPr lvl="1"/>
            <a:r>
              <a:rPr lang="it-IT" sz="2800" b="1" i="1" dirty="0"/>
              <a:t>Samudaya</a:t>
            </a:r>
            <a:r>
              <a:rPr lang="it-IT" sz="2800" dirty="0"/>
              <a:t>: causa, origine, forte produzione, condizione</a:t>
            </a:r>
          </a:p>
          <a:p>
            <a:pPr lvl="1"/>
            <a:r>
              <a:rPr lang="it-IT" sz="2800" b="1" i="1" dirty="0"/>
              <a:t>Nirodha</a:t>
            </a:r>
            <a:r>
              <a:rPr lang="it-IT" sz="2800" dirty="0"/>
              <a:t>: cessazione, calma, eccellenza, fuga</a:t>
            </a:r>
          </a:p>
          <a:p>
            <a:pPr lvl="1"/>
            <a:r>
              <a:rPr lang="it-IT" sz="2800" b="1" i="1" dirty="0"/>
              <a:t>Mārga</a:t>
            </a:r>
            <a:r>
              <a:rPr lang="it-IT" sz="2800" dirty="0"/>
              <a:t>: cammino, metodo corretto, corso della pratica, conducente alla fuga</a:t>
            </a:r>
          </a:p>
          <a:p>
            <a:endParaRPr lang="it-IT" sz="2800" dirty="0"/>
          </a:p>
        </p:txBody>
      </p:sp>
    </p:spTree>
    <p:extLst>
      <p:ext uri="{BB962C8B-B14F-4D97-AF65-F5344CB8AC3E}">
        <p14:creationId xmlns:p14="http://schemas.microsoft.com/office/powerpoint/2010/main" val="2340820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B1654176-1FF0-387A-839D-32F09E6B96C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5C7E99-6F55-7666-9DCD-14055E909C0B}"/>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FE24786-3C80-204C-45ED-9A6B3DF23550}"/>
              </a:ext>
            </a:extLst>
          </p:cNvPr>
          <p:cNvSpPr>
            <a:spLocks noGrp="1"/>
          </p:cNvSpPr>
          <p:nvPr>
            <p:ph idx="1"/>
          </p:nvPr>
        </p:nvSpPr>
        <p:spPr/>
        <p:txBody>
          <a:bodyPr>
            <a:normAutofit/>
          </a:bodyPr>
          <a:lstStyle/>
          <a:p>
            <a:r>
              <a:rPr lang="it-IT" sz="2800" i="1" dirty="0"/>
              <a:t>Ākāra</a:t>
            </a:r>
            <a:r>
              <a:rPr lang="it-IT" sz="2800" dirty="0"/>
              <a:t> letteralmente significa forma, sagoma, apparenza, aspetto, immagine.</a:t>
            </a:r>
          </a:p>
          <a:p>
            <a:r>
              <a:rPr lang="it-IT" sz="2800" dirty="0"/>
              <a:t>E’ un termine che è importante nella filosofia buddhista ma acquisisce significati diversi a seconda delle scuole.</a:t>
            </a:r>
          </a:p>
          <a:p>
            <a:r>
              <a:rPr lang="it-IT" sz="2800" dirty="0"/>
              <a:t>Per il Sarvāstivāda, </a:t>
            </a:r>
            <a:r>
              <a:rPr lang="it-IT" sz="2800" i="1" dirty="0"/>
              <a:t>ākāra</a:t>
            </a:r>
            <a:r>
              <a:rPr lang="it-IT" sz="2800" dirty="0"/>
              <a:t> è una modalità di conoscenza. Il «modo» o </a:t>
            </a:r>
            <a:r>
              <a:rPr lang="it-IT" sz="2800" i="1" dirty="0"/>
              <a:t>ākāra</a:t>
            </a:r>
            <a:r>
              <a:rPr lang="it-IT" sz="2800" dirty="0"/>
              <a:t> è il riflesso dell’oggetto – le quattro nobili verità in questo caso – nella mente.</a:t>
            </a:r>
          </a:p>
          <a:p>
            <a:endParaRPr lang="it-IT" sz="2800" dirty="0"/>
          </a:p>
        </p:txBody>
      </p:sp>
    </p:spTree>
    <p:extLst>
      <p:ext uri="{BB962C8B-B14F-4D97-AF65-F5344CB8AC3E}">
        <p14:creationId xmlns:p14="http://schemas.microsoft.com/office/powerpoint/2010/main" val="35172821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FDEA707B-FDB8-358F-504B-E9AE62E4DE9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7533C2-DC1D-060F-D469-A209394D304B}"/>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F2FFDEE-DEE6-E5B8-F66C-3BC1F19BBE68}"/>
              </a:ext>
            </a:extLst>
          </p:cNvPr>
          <p:cNvSpPr>
            <a:spLocks noGrp="1"/>
          </p:cNvSpPr>
          <p:nvPr>
            <p:ph idx="1"/>
          </p:nvPr>
        </p:nvSpPr>
        <p:spPr/>
        <p:txBody>
          <a:bodyPr>
            <a:normAutofit/>
          </a:bodyPr>
          <a:lstStyle/>
          <a:p>
            <a:r>
              <a:rPr lang="it-IT" sz="2800" dirty="0"/>
              <a:t>Detto in termini più semplici, </a:t>
            </a:r>
            <a:r>
              <a:rPr lang="it-IT" sz="2800" i="1" dirty="0"/>
              <a:t>ākāra</a:t>
            </a:r>
            <a:r>
              <a:rPr lang="it-IT" sz="2800" dirty="0"/>
              <a:t> sono i vari aspetti con cui le quattro nobili verità si presentano alla mente che le indaga.</a:t>
            </a:r>
          </a:p>
          <a:p>
            <a:r>
              <a:rPr lang="it-IT" sz="2800" dirty="0"/>
              <a:t>Secondo il Sarvāstivāda, le quattro nobili verità costituiscono l’oggetto della contemplazione fino al cammino della visione, prima accompagnate da influssi e poi prive di influssi.  </a:t>
            </a:r>
          </a:p>
          <a:p>
            <a:r>
              <a:rPr lang="it-IT" sz="2800" dirty="0"/>
              <a:t>Ognuna delle quattro nobili verità deve essere conosciuta e contemplata secondo tutti i suoi quattro aspetti. </a:t>
            </a:r>
          </a:p>
          <a:p>
            <a:endParaRPr lang="it-IT" sz="2800" dirty="0"/>
          </a:p>
        </p:txBody>
      </p:sp>
    </p:spTree>
    <p:extLst>
      <p:ext uri="{BB962C8B-B14F-4D97-AF65-F5344CB8AC3E}">
        <p14:creationId xmlns:p14="http://schemas.microsoft.com/office/powerpoint/2010/main" val="28869310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AAF7E5C-00BD-1A9D-7FB2-541861F49C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EA0BEE3-B786-2196-46DA-96B05DD8E3A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EC473C6-9B6C-51F0-5DD8-75FD576E4E0D}"/>
              </a:ext>
            </a:extLst>
          </p:cNvPr>
          <p:cNvSpPr>
            <a:spLocks noGrp="1"/>
          </p:cNvSpPr>
          <p:nvPr>
            <p:ph idx="1"/>
          </p:nvPr>
        </p:nvSpPr>
        <p:spPr/>
        <p:txBody>
          <a:bodyPr>
            <a:normAutofit/>
          </a:bodyPr>
          <a:lstStyle/>
          <a:p>
            <a:r>
              <a:rPr lang="it-IT" sz="2800" dirty="0"/>
              <a:t>Gli </a:t>
            </a:r>
            <a:r>
              <a:rPr lang="it-IT" sz="2800" i="1" dirty="0"/>
              <a:t>ākāra</a:t>
            </a:r>
            <a:r>
              <a:rPr lang="it-IT" sz="2800" dirty="0"/>
              <a:t> delle quattro nobili verità sono </a:t>
            </a:r>
            <a:r>
              <a:rPr lang="it-IT" sz="2800" i="1" dirty="0"/>
              <a:t>sāmānyalakṣana</a:t>
            </a:r>
            <a:r>
              <a:rPr lang="it-IT" sz="2800" dirty="0"/>
              <a:t>, ovvero caratteristiche comuni, non caratteristiche specifiche. </a:t>
            </a:r>
          </a:p>
          <a:p>
            <a:r>
              <a:rPr lang="it-IT" sz="2800" dirty="0"/>
              <a:t>Per realizzare la liberazione ciò che si deve comprendere non sono le caratteristiche specifiche degli oggetti, ma il principio comune che sta alla base. </a:t>
            </a:r>
          </a:p>
          <a:p>
            <a:r>
              <a:rPr lang="it-IT" sz="2800" dirty="0"/>
              <a:t>La contemplazione che conduce alla liberazione è fatta in riferimento alle caratteristiche comuni, ovvero ai principi che governano i fenomeni.</a:t>
            </a:r>
          </a:p>
          <a:p>
            <a:endParaRPr lang="it-IT" sz="2800" dirty="0"/>
          </a:p>
        </p:txBody>
      </p:sp>
    </p:spTree>
    <p:extLst>
      <p:ext uri="{BB962C8B-B14F-4D97-AF65-F5344CB8AC3E}">
        <p14:creationId xmlns:p14="http://schemas.microsoft.com/office/powerpoint/2010/main" val="40490054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710916A-BB15-7C81-03AE-158DED829E0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98F2862-9C53-C7C8-414D-F01421AFD86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3B599863-6161-FF03-6B79-2973528526B1}"/>
              </a:ext>
            </a:extLst>
          </p:cNvPr>
          <p:cNvSpPr>
            <a:spLocks noGrp="1"/>
          </p:cNvSpPr>
          <p:nvPr>
            <p:ph idx="1"/>
          </p:nvPr>
        </p:nvSpPr>
        <p:spPr/>
        <p:txBody>
          <a:bodyPr>
            <a:normAutofit/>
          </a:bodyPr>
          <a:lstStyle/>
          <a:p>
            <a:r>
              <a:rPr lang="it-IT" sz="2800" b="1" u="sng" dirty="0"/>
              <a:t>Calore</a:t>
            </a:r>
          </a:p>
          <a:p>
            <a:r>
              <a:rPr lang="it-IT" sz="2800" dirty="0"/>
              <a:t>Quando la mente prende come oggetto le quattro nobili verità, a un certo punto sorge «il calore della nobile conoscenza capace di bruciare il combustibile dei contaminanti» (MVŚ). </a:t>
            </a:r>
          </a:p>
          <a:p>
            <a:r>
              <a:rPr lang="it-IT" sz="2800" dirty="0"/>
              <a:t>Per questo il primo stadio si chiama «calore». </a:t>
            </a:r>
          </a:p>
          <a:p>
            <a:r>
              <a:rPr lang="it-IT" sz="2800" dirty="0"/>
              <a:t>Ognuno dei quattro stadi del </a:t>
            </a:r>
            <a:r>
              <a:rPr lang="it-IT" sz="2800" i="1" dirty="0"/>
              <a:t>nirvedhabāgīya</a:t>
            </a:r>
            <a:r>
              <a:rPr lang="it-IT" sz="2800" dirty="0"/>
              <a:t> funziona da causa per il primo istante successivo.</a:t>
            </a:r>
          </a:p>
          <a:p>
            <a:endParaRPr lang="it-IT" sz="2800" dirty="0"/>
          </a:p>
        </p:txBody>
      </p:sp>
    </p:spTree>
    <p:extLst>
      <p:ext uri="{BB962C8B-B14F-4D97-AF65-F5344CB8AC3E}">
        <p14:creationId xmlns:p14="http://schemas.microsoft.com/office/powerpoint/2010/main" val="39190223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21051E4A-78E7-7126-7FAA-6FD96C8F34E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2239E4C-1B59-D37C-BEAA-8CEC201F5669}"/>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A86C8CE-2CF1-9669-A5C9-9999BDFE4B22}"/>
              </a:ext>
            </a:extLst>
          </p:cNvPr>
          <p:cNvSpPr>
            <a:spLocks noGrp="1"/>
          </p:cNvSpPr>
          <p:nvPr>
            <p:ph idx="1"/>
          </p:nvPr>
        </p:nvSpPr>
        <p:spPr/>
        <p:txBody>
          <a:bodyPr>
            <a:normAutofit/>
          </a:bodyPr>
          <a:lstStyle/>
          <a:p>
            <a:r>
              <a:rPr lang="it-IT" sz="2800" b="1" u="sng" dirty="0"/>
              <a:t>Picco</a:t>
            </a:r>
          </a:p>
          <a:p>
            <a:r>
              <a:rPr lang="it-IT" sz="2800" dirty="0"/>
              <a:t>Al calore segue il picco. </a:t>
            </a:r>
          </a:p>
          <a:p>
            <a:r>
              <a:rPr lang="it-IT" sz="2800" dirty="0"/>
              <a:t>Questo stadio si chiama picco perché:</a:t>
            </a:r>
          </a:p>
          <a:p>
            <a:r>
              <a:rPr lang="it-IT" sz="2800" dirty="0"/>
              <a:t>1. E’ il superiore tra gli stadi soggetti a retrogressione. I due stadi successivi ad esso non sono soggetti a retrogressione.</a:t>
            </a:r>
          </a:p>
          <a:p>
            <a:r>
              <a:rPr lang="it-IT" sz="2800" dirty="0"/>
              <a:t>2. Sono come il picco di una montagna. Uno arriva in cima e non ci rimane per molto, o procede in avanti in assenza di ostacoli, oppure deve scendere. </a:t>
            </a:r>
          </a:p>
          <a:p>
            <a:endParaRPr lang="it-IT" sz="2800" dirty="0"/>
          </a:p>
        </p:txBody>
      </p:sp>
    </p:spTree>
    <p:extLst>
      <p:ext uri="{BB962C8B-B14F-4D97-AF65-F5344CB8AC3E}">
        <p14:creationId xmlns:p14="http://schemas.microsoft.com/office/powerpoint/2010/main" val="11517102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C204866-C980-B497-4DAA-4A83E0407C3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9EDC46-F794-7139-0B33-085DAF66A991}"/>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2FFEBED-D8D1-8876-1CDE-86D58D8BFCA9}"/>
              </a:ext>
            </a:extLst>
          </p:cNvPr>
          <p:cNvSpPr>
            <a:spLocks noGrp="1"/>
          </p:cNvSpPr>
          <p:nvPr>
            <p:ph idx="1"/>
          </p:nvPr>
        </p:nvSpPr>
        <p:spPr/>
        <p:txBody>
          <a:bodyPr>
            <a:normAutofit lnSpcReduction="10000"/>
          </a:bodyPr>
          <a:lstStyle/>
          <a:p>
            <a:r>
              <a:rPr lang="it-IT" sz="2800" b="1" u="sng" dirty="0"/>
              <a:t>Ricettività</a:t>
            </a:r>
          </a:p>
          <a:p>
            <a:r>
              <a:rPr lang="it-IT" sz="2800" dirty="0"/>
              <a:t>Come abbiamo già avuto modo di dire tempo fa, </a:t>
            </a:r>
            <a:r>
              <a:rPr lang="it-IT" sz="2800" i="1" dirty="0"/>
              <a:t>kṣāntī</a:t>
            </a:r>
            <a:r>
              <a:rPr lang="it-IT" sz="2800" dirty="0"/>
              <a:t> non ha solo il significato di pazienza, ma è un tipo di </a:t>
            </a:r>
            <a:r>
              <a:rPr lang="it-IT" sz="2800" i="1" dirty="0"/>
              <a:t>prajñā. </a:t>
            </a:r>
            <a:r>
              <a:rPr lang="it-IT" sz="2800" dirty="0"/>
              <a:t>E’ quella facoltà tramite la quale la mente si accorda alla verità. </a:t>
            </a:r>
          </a:p>
          <a:p>
            <a:r>
              <a:rPr lang="it-IT" sz="2800" dirty="0"/>
              <a:t>Nel caso specifico, si accorda alle quattro nobili verità, nel senso che le comprende in maniera approfondita e matura le condizioni per la loro penetrazione. </a:t>
            </a:r>
          </a:p>
          <a:p>
            <a:r>
              <a:rPr lang="it-IT" sz="2800" dirty="0"/>
              <a:t>La ricettività è il primo stadio non regredibile ed ha vari gradi di profondità. </a:t>
            </a:r>
          </a:p>
          <a:p>
            <a:endParaRPr lang="it-IT" sz="2800" dirty="0"/>
          </a:p>
        </p:txBody>
      </p:sp>
    </p:spTree>
    <p:extLst>
      <p:ext uri="{BB962C8B-B14F-4D97-AF65-F5344CB8AC3E}">
        <p14:creationId xmlns:p14="http://schemas.microsoft.com/office/powerpoint/2010/main" val="1120328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FAC2FFE-A590-9641-819B-7627AE3B66E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16A8E82-3EBD-5680-A0E2-E7F3E6D46A4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Prayoga – Stadio preparatorio</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60F16BA-3E8A-EC75-A87A-A789F4888B8E}"/>
              </a:ext>
            </a:extLst>
          </p:cNvPr>
          <p:cNvSpPr>
            <a:spLocks noGrp="1"/>
          </p:cNvSpPr>
          <p:nvPr>
            <p:ph idx="1"/>
          </p:nvPr>
        </p:nvSpPr>
        <p:spPr/>
        <p:txBody>
          <a:bodyPr>
            <a:normAutofit/>
          </a:bodyPr>
          <a:lstStyle/>
          <a:p>
            <a:r>
              <a:rPr lang="it-IT" sz="2800" b="1" u="sng" dirty="0"/>
              <a:t>Supremo dharma mondano</a:t>
            </a:r>
          </a:p>
          <a:p>
            <a:r>
              <a:rPr lang="it-IT" sz="2800" dirty="0"/>
              <a:t>Segue immediatamente il grado più profondo della ricettività ed è costituito da quella serie di istanti di coscienza con i loro concomitanti che divengono la condizione immediata del primo istante di coscienza del cammino della visione. </a:t>
            </a:r>
          </a:p>
          <a:p>
            <a:endParaRPr lang="it-IT" sz="2800" dirty="0"/>
          </a:p>
        </p:txBody>
      </p:sp>
    </p:spTree>
    <p:extLst>
      <p:ext uri="{BB962C8B-B14F-4D97-AF65-F5344CB8AC3E}">
        <p14:creationId xmlns:p14="http://schemas.microsoft.com/office/powerpoint/2010/main" val="4154926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9957111-125D-2A44-D61E-5C090A4B8B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CBBF04F-3831-432B-CA23-031B0B721D0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 realizzazione diretta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4913E6D3-FF63-0A22-EFC2-A599E46B97ED}"/>
              </a:ext>
            </a:extLst>
          </p:cNvPr>
          <p:cNvSpPr>
            <a:spLocks noGrp="1"/>
          </p:cNvSpPr>
          <p:nvPr>
            <p:ph idx="1"/>
          </p:nvPr>
        </p:nvSpPr>
        <p:spPr/>
        <p:txBody>
          <a:bodyPr>
            <a:normAutofit fontScale="92500"/>
          </a:bodyPr>
          <a:lstStyle/>
          <a:p>
            <a:r>
              <a:rPr lang="it-IT" sz="2800" i="1" dirty="0"/>
              <a:t>Abhisamaya</a:t>
            </a:r>
            <a:r>
              <a:rPr lang="it-IT" sz="2800" dirty="0"/>
              <a:t> è la realizzazione diretta delle quattro nobili verità, ovvero la loro penetrazione che conduce al frutto di </a:t>
            </a:r>
            <a:r>
              <a:rPr lang="it-IT" sz="2800" i="1" dirty="0"/>
              <a:t>śrotāpatti</a:t>
            </a:r>
            <a:r>
              <a:rPr lang="it-IT" sz="2800" dirty="0"/>
              <a:t>. </a:t>
            </a:r>
          </a:p>
          <a:p>
            <a:r>
              <a:rPr lang="it-IT" sz="2800" dirty="0"/>
              <a:t>Dhammajoti, p. 586: «Nello stadio preparatorio, la contemplazione delle verità era attuata tramite comprensione accompagnata dagli influssi. Immediatamente seguente al momento del supremo </a:t>
            </a:r>
            <a:r>
              <a:rPr lang="it-IT" sz="2800" i="1" dirty="0"/>
              <a:t>dharma</a:t>
            </a:r>
            <a:r>
              <a:rPr lang="it-IT" sz="2800" dirty="0"/>
              <a:t> mondano, il praticante è capace di originare la conoscenza priva di influssi che gli permette di contemplare nuovamente i 16 aspetti delle quattro nobili verità, appartenenti alla sfera della sensualità e alle due sfere superiori.»</a:t>
            </a:r>
          </a:p>
        </p:txBody>
      </p:sp>
    </p:spTree>
    <p:extLst>
      <p:ext uri="{BB962C8B-B14F-4D97-AF65-F5344CB8AC3E}">
        <p14:creationId xmlns:p14="http://schemas.microsoft.com/office/powerpoint/2010/main" val="28562413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8B1D609-8511-1BB2-4558-50FC22A35D8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1D64C5A-EC84-E72D-0A06-457679993B3E}"/>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 realizzazione diretta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EBADA87A-ECAB-AAE8-48D9-44E51A64B7C9}"/>
              </a:ext>
            </a:extLst>
          </p:cNvPr>
          <p:cNvSpPr>
            <a:spLocks noGrp="1"/>
          </p:cNvSpPr>
          <p:nvPr>
            <p:ph idx="1"/>
          </p:nvPr>
        </p:nvSpPr>
        <p:spPr/>
        <p:txBody>
          <a:bodyPr>
            <a:normAutofit/>
          </a:bodyPr>
          <a:lstStyle/>
          <a:p>
            <a:r>
              <a:rPr lang="it-IT" sz="3600" dirty="0"/>
              <a:t>Il processo di penetrazione delle quattro nobili verità dura 16 momenti mentali, di cui i primi 15 costituiscono il cammino della visione (</a:t>
            </a:r>
            <a:r>
              <a:rPr lang="it-IT" sz="3600" i="1" dirty="0"/>
              <a:t>darśana mārga</a:t>
            </a:r>
            <a:r>
              <a:rPr lang="it-IT" sz="3600" dirty="0"/>
              <a:t>) e l’ultimo costituisce l’inizio del lunghissimo cammino della coltivazione con la realizzazione di </a:t>
            </a:r>
            <a:r>
              <a:rPr lang="it-IT" sz="3600" i="1" dirty="0"/>
              <a:t>śrotāpatti</a:t>
            </a:r>
            <a:r>
              <a:rPr lang="it-IT" sz="3600" dirty="0"/>
              <a:t>.</a:t>
            </a:r>
          </a:p>
        </p:txBody>
      </p:sp>
    </p:spTree>
    <p:extLst>
      <p:ext uri="{BB962C8B-B14F-4D97-AF65-F5344CB8AC3E}">
        <p14:creationId xmlns:p14="http://schemas.microsoft.com/office/powerpoint/2010/main" val="29911535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F65220D-7C89-E411-D3AE-E8D6AE979CD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8DBC779-85ED-6CBE-B7F3-769FF8AAF532}"/>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 realizzazione diretta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A001C50B-E16D-3000-8599-32D15422C1E4}"/>
              </a:ext>
            </a:extLst>
          </p:cNvPr>
          <p:cNvSpPr>
            <a:spLocks noGrp="1"/>
          </p:cNvSpPr>
          <p:nvPr>
            <p:ph idx="1"/>
          </p:nvPr>
        </p:nvSpPr>
        <p:spPr/>
        <p:txBody>
          <a:bodyPr>
            <a:normAutofit fontScale="92500"/>
          </a:bodyPr>
          <a:lstStyle/>
          <a:p>
            <a:r>
              <a:rPr lang="it-IT" sz="2800" dirty="0"/>
              <a:t>Per ognuna delle quattro nobili verità, la visione profonda avviene in due istanti di coscienza successivi:</a:t>
            </a:r>
          </a:p>
          <a:p>
            <a:r>
              <a:rPr lang="it-IT" sz="2800" dirty="0"/>
              <a:t>1- Cammino inostacolato</a:t>
            </a:r>
            <a:r>
              <a:rPr lang="it-IT" sz="2800" i="1" dirty="0"/>
              <a:t> (Ānantarya-mārga</a:t>
            </a:r>
            <a:r>
              <a:rPr lang="it-IT" sz="2800" dirty="0"/>
              <a:t>). E’ una ricettività ed è a questo stadio che i contaminanti abbandonabili tramite insight vengono abbandonati, ovvero la loro </a:t>
            </a:r>
            <a:r>
              <a:rPr lang="it-IT" sz="2800" i="1" dirty="0"/>
              <a:t>prāpti</a:t>
            </a:r>
            <a:r>
              <a:rPr lang="it-IT" sz="2800" dirty="0"/>
              <a:t> viene troncata.</a:t>
            </a:r>
          </a:p>
          <a:p>
            <a:r>
              <a:rPr lang="it-IT" sz="2800" dirty="0"/>
              <a:t>2- Cammino della liberazione (</a:t>
            </a:r>
            <a:r>
              <a:rPr lang="it-IT" sz="2800" i="1" dirty="0"/>
              <a:t>Vimukti mārga</a:t>
            </a:r>
            <a:r>
              <a:rPr lang="it-IT" sz="2800" dirty="0"/>
              <a:t>). E’ la conoscenza vera e propria dell’avvenuto abbandono e che determina l’acquisizione (</a:t>
            </a:r>
            <a:r>
              <a:rPr lang="it-IT" sz="2800" i="1" dirty="0"/>
              <a:t>prāpti</a:t>
            </a:r>
            <a:r>
              <a:rPr lang="it-IT" sz="2800" dirty="0"/>
              <a:t>) della cessazione tramite deliberazione dei contaminanti. </a:t>
            </a:r>
          </a:p>
        </p:txBody>
      </p:sp>
    </p:spTree>
    <p:extLst>
      <p:ext uri="{BB962C8B-B14F-4D97-AF65-F5344CB8AC3E}">
        <p14:creationId xmlns:p14="http://schemas.microsoft.com/office/powerpoint/2010/main" val="19175768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33718D2A-7E70-32A2-D0EE-8AC5A17C230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F302E43-7456-7ECF-C62D-E2C8CBF1DF56}"/>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 realizzazione diretta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1CEBB220-792C-5972-C0E1-F06AE0FB4AD7}"/>
              </a:ext>
            </a:extLst>
          </p:cNvPr>
          <p:cNvSpPr>
            <a:spLocks noGrp="1"/>
          </p:cNvSpPr>
          <p:nvPr>
            <p:ph idx="1"/>
          </p:nvPr>
        </p:nvSpPr>
        <p:spPr/>
        <p:txBody>
          <a:bodyPr>
            <a:normAutofit/>
          </a:bodyPr>
          <a:lstStyle/>
          <a:p>
            <a:r>
              <a:rPr lang="it-IT" sz="2800" dirty="0"/>
              <a:t>Dhammajoti, p. 587: «Questa dottrina può essere intesa nel modo seguente: L’abbandono di un contaminante richiede un livello di insight sufficiente nella vera natura dei fenomeni (insoddisfazione, impermanenza, non sé), rappresentato dalla nozione di ricettività. Quando nel momento successivo il contaminante che disturba e inquina la mente scompare, la saggezza vera e propria (</a:t>
            </a:r>
            <a:r>
              <a:rPr lang="it-IT" sz="2800" i="1" dirty="0"/>
              <a:t>j</a:t>
            </a:r>
            <a:r>
              <a:rPr lang="it-IT" sz="2800" i="1" dirty="0">
                <a:latin typeface="Times New Roman" panose="02020603050405020304" pitchFamily="18" charset="0"/>
                <a:cs typeface="Times New Roman" panose="02020603050405020304" pitchFamily="18" charset="0"/>
              </a:rPr>
              <a:t>ñā</a:t>
            </a:r>
            <a:r>
              <a:rPr lang="it-IT" sz="2800" i="1" dirty="0"/>
              <a:t>na</a:t>
            </a:r>
            <a:r>
              <a:rPr lang="it-IT" sz="2800" dirty="0"/>
              <a:t>) – un livello più alto della ricettività – fa luce attorno per così dire.»</a:t>
            </a:r>
          </a:p>
        </p:txBody>
      </p:sp>
    </p:spTree>
    <p:extLst>
      <p:ext uri="{BB962C8B-B14F-4D97-AF65-F5344CB8AC3E}">
        <p14:creationId xmlns:p14="http://schemas.microsoft.com/office/powerpoint/2010/main" val="6559458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FE16274-DC02-B342-4D87-8FA8854883E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65B8C98-5A36-AD01-06EE-8B698AA8B7CF}"/>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 realizzazione diretta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FF6A0B4-9BB5-ADC4-259B-3991F4183CB0}"/>
              </a:ext>
            </a:extLst>
          </p:cNvPr>
          <p:cNvSpPr>
            <a:spLocks noGrp="1"/>
          </p:cNvSpPr>
          <p:nvPr>
            <p:ph idx="1"/>
          </p:nvPr>
        </p:nvSpPr>
        <p:spPr/>
        <p:txBody>
          <a:bodyPr>
            <a:normAutofit/>
          </a:bodyPr>
          <a:lstStyle/>
          <a:p>
            <a:r>
              <a:rPr lang="it-IT" sz="2800" dirty="0"/>
              <a:t>Secondo il Sarvāstivāda, questa </a:t>
            </a:r>
            <a:r>
              <a:rPr lang="it-IT" sz="2800" i="1" dirty="0"/>
              <a:t>jñāna</a:t>
            </a:r>
            <a:r>
              <a:rPr lang="it-IT" sz="2800" dirty="0"/>
              <a:t> è una forza che induce la </a:t>
            </a:r>
            <a:r>
              <a:rPr lang="it-IT" sz="2800" i="1" dirty="0"/>
              <a:t>prāpti</a:t>
            </a:r>
            <a:r>
              <a:rPr lang="it-IT" sz="2800" dirty="0"/>
              <a:t> della cessazione (</a:t>
            </a:r>
            <a:r>
              <a:rPr lang="it-IT" sz="2800" i="1" dirty="0"/>
              <a:t>pratisa</a:t>
            </a:r>
            <a:r>
              <a:rPr lang="it-IT" sz="2800" i="1" dirty="0">
                <a:latin typeface="Times New Roman" panose="02020603050405020304" pitchFamily="18" charset="0"/>
                <a:cs typeface="Times New Roman" panose="02020603050405020304" pitchFamily="18" charset="0"/>
              </a:rPr>
              <a:t>ṃ</a:t>
            </a:r>
            <a:r>
              <a:rPr lang="it-IT" sz="2800" i="1" dirty="0"/>
              <a:t>khy</a:t>
            </a:r>
            <a:r>
              <a:rPr lang="it-IT" sz="2800" i="1" dirty="0">
                <a:latin typeface="Times New Roman" panose="02020603050405020304" pitchFamily="18" charset="0"/>
                <a:cs typeface="Times New Roman" panose="02020603050405020304" pitchFamily="18" charset="0"/>
              </a:rPr>
              <a:t>ā</a:t>
            </a:r>
            <a:r>
              <a:rPr lang="it-IT" sz="2800" i="1" dirty="0"/>
              <a:t> nirodha</a:t>
            </a:r>
            <a:r>
              <a:rPr lang="it-IT" sz="2800" dirty="0"/>
              <a:t>).</a:t>
            </a:r>
          </a:p>
          <a:p>
            <a:r>
              <a:rPr lang="it-IT" sz="2800" dirty="0"/>
              <a:t>Nella contemplazione delle quattro nobili verità, la ricettività e la conoscenza relativa alla sfera della sensualità vengono chiamate </a:t>
            </a:r>
            <a:r>
              <a:rPr lang="it-IT" sz="2800" i="1" dirty="0"/>
              <a:t>dharma-jñāna-kṣāntī</a:t>
            </a:r>
            <a:r>
              <a:rPr lang="it-IT" sz="2800" dirty="0"/>
              <a:t> e </a:t>
            </a:r>
            <a:r>
              <a:rPr lang="it-IT" sz="2800" i="1" dirty="0"/>
              <a:t>dharma-jñāna.</a:t>
            </a:r>
          </a:p>
          <a:p>
            <a:r>
              <a:rPr lang="it-IT" sz="2800" dirty="0"/>
              <a:t>Quelle relative alle due sfere superiori vengono chiamate </a:t>
            </a:r>
            <a:r>
              <a:rPr lang="it-IT" sz="2800" i="1" dirty="0" err="1"/>
              <a:t>anvaya</a:t>
            </a:r>
            <a:r>
              <a:rPr lang="it-IT" sz="2800" i="1" dirty="0"/>
              <a:t>-jñāna-kṣāntī</a:t>
            </a:r>
            <a:r>
              <a:rPr lang="it-IT" sz="2800" dirty="0"/>
              <a:t> e </a:t>
            </a:r>
            <a:r>
              <a:rPr lang="it-IT" sz="2800" i="1" dirty="0" err="1"/>
              <a:t>anvaya</a:t>
            </a:r>
            <a:r>
              <a:rPr lang="it-IT" sz="2800" i="1" dirty="0"/>
              <a:t>-jñāna</a:t>
            </a:r>
            <a:r>
              <a:rPr lang="it-IT" sz="2800" dirty="0"/>
              <a:t>, dove </a:t>
            </a:r>
            <a:r>
              <a:rPr lang="it-IT" sz="2800" i="1" dirty="0" err="1"/>
              <a:t>anvaya</a:t>
            </a:r>
            <a:r>
              <a:rPr lang="it-IT" sz="2800" dirty="0"/>
              <a:t> significa «susseguente».</a:t>
            </a:r>
          </a:p>
        </p:txBody>
      </p:sp>
    </p:spTree>
    <p:extLst>
      <p:ext uri="{BB962C8B-B14F-4D97-AF65-F5344CB8AC3E}">
        <p14:creationId xmlns:p14="http://schemas.microsoft.com/office/powerpoint/2010/main" val="10346417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88F4B68-5B49-19FF-BDC0-C3C479AF8B4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5DF022D-D6E4-6862-A2D2-FEA92DC51733}"/>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è graduale o improvvisa?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CE3CAA97-7364-742E-C1C2-A26F06651002}"/>
              </a:ext>
            </a:extLst>
          </p:cNvPr>
          <p:cNvSpPr>
            <a:spLocks noGrp="1"/>
          </p:cNvSpPr>
          <p:nvPr>
            <p:ph idx="1"/>
          </p:nvPr>
        </p:nvSpPr>
        <p:spPr>
          <a:xfrm>
            <a:off x="429767" y="1380744"/>
            <a:ext cx="10931339" cy="4901184"/>
          </a:xfrm>
        </p:spPr>
        <p:txBody>
          <a:bodyPr>
            <a:noAutofit/>
          </a:bodyPr>
          <a:lstStyle/>
          <a:p>
            <a:r>
              <a:rPr lang="it-IT" sz="3400" dirty="0"/>
              <a:t>Da quanto detto sopra, è molto evidente che per i Sarvāstivādin il processo di insight nelle quattro nobili verità e realizzazione del primo frutto è graduale. </a:t>
            </a:r>
          </a:p>
          <a:p>
            <a:r>
              <a:rPr lang="it-IT" sz="3400" dirty="0"/>
              <a:t>Ma non tutte le scuole la pensano così. Vedremo che anche il Maestro Yin Xun parla di questo problema in uno dei capitoli che andremo a studiare.</a:t>
            </a:r>
          </a:p>
        </p:txBody>
      </p:sp>
    </p:spTree>
    <p:extLst>
      <p:ext uri="{BB962C8B-B14F-4D97-AF65-F5344CB8AC3E}">
        <p14:creationId xmlns:p14="http://schemas.microsoft.com/office/powerpoint/2010/main" val="6338662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F3C3FB15-4CD9-7638-D22A-C810E72A0D1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A4D8E93-7ADA-41B5-D289-262394C2BFAC}"/>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è graduale o improvvisa?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6F09316-89CD-175B-9533-EE92EEC12ED6}"/>
              </a:ext>
            </a:extLst>
          </p:cNvPr>
          <p:cNvSpPr>
            <a:spLocks noGrp="1"/>
          </p:cNvSpPr>
          <p:nvPr>
            <p:ph idx="1"/>
          </p:nvPr>
        </p:nvSpPr>
        <p:spPr/>
        <p:txBody>
          <a:bodyPr>
            <a:normAutofit/>
          </a:bodyPr>
          <a:lstStyle/>
          <a:p>
            <a:r>
              <a:rPr lang="it-IT" sz="2800" dirty="0"/>
              <a:t>Il Theravāda sostiene la tesi della realizzazione improvvisa, Questo è esplicitamente dichiarato da Buddhaghosa nel </a:t>
            </a:r>
            <a:r>
              <a:rPr lang="it-IT" sz="2800" i="1" dirty="0"/>
              <a:t>Visuddhimagga</a:t>
            </a:r>
            <a:r>
              <a:rPr lang="it-IT" sz="2800" dirty="0"/>
              <a:t>:</a:t>
            </a:r>
          </a:p>
          <a:p>
            <a:r>
              <a:rPr lang="it-IT" sz="2800" dirty="0"/>
              <a:t>«In ognuno dei quattro cammini di realizzazione, e in quell’ordine, quattro funzioni – comprensione, abbandono, realizzazione e pratica – sono esercitate nel medesimo istante. Ne segue che le quattro nobili verità sono completamente realizzate in un singolo istante. </a:t>
            </a:r>
            <a:r>
              <a:rPr lang="it-IT" sz="2800"/>
              <a:t>…»</a:t>
            </a:r>
            <a:endParaRPr lang="it-IT" sz="2800" dirty="0"/>
          </a:p>
          <a:p>
            <a:endParaRPr lang="it-IT" sz="2800" dirty="0"/>
          </a:p>
        </p:txBody>
      </p:sp>
    </p:spTree>
    <p:extLst>
      <p:ext uri="{BB962C8B-B14F-4D97-AF65-F5344CB8AC3E}">
        <p14:creationId xmlns:p14="http://schemas.microsoft.com/office/powerpoint/2010/main" val="1889009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24B42B3-9CB3-AFFB-C2A5-DDD19F322B6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B23B9BC-DA31-6207-CED3-A032BDFA15E8}"/>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è graduale o improvvisa?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FDD78C92-FEEC-FFEB-5381-1B4794AF37D2}"/>
              </a:ext>
            </a:extLst>
          </p:cNvPr>
          <p:cNvSpPr>
            <a:spLocks noGrp="1"/>
          </p:cNvSpPr>
          <p:nvPr>
            <p:ph idx="1"/>
          </p:nvPr>
        </p:nvSpPr>
        <p:spPr/>
        <p:txBody>
          <a:bodyPr>
            <a:normAutofit/>
          </a:bodyPr>
          <a:lstStyle/>
          <a:p>
            <a:r>
              <a:rPr lang="it-IT" sz="2800" dirty="0"/>
              <a:t>Similmente, Mahāsāṅghika, Mahīśāsaka e Dharmaguptaka sembra sostenessero che la penetrazione è improvvisa.</a:t>
            </a:r>
          </a:p>
          <a:p>
            <a:r>
              <a:rPr lang="it-IT" sz="2800" dirty="0"/>
              <a:t>Il </a:t>
            </a:r>
            <a:r>
              <a:rPr lang="it-IT" sz="2800" i="1" dirty="0"/>
              <a:t>Samaya Bhedoparacana Cakra </a:t>
            </a:r>
            <a:r>
              <a:rPr lang="it-IT" sz="2800" dirty="0"/>
              <a:t>di Vasumitra illustra la posizione del Mahāsāṅghika in questo modo:</a:t>
            </a:r>
          </a:p>
          <a:p>
            <a:r>
              <a:rPr lang="it-IT" sz="2800" dirty="0"/>
              <a:t>T49, 15c, : «Nel singolo istante della conoscenza che pertiene alla realizzazione diretta (delle quattro nobili verità), la differenza tra i vari </a:t>
            </a:r>
            <a:r>
              <a:rPr lang="it-IT" sz="2800" i="1" dirty="0"/>
              <a:t>ākāra</a:t>
            </a:r>
            <a:r>
              <a:rPr lang="it-IT" sz="2800" dirty="0"/>
              <a:t> delle quattro nobili verità è completamente compresa.»</a:t>
            </a:r>
          </a:p>
        </p:txBody>
      </p:sp>
    </p:spTree>
    <p:extLst>
      <p:ext uri="{BB962C8B-B14F-4D97-AF65-F5344CB8AC3E}">
        <p14:creationId xmlns:p14="http://schemas.microsoft.com/office/powerpoint/2010/main" val="42270277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B2BCA4D2-3957-9898-4676-7D086790DA6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F06601-6C30-1BF6-CF04-D9717E29D4E2}"/>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è graduale o improvvisa?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D745ABE4-C1E8-FE23-3CCF-555B3CCB8D42}"/>
              </a:ext>
            </a:extLst>
          </p:cNvPr>
          <p:cNvSpPr>
            <a:spLocks noGrp="1"/>
          </p:cNvSpPr>
          <p:nvPr>
            <p:ph idx="1"/>
          </p:nvPr>
        </p:nvSpPr>
        <p:spPr/>
        <p:txBody>
          <a:bodyPr>
            <a:normAutofit/>
          </a:bodyPr>
          <a:lstStyle/>
          <a:p>
            <a:r>
              <a:rPr lang="it-IT" sz="2800" dirty="0"/>
              <a:t>Il </a:t>
            </a:r>
            <a:r>
              <a:rPr lang="it-IT" sz="2800" i="1" dirty="0"/>
              <a:t>Mahāvibhāṣā</a:t>
            </a:r>
            <a:r>
              <a:rPr lang="it-IT" sz="2800" dirty="0"/>
              <a:t> afferma che i Vibhajyavādin in genera sostenevano che </a:t>
            </a:r>
            <a:r>
              <a:rPr lang="it-IT" sz="2800" i="1" dirty="0"/>
              <a:t>abhisamaya</a:t>
            </a:r>
            <a:r>
              <a:rPr lang="it-IT" sz="2800" dirty="0"/>
              <a:t> è improvvisa:</a:t>
            </a:r>
          </a:p>
          <a:p>
            <a:r>
              <a:rPr lang="it-IT" sz="2800" dirty="0"/>
              <a:t>«Ci sono coloro che affermano che le quattro nobili verità sono realizzate direttamente all’improvviso, come i Vibhajyavādin … Costoro si basano sui </a:t>
            </a:r>
            <a:r>
              <a:rPr lang="it-IT" sz="2800" i="1" dirty="0"/>
              <a:t>sūtra</a:t>
            </a:r>
            <a:r>
              <a:rPr lang="it-IT" sz="2800" dirty="0"/>
              <a:t>: Il Bhagavat disse ‘Se, in relazione a </a:t>
            </a:r>
            <a:r>
              <a:rPr lang="it-IT" sz="2800" i="1" dirty="0"/>
              <a:t>duḥkha-satya</a:t>
            </a:r>
            <a:r>
              <a:rPr lang="it-IT" sz="2800" dirty="0"/>
              <a:t> non c’è dubbio, allo stesso modo non c’è dubbio riguardo a </a:t>
            </a:r>
            <a:r>
              <a:rPr lang="it-IT" sz="2800" i="1" dirty="0"/>
              <a:t>samudaya, nirodha </a:t>
            </a:r>
            <a:r>
              <a:rPr lang="it-IT" sz="2800" dirty="0"/>
              <a:t>e </a:t>
            </a:r>
            <a:r>
              <a:rPr lang="it-IT" sz="2800" i="1" dirty="0"/>
              <a:t>mārga-satya</a:t>
            </a:r>
            <a:r>
              <a:rPr lang="it-IT" sz="2800" dirty="0"/>
              <a:t>. </a:t>
            </a:r>
          </a:p>
        </p:txBody>
      </p:sp>
    </p:spTree>
    <p:extLst>
      <p:ext uri="{BB962C8B-B14F-4D97-AF65-F5344CB8AC3E}">
        <p14:creationId xmlns:p14="http://schemas.microsoft.com/office/powerpoint/2010/main" val="17903769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8C30330-0C3A-A044-B818-6D20AFF64B1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578B86B-D0B8-E5E7-9430-07EC2BB1441A}"/>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è graduale o improvvisa?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4E878AB-03E5-05B8-1DB7-8A608EE2B49F}"/>
              </a:ext>
            </a:extLst>
          </p:cNvPr>
          <p:cNvSpPr>
            <a:spLocks noGrp="1"/>
          </p:cNvSpPr>
          <p:nvPr>
            <p:ph idx="1"/>
          </p:nvPr>
        </p:nvSpPr>
        <p:spPr/>
        <p:txBody>
          <a:bodyPr>
            <a:normAutofit/>
          </a:bodyPr>
          <a:lstStyle/>
          <a:p>
            <a:r>
              <a:rPr lang="it-IT" sz="4000" dirty="0"/>
              <a:t>«Poiché il dubbio riguardo alle quattro nobili verità scompare all’improvviso, si sa che la realizzazione diretta è sicuramente improvvisa e non graduale.»</a:t>
            </a:r>
          </a:p>
        </p:txBody>
      </p:sp>
    </p:spTree>
    <p:extLst>
      <p:ext uri="{BB962C8B-B14F-4D97-AF65-F5344CB8AC3E}">
        <p14:creationId xmlns:p14="http://schemas.microsoft.com/office/powerpoint/2010/main" val="17533286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92C12B0-2D82-F683-0703-EE9DEB084D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F983483-9DE7-8052-6F2B-1EEFC7BEA992}"/>
              </a:ext>
            </a:extLst>
          </p:cNvPr>
          <p:cNvSpPr>
            <a:spLocks noGrp="1"/>
          </p:cNvSpPr>
          <p:nvPr>
            <p:ph type="title"/>
          </p:nvPr>
        </p:nvSpPr>
        <p:spPr/>
        <p:txBody>
          <a:bodyPr>
            <a:normAutofit/>
          </a:bodyPr>
          <a:lstStyle/>
          <a:p>
            <a:r>
              <a:rPr lang="it-IT" sz="4000" i="1" cap="none" dirty="0">
                <a:latin typeface="Georgia Pro Semibold" panose="02040702050405020303" pitchFamily="18" charset="0"/>
              </a:rPr>
              <a:t>Abhisamaya è graduale o improvvisa?</a:t>
            </a:r>
            <a:endParaRPr lang="en-GB" sz="4000"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2A3A951C-3143-FD5B-BA4D-CA54115D7CF9}"/>
              </a:ext>
            </a:extLst>
          </p:cNvPr>
          <p:cNvSpPr>
            <a:spLocks noGrp="1"/>
          </p:cNvSpPr>
          <p:nvPr>
            <p:ph idx="1"/>
          </p:nvPr>
        </p:nvSpPr>
        <p:spPr/>
        <p:txBody>
          <a:bodyPr>
            <a:normAutofit/>
          </a:bodyPr>
          <a:lstStyle/>
          <a:p>
            <a:r>
              <a:rPr lang="it-IT" sz="3600" dirty="0"/>
              <a:t>Una posizione intermedia tra «improvviso» e «graduale» è sostenuta dal </a:t>
            </a:r>
            <a:r>
              <a:rPr lang="it-IT" sz="3600" i="1" dirty="0"/>
              <a:t>Trattato sulla Realizzazione della Verità</a:t>
            </a:r>
            <a:r>
              <a:rPr lang="it-IT" sz="3600" dirty="0"/>
              <a:t> di Harivarman.</a:t>
            </a:r>
          </a:p>
          <a:p>
            <a:r>
              <a:rPr lang="it-IT" sz="3600" dirty="0"/>
              <a:t>Il Maestro Yin Xun ne discute in dettaglio nella Parte Seconda, Capitolo 10 di </a:t>
            </a:r>
            <a:r>
              <a:rPr lang="it-IT" sz="3600" i="1" dirty="0"/>
              <a:t>Investigazioni sulla Vacuità</a:t>
            </a:r>
            <a:r>
              <a:rPr lang="it-IT" sz="3600" dirty="0"/>
              <a:t>.</a:t>
            </a:r>
          </a:p>
        </p:txBody>
      </p:sp>
    </p:spTree>
    <p:extLst>
      <p:ext uri="{BB962C8B-B14F-4D97-AF65-F5344CB8AC3E}">
        <p14:creationId xmlns:p14="http://schemas.microsoft.com/office/powerpoint/2010/main" val="29581834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64AC7C3-1464-8E09-C6C0-A0A87ED60DD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3C86271-795E-B76F-7279-ECDCC714C10C}"/>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07B67F81-1008-385E-9E4F-4A7CBCD1D0DD}"/>
              </a:ext>
            </a:extLst>
          </p:cNvPr>
          <p:cNvSpPr>
            <a:spLocks noGrp="1"/>
          </p:cNvSpPr>
          <p:nvPr>
            <p:ph idx="1"/>
          </p:nvPr>
        </p:nvSpPr>
        <p:spPr/>
        <p:txBody>
          <a:bodyPr>
            <a:normAutofit/>
          </a:bodyPr>
          <a:lstStyle/>
          <a:p>
            <a:r>
              <a:rPr lang="it-IT" sz="3600" dirty="0"/>
              <a:t>Dhammajoti, p. 599: «Il cammino della coltivazione è la stadio di pratica ripetuta che comincia al 16° istante di </a:t>
            </a:r>
            <a:r>
              <a:rPr lang="it-IT" sz="3600" i="1" dirty="0" err="1"/>
              <a:t>saty</a:t>
            </a:r>
            <a:r>
              <a:rPr lang="it-IT" sz="3600" i="1" dirty="0" err="1">
                <a:latin typeface="Times New Roman" panose="02020603050405020304" pitchFamily="18" charset="0"/>
                <a:cs typeface="Times New Roman" panose="02020603050405020304" pitchFamily="18" charset="0"/>
              </a:rPr>
              <a:t>ā</a:t>
            </a:r>
            <a:r>
              <a:rPr lang="it-IT" sz="3600" i="1" dirty="0" err="1"/>
              <a:t>bhisamaya</a:t>
            </a:r>
            <a:r>
              <a:rPr lang="it-IT" sz="3600" dirty="0"/>
              <a:t>. E’ durante questo stadio che può durare per un tempo considerevole che i contaminanti più tenaci che rimangono dopo</a:t>
            </a:r>
            <a:r>
              <a:rPr lang="it-IT" sz="3600" i="1" dirty="0"/>
              <a:t> darśana-mārga </a:t>
            </a:r>
            <a:r>
              <a:rPr lang="it-IT" sz="3600" dirty="0"/>
              <a:t>vengono gradualmente eradicati.»</a:t>
            </a:r>
          </a:p>
        </p:txBody>
      </p:sp>
    </p:spTree>
    <p:extLst>
      <p:ext uri="{BB962C8B-B14F-4D97-AF65-F5344CB8AC3E}">
        <p14:creationId xmlns:p14="http://schemas.microsoft.com/office/powerpoint/2010/main" val="37566722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65954240-E092-3819-6642-66EFF1954CF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9FE35D8-283D-8529-EA4A-D4DDFD84D44A}"/>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73307112-C5D4-7E98-7515-918A7F56DB62}"/>
              </a:ext>
            </a:extLst>
          </p:cNvPr>
          <p:cNvSpPr>
            <a:spLocks noGrp="1"/>
          </p:cNvSpPr>
          <p:nvPr>
            <p:ph idx="1"/>
          </p:nvPr>
        </p:nvSpPr>
        <p:spPr/>
        <p:txBody>
          <a:bodyPr>
            <a:normAutofit fontScale="92500"/>
          </a:bodyPr>
          <a:lstStyle/>
          <a:p>
            <a:pPr hangingPunct="0"/>
            <a:r>
              <a:rPr lang="it-IT" sz="3000" dirty="0"/>
              <a:t>Abbiamo già visto in precedenza che i contaminanti abbandonati lungo il cammino della coltivazione sono i seguenti:</a:t>
            </a:r>
          </a:p>
          <a:p>
            <a:pPr hangingPunct="0"/>
            <a:r>
              <a:rPr lang="it-IT" sz="3600" b="1" u="sng" dirty="0"/>
              <a:t>Sfera del desiderio</a:t>
            </a:r>
            <a:r>
              <a:rPr lang="it-IT" sz="3600" dirty="0"/>
              <a:t>, 4: </a:t>
            </a:r>
            <a:r>
              <a:rPr lang="it-IT" sz="3600" i="1" dirty="0"/>
              <a:t>rāga, pratigha, avidyā, māna</a:t>
            </a:r>
            <a:endParaRPr lang="en-GB" sz="3600" dirty="0"/>
          </a:p>
          <a:p>
            <a:pPr hangingPunct="0"/>
            <a:r>
              <a:rPr lang="it-IT" sz="3600" b="1" u="sng" dirty="0"/>
              <a:t>Sfera della materia sottile</a:t>
            </a:r>
            <a:r>
              <a:rPr lang="it-IT" sz="3600" dirty="0"/>
              <a:t>, 3: </a:t>
            </a:r>
            <a:r>
              <a:rPr lang="it-IT" sz="3600" i="1" dirty="0"/>
              <a:t>rāga, avidyā, māna (per 4 piani)</a:t>
            </a:r>
            <a:endParaRPr lang="en-GB" sz="3600" dirty="0"/>
          </a:p>
          <a:p>
            <a:pPr hangingPunct="0"/>
            <a:r>
              <a:rPr lang="it-IT" sz="3600" b="1" u="sng" dirty="0"/>
              <a:t>Sfera immateriale</a:t>
            </a:r>
            <a:r>
              <a:rPr lang="it-IT" sz="3600" dirty="0"/>
              <a:t>, 3: </a:t>
            </a:r>
            <a:r>
              <a:rPr lang="it-IT" sz="3600" i="1" dirty="0"/>
              <a:t>rāga, avidyā, māna (per 4 piani)</a:t>
            </a:r>
            <a:endParaRPr lang="en-GB" sz="3600" dirty="0"/>
          </a:p>
        </p:txBody>
      </p:sp>
    </p:spTree>
    <p:extLst>
      <p:ext uri="{BB962C8B-B14F-4D97-AF65-F5344CB8AC3E}">
        <p14:creationId xmlns:p14="http://schemas.microsoft.com/office/powerpoint/2010/main" val="2586093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AE8B20BE-26D9-BE29-8C0B-4411858D605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D77FB78-2996-BADF-6710-572B213F02A9}"/>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54D5909-D847-DA77-3F73-5E5D73C1D0F7}"/>
              </a:ext>
            </a:extLst>
          </p:cNvPr>
          <p:cNvSpPr>
            <a:spLocks noGrp="1"/>
          </p:cNvSpPr>
          <p:nvPr>
            <p:ph idx="1"/>
          </p:nvPr>
        </p:nvSpPr>
        <p:spPr/>
        <p:txBody>
          <a:bodyPr>
            <a:normAutofit/>
          </a:bodyPr>
          <a:lstStyle/>
          <a:p>
            <a:r>
              <a:rPr lang="it-IT" sz="2800" dirty="0"/>
              <a:t>DH, p. 599: «Poiché questi contaminanti sono deboli di natura e difficile da notare e differenziare, vengono suddivisi in nove gradi sulla base della forza con cui sorgono – debole, medio, forte, a loro volta suddivisi ancora in debole, medio, forte …</a:t>
            </a:r>
          </a:p>
          <a:p>
            <a:r>
              <a:rPr lang="it-IT" sz="2800" i="1" dirty="0"/>
              <a:t>«Mentre darśana-mārga </a:t>
            </a:r>
            <a:r>
              <a:rPr lang="it-IT" sz="2800" dirty="0"/>
              <a:t>è un cammino  deciso o energetico che quando sorge taglia completamente tutti i nove gradi di contaminanti,</a:t>
            </a:r>
            <a:r>
              <a:rPr lang="it-IT" sz="2800" i="1" dirty="0"/>
              <a:t> bhāvanā-mārga </a:t>
            </a:r>
            <a:r>
              <a:rPr lang="it-IT" sz="2800" dirty="0"/>
              <a:t>non è energetico, quindi i nove gradi sono tagliati gradualmente per mezzo di pratica ripetuta, uno alla volta.»</a:t>
            </a:r>
          </a:p>
        </p:txBody>
      </p:sp>
    </p:spTree>
    <p:extLst>
      <p:ext uri="{BB962C8B-B14F-4D97-AF65-F5344CB8AC3E}">
        <p14:creationId xmlns:p14="http://schemas.microsoft.com/office/powerpoint/2010/main" val="11385859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62D82F1-A64D-45B3-912D-F333FBD71F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AA4AF87-8F52-60CD-CDD2-FBAD9FAD0B09}"/>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5FF243FE-0791-E775-134E-BE6E70C96694}"/>
              </a:ext>
            </a:extLst>
          </p:cNvPr>
          <p:cNvSpPr>
            <a:spLocks noGrp="1"/>
          </p:cNvSpPr>
          <p:nvPr>
            <p:ph idx="1"/>
          </p:nvPr>
        </p:nvSpPr>
        <p:spPr/>
        <p:txBody>
          <a:bodyPr>
            <a:normAutofit/>
          </a:bodyPr>
          <a:lstStyle/>
          <a:p>
            <a:r>
              <a:rPr lang="it-IT" sz="2800" dirty="0"/>
              <a:t>DH, p. 599: «La sequenza di abbandono dei contaminanti comincia con il grado forte-forte della sfera del desiderio per concludersi con il grado debole-debole della base di né percezione né non percezione della sfera immateriale. …»</a:t>
            </a:r>
          </a:p>
          <a:p>
            <a:r>
              <a:rPr lang="it-IT" sz="2800" dirty="0"/>
              <a:t>Il cammino correttivo che elimina i contaminanti ha la forza inversa, ossia il cammino più debole, debole-debole, elimina i contaminanti più grossolani, forti-forti, e viceversa, questo perché serve meno forza correttiva per eliminare un contaminante più grossolano.</a:t>
            </a:r>
          </a:p>
        </p:txBody>
      </p:sp>
    </p:spTree>
    <p:extLst>
      <p:ext uri="{BB962C8B-B14F-4D97-AF65-F5344CB8AC3E}">
        <p14:creationId xmlns:p14="http://schemas.microsoft.com/office/powerpoint/2010/main" val="10174697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39D4E5DC-CEAB-FB1F-E187-75C561D873A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48B60E9-7B51-CCA0-640B-778627286CB4}"/>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graphicFrame>
        <p:nvGraphicFramePr>
          <p:cNvPr id="4" name="Segnaposto contenuto 3">
            <a:extLst>
              <a:ext uri="{FF2B5EF4-FFF2-40B4-BE49-F238E27FC236}">
                <a16:creationId xmlns:a16="http://schemas.microsoft.com/office/drawing/2014/main" id="{3E637285-F685-9D55-D4AF-BB662930676C}"/>
              </a:ext>
            </a:extLst>
          </p:cNvPr>
          <p:cNvGraphicFramePr>
            <a:graphicFrameLocks noGrp="1"/>
          </p:cNvGraphicFramePr>
          <p:nvPr>
            <p:ph idx="1"/>
            <p:extLst>
              <p:ext uri="{D42A27DB-BD31-4B8C-83A1-F6EECF244321}">
                <p14:modId xmlns:p14="http://schemas.microsoft.com/office/powerpoint/2010/main" val="2718912261"/>
              </p:ext>
            </p:extLst>
          </p:nvPr>
        </p:nvGraphicFramePr>
        <p:xfrm>
          <a:off x="313149" y="1941534"/>
          <a:ext cx="10910172" cy="3557393"/>
        </p:xfrm>
        <a:graphic>
          <a:graphicData uri="http://schemas.openxmlformats.org/drawingml/2006/table">
            <a:tbl>
              <a:tblPr firstRow="1" bandRow="1">
                <a:tableStyleId>{5C22544A-7EE6-4342-B048-85BDC9FD1C3A}</a:tableStyleId>
              </a:tblPr>
              <a:tblGrid>
                <a:gridCol w="5455086">
                  <a:extLst>
                    <a:ext uri="{9D8B030D-6E8A-4147-A177-3AD203B41FA5}">
                      <a16:colId xmlns:a16="http://schemas.microsoft.com/office/drawing/2014/main" val="2712503463"/>
                    </a:ext>
                  </a:extLst>
                </a:gridCol>
                <a:gridCol w="5455086">
                  <a:extLst>
                    <a:ext uri="{9D8B030D-6E8A-4147-A177-3AD203B41FA5}">
                      <a16:colId xmlns:a16="http://schemas.microsoft.com/office/drawing/2014/main" val="1438138178"/>
                    </a:ext>
                  </a:extLst>
                </a:gridCol>
              </a:tblGrid>
              <a:tr h="720427">
                <a:tc>
                  <a:txBody>
                    <a:bodyPr/>
                    <a:lstStyle/>
                    <a:p>
                      <a:r>
                        <a:rPr lang="it-IT" dirty="0"/>
                        <a:t>Contaminanti</a:t>
                      </a:r>
                      <a:endParaRPr lang="en-GB" dirty="0"/>
                    </a:p>
                  </a:txBody>
                  <a:tcPr/>
                </a:tc>
                <a:tc>
                  <a:txBody>
                    <a:bodyPr/>
                    <a:lstStyle/>
                    <a:p>
                      <a:r>
                        <a:rPr lang="it-IT" dirty="0"/>
                        <a:t>Cammino correttivo</a:t>
                      </a:r>
                      <a:endParaRPr lang="en-GB" dirty="0"/>
                    </a:p>
                  </a:txBody>
                  <a:tcPr/>
                </a:tc>
                <a:extLst>
                  <a:ext uri="{0D108BD9-81ED-4DB2-BD59-A6C34878D82A}">
                    <a16:rowId xmlns:a16="http://schemas.microsoft.com/office/drawing/2014/main" val="2288083780"/>
                  </a:ext>
                </a:extLst>
              </a:tr>
              <a:tr h="1418483">
                <a:tc>
                  <a:txBody>
                    <a:bodyPr/>
                    <a:lstStyle/>
                    <a:p>
                      <a:r>
                        <a:rPr lang="it-IT" dirty="0"/>
                        <a:t>Forte-forte (il più grossolano)</a:t>
                      </a:r>
                      <a:endParaRPr lang="en-GB" dirty="0"/>
                    </a:p>
                  </a:txBody>
                  <a:tcPr/>
                </a:tc>
                <a:tc>
                  <a:txBody>
                    <a:bodyPr/>
                    <a:lstStyle/>
                    <a:p>
                      <a:r>
                        <a:rPr lang="it-IT" dirty="0"/>
                        <a:t>Debole-debole (il meno potente)</a:t>
                      </a:r>
                      <a:endParaRPr lang="en-GB" dirty="0"/>
                    </a:p>
                  </a:txBody>
                  <a:tcPr/>
                </a:tc>
                <a:extLst>
                  <a:ext uri="{0D108BD9-81ED-4DB2-BD59-A6C34878D82A}">
                    <a16:rowId xmlns:a16="http://schemas.microsoft.com/office/drawing/2014/main" val="3292913883"/>
                  </a:ext>
                </a:extLst>
              </a:tr>
              <a:tr h="1418483">
                <a:tc>
                  <a:txBody>
                    <a:bodyPr/>
                    <a:lstStyle/>
                    <a:p>
                      <a:r>
                        <a:rPr lang="it-IT" dirty="0"/>
                        <a:t>Debole-debole (il più sottile)</a:t>
                      </a:r>
                      <a:endParaRPr lang="en-GB" dirty="0"/>
                    </a:p>
                  </a:txBody>
                  <a:tcPr/>
                </a:tc>
                <a:tc>
                  <a:txBody>
                    <a:bodyPr/>
                    <a:lstStyle/>
                    <a:p>
                      <a:r>
                        <a:rPr lang="it-IT" dirty="0"/>
                        <a:t>Forte-forte (il più potente)</a:t>
                      </a:r>
                      <a:endParaRPr lang="en-GB" dirty="0"/>
                    </a:p>
                  </a:txBody>
                  <a:tcPr/>
                </a:tc>
                <a:extLst>
                  <a:ext uri="{0D108BD9-81ED-4DB2-BD59-A6C34878D82A}">
                    <a16:rowId xmlns:a16="http://schemas.microsoft.com/office/drawing/2014/main" val="2053367342"/>
                  </a:ext>
                </a:extLst>
              </a:tr>
            </a:tbl>
          </a:graphicData>
        </a:graphic>
      </p:graphicFrame>
    </p:spTree>
    <p:extLst>
      <p:ext uri="{BB962C8B-B14F-4D97-AF65-F5344CB8AC3E}">
        <p14:creationId xmlns:p14="http://schemas.microsoft.com/office/powerpoint/2010/main" val="23613358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2AE6F27-C90D-F407-CBE0-252B9630BA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5A56C65-68E4-3A70-0808-19F694D27BAF}"/>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1F2D392F-98F1-2841-EB0D-05DD7B01D5C6}"/>
              </a:ext>
            </a:extLst>
          </p:cNvPr>
          <p:cNvSpPr>
            <a:spLocks noGrp="1"/>
          </p:cNvSpPr>
          <p:nvPr>
            <p:ph idx="1"/>
          </p:nvPr>
        </p:nvSpPr>
        <p:spPr/>
        <p:txBody>
          <a:bodyPr>
            <a:normAutofit lnSpcReduction="10000"/>
          </a:bodyPr>
          <a:lstStyle/>
          <a:p>
            <a:r>
              <a:rPr lang="it-IT" sz="2800" dirty="0"/>
              <a:t>DH, p. 599: «Come accade per i contaminanti detti </a:t>
            </a:r>
            <a:r>
              <a:rPr lang="it-IT" sz="2800" i="1" dirty="0"/>
              <a:t>darśana-heya</a:t>
            </a:r>
            <a:r>
              <a:rPr lang="it-IT" sz="2800" dirty="0"/>
              <a:t>, l’abbandono di ogni grado dei contaminanti detti </a:t>
            </a:r>
            <a:r>
              <a:rPr lang="it-IT" sz="2800" i="1" dirty="0"/>
              <a:t>bhāvanā-heya</a:t>
            </a:r>
            <a:r>
              <a:rPr lang="it-IT" sz="2800" dirty="0"/>
              <a:t> consta di un cammino inostacolato e di un cammino di liberazione. La differenza è che durante il cammino inostacolato i contaminanti vengono abbandonati da </a:t>
            </a:r>
            <a:r>
              <a:rPr lang="it-IT" sz="2800" i="1" dirty="0"/>
              <a:t>jñāna</a:t>
            </a:r>
            <a:r>
              <a:rPr lang="it-IT" sz="2800" dirty="0"/>
              <a:t>, conoscenza, non dalla ricettività, </a:t>
            </a:r>
            <a:r>
              <a:rPr lang="it-IT" sz="2800" i="1" dirty="0"/>
              <a:t>kṣāntī</a:t>
            </a:r>
            <a:r>
              <a:rPr lang="it-IT" sz="2800" dirty="0"/>
              <a:t>.</a:t>
            </a:r>
          </a:p>
          <a:p>
            <a:r>
              <a:rPr lang="it-IT" sz="2800" dirty="0"/>
              <a:t>«Allo stadio finale, quando il praticante abbandona il grado debole-debole (della suprema sfera immateriale) e realizza il corrispondente cammino della liberazione, uno entra nel cammino del non addestramento e diventa un </a:t>
            </a:r>
            <a:r>
              <a:rPr lang="it-IT" sz="2800" i="1" dirty="0"/>
              <a:t>arhat</a:t>
            </a:r>
            <a:r>
              <a:rPr lang="it-IT" sz="2800" dirty="0"/>
              <a:t>.»</a:t>
            </a:r>
          </a:p>
        </p:txBody>
      </p:sp>
    </p:spTree>
    <p:extLst>
      <p:ext uri="{BB962C8B-B14F-4D97-AF65-F5344CB8AC3E}">
        <p14:creationId xmlns:p14="http://schemas.microsoft.com/office/powerpoint/2010/main" val="26705351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DFAA4246-1CA0-355D-7C8C-D3C99103EA9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BA957DA-F9B8-B85C-9D0A-F07D98FC9AC0}"/>
              </a:ext>
            </a:extLst>
          </p:cNvPr>
          <p:cNvSpPr>
            <a:spLocks noGrp="1"/>
          </p:cNvSpPr>
          <p:nvPr>
            <p:ph type="title"/>
          </p:nvPr>
        </p:nvSpPr>
        <p:spPr/>
        <p:txBody>
          <a:bodyPr>
            <a:normAutofit/>
          </a:bodyPr>
          <a:lstStyle/>
          <a:p>
            <a:r>
              <a:rPr lang="it-IT" i="1" cap="none" dirty="0">
                <a:latin typeface="Georgia Pro Semibold" panose="02040702050405020303" pitchFamily="18" charset="0"/>
              </a:rPr>
              <a:t>Cammino della coltivazione – bhāvanā mārga</a:t>
            </a:r>
            <a:endParaRPr lang="en-GB" i="1" cap="none" dirty="0">
              <a:latin typeface="Georgia Pro Semibold" panose="02040702050405020303" pitchFamily="18" charset="0"/>
            </a:endParaRPr>
          </a:p>
        </p:txBody>
      </p:sp>
      <p:sp>
        <p:nvSpPr>
          <p:cNvPr id="3" name="Segnaposto contenuto 2">
            <a:extLst>
              <a:ext uri="{FF2B5EF4-FFF2-40B4-BE49-F238E27FC236}">
                <a16:creationId xmlns:a16="http://schemas.microsoft.com/office/drawing/2014/main" id="{030A6AA8-98AB-BF75-1A81-14CB3E8D637D}"/>
              </a:ext>
            </a:extLst>
          </p:cNvPr>
          <p:cNvSpPr>
            <a:spLocks noGrp="1"/>
          </p:cNvSpPr>
          <p:nvPr>
            <p:ph idx="1"/>
          </p:nvPr>
        </p:nvSpPr>
        <p:spPr/>
        <p:txBody>
          <a:bodyPr>
            <a:normAutofit/>
          </a:bodyPr>
          <a:lstStyle/>
          <a:p>
            <a:r>
              <a:rPr lang="it-IT" sz="2800" dirty="0"/>
              <a:t>L’</a:t>
            </a:r>
            <a:r>
              <a:rPr lang="it-IT" sz="2800" i="1" dirty="0"/>
              <a:t>ānantarya-mārga</a:t>
            </a:r>
            <a:r>
              <a:rPr lang="it-IT" sz="2800" dirty="0"/>
              <a:t> del nono grado della suprema sfera mondana (base di né percezione né non percezione) è chiamato </a:t>
            </a:r>
            <a:r>
              <a:rPr lang="it-IT" sz="2800" i="1" dirty="0"/>
              <a:t>vajropama samādhi</a:t>
            </a:r>
            <a:r>
              <a:rPr lang="it-IT" sz="2800" dirty="0"/>
              <a:t>, </a:t>
            </a:r>
            <a:r>
              <a:rPr lang="it-IT" sz="2800" i="1" dirty="0"/>
              <a:t>samādhi</a:t>
            </a:r>
            <a:r>
              <a:rPr lang="it-IT" sz="2800" dirty="0"/>
              <a:t> del diamante, in virtù del suo potere che è in grado di eradicare tutti i contaminanti rimanenti.</a:t>
            </a:r>
          </a:p>
          <a:p>
            <a:r>
              <a:rPr lang="it-IT" sz="2800" dirty="0"/>
              <a:t>Il successivo </a:t>
            </a:r>
            <a:r>
              <a:rPr lang="it-IT" sz="2800" i="1" dirty="0"/>
              <a:t>vimukti-mārga </a:t>
            </a:r>
            <a:r>
              <a:rPr lang="it-IT" sz="2800" dirty="0"/>
              <a:t>segna la realizzazione dello stato di </a:t>
            </a:r>
            <a:r>
              <a:rPr lang="it-IT" sz="2800" i="1" dirty="0"/>
              <a:t>arhat</a:t>
            </a:r>
            <a:r>
              <a:rPr lang="it-IT" sz="2800" dirty="0"/>
              <a:t>.</a:t>
            </a:r>
          </a:p>
        </p:txBody>
      </p:sp>
    </p:spTree>
    <p:extLst>
      <p:ext uri="{BB962C8B-B14F-4D97-AF65-F5344CB8AC3E}">
        <p14:creationId xmlns:p14="http://schemas.microsoft.com/office/powerpoint/2010/main" val="1406181650"/>
      </p:ext>
    </p:extLst>
  </p:cSld>
  <p:clrMapOvr>
    <a:masterClrMapping/>
  </p:clrMapOvr>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docProps/app.xml><?xml version="1.0" encoding="utf-8"?>
<Properties xmlns="http://schemas.openxmlformats.org/officeDocument/2006/extended-properties" xmlns:vt="http://schemas.openxmlformats.org/officeDocument/2006/docPropsVTypes">
  <TotalTime>2279</TotalTime>
  <Words>5487</Words>
  <Application>Microsoft Office PowerPoint</Application>
  <PresentationFormat>Widescreen</PresentationFormat>
  <Paragraphs>413</Paragraphs>
  <Slides>101</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101</vt:i4>
      </vt:variant>
    </vt:vector>
  </HeadingPairs>
  <TitlesOfParts>
    <vt:vector size="107" baseType="lpstr">
      <vt:lpstr>Arial</vt:lpstr>
      <vt:lpstr>Book Antiqua</vt:lpstr>
      <vt:lpstr>Georgia Pro Semibold</vt:lpstr>
      <vt:lpstr>Neue Haas Grotesk Text Pro</vt:lpstr>
      <vt:lpstr>Times New Roman</vt:lpstr>
      <vt:lpstr>Oasis</vt:lpstr>
      <vt:lpstr>Il cammino del progresso spirituale secondo i Sarvāstivādin</vt:lpstr>
      <vt:lpstr>I contaminanti</vt:lpstr>
      <vt:lpstr>Dhammajoti, SĀ, capitolo 12, p. 430</vt:lpstr>
      <vt:lpstr>Dhammajoti, SĀ, capitolo 12, p. 430</vt:lpstr>
      <vt:lpstr>I contaminanti</vt:lpstr>
      <vt:lpstr>I contaminanti</vt:lpstr>
      <vt:lpstr>I contaminanti</vt:lpstr>
      <vt:lpstr>Kleśa</vt:lpstr>
      <vt:lpstr>Kleśa</vt:lpstr>
      <vt:lpstr>Kleśa</vt:lpstr>
      <vt:lpstr>Kleśa</vt:lpstr>
      <vt:lpstr>Kleśa</vt:lpstr>
      <vt:lpstr>Kleśa</vt:lpstr>
      <vt:lpstr>Kleśa</vt:lpstr>
      <vt:lpstr>Upakleśa</vt:lpstr>
      <vt:lpstr>Upakleśa</vt:lpstr>
      <vt:lpstr>16 Upakleśa - MN 7</vt:lpstr>
      <vt:lpstr>Āsrava – Influssi/efflussi</vt:lpstr>
      <vt:lpstr>Āsrava – Influssi/efflussi</vt:lpstr>
      <vt:lpstr>Āsrava – Influssi/efflussi</vt:lpstr>
      <vt:lpstr>Āsrava – Influssi/efflussi</vt:lpstr>
      <vt:lpstr>Anuśaya – Latenze, tendenze</vt:lpstr>
      <vt:lpstr>Anuśaya – Latenze, tendenze</vt:lpstr>
      <vt:lpstr>Anuśaya – Latenze, tendenze</vt:lpstr>
      <vt:lpstr>Anuśaya – Latenze, tendenze</vt:lpstr>
      <vt:lpstr>Saṃyojana – Ceppi, Pastoie </vt:lpstr>
      <vt:lpstr>Dhammajoti, p. 426</vt:lpstr>
      <vt:lpstr>Dhammajoti, p. 426</vt:lpstr>
      <vt:lpstr>Saṃyojana – Ceppi, Pastoie </vt:lpstr>
      <vt:lpstr>Saṃyojana – Ceppi, Pastoie </vt:lpstr>
      <vt:lpstr>Presentazione standard di PowerPoint</vt:lpstr>
      <vt:lpstr>Contaminanti</vt:lpstr>
      <vt:lpstr>Darśana-heya, Bhāvanā-heya</vt:lpstr>
      <vt:lpstr>Darśana-heya, Bhāvanā-heya</vt:lpstr>
      <vt:lpstr>Darśana-heya, Bhāvanā-heya</vt:lpstr>
      <vt:lpstr>Darśana-heya, Bhāvanā-heya</vt:lpstr>
      <vt:lpstr>Eliminazione graduale di Darśana-heya</vt:lpstr>
      <vt:lpstr>Eliminazione graduale di Darśana-heya</vt:lpstr>
      <vt:lpstr>Eliminazione graduale di Darśana-heya</vt:lpstr>
      <vt:lpstr>Eliminazione graduale di Darśana-heya</vt:lpstr>
      <vt:lpstr>Eliminazione graduale di Darśana-heya</vt:lpstr>
      <vt:lpstr>Eliminazione graduale di Darśana-heya</vt:lpstr>
      <vt:lpstr>Eliminazione graduale di Bhāvanā-heya</vt:lpstr>
      <vt:lpstr>Eliminazione graduale di Bhāvanā-heya</vt:lpstr>
      <vt:lpstr>Eliminazione graduale di Bhāvanā-heya</vt:lpstr>
      <vt:lpstr>Come si generano e crescono i contaminanti</vt:lpstr>
      <vt:lpstr>Come si generano e crescono i contaminanti</vt:lpstr>
      <vt:lpstr>Come si generano e crescono i contaminanti</vt:lpstr>
      <vt:lpstr>Come si generano e crescono i contaminanti</vt:lpstr>
      <vt:lpstr>Cosa significa abbandonare i contaminanti</vt:lpstr>
      <vt:lpstr>Cosa significa abbandonare i contaminanti</vt:lpstr>
      <vt:lpstr>Prāpti</vt:lpstr>
      <vt:lpstr>Prāpti</vt:lpstr>
      <vt:lpstr>Prāpti</vt:lpstr>
      <vt:lpstr>Prāpti</vt:lpstr>
      <vt:lpstr>Presentazione standard di PowerPoint</vt:lpstr>
      <vt:lpstr>Prāpti</vt:lpstr>
      <vt:lpstr>Prāpti</vt:lpstr>
      <vt:lpstr>Le fasi del cammino</vt:lpstr>
      <vt:lpstr>Considerazioni generali</vt:lpstr>
      <vt:lpstr>Considerazioni generali</vt:lpstr>
      <vt:lpstr>Considerazioni generali</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Prayoga – Stadio preparatorio</vt:lpstr>
      <vt:lpstr>Abhisamaya – realizzazione diretta</vt:lpstr>
      <vt:lpstr>Abhisamaya – realizzazione diretta</vt:lpstr>
      <vt:lpstr>Abhisamaya – realizzazione diretta</vt:lpstr>
      <vt:lpstr>Abhisamaya – realizzazione diretta</vt:lpstr>
      <vt:lpstr>Abhisamaya – realizzazione diretta</vt:lpstr>
      <vt:lpstr>Abhisamaya è graduale o improvvisa?</vt:lpstr>
      <vt:lpstr>Abhisamaya è graduale o improvvisa?</vt:lpstr>
      <vt:lpstr>Abhisamaya è graduale o improvvisa?</vt:lpstr>
      <vt:lpstr>Abhisamaya è graduale o improvvisa?</vt:lpstr>
      <vt:lpstr>Abhisamaya è graduale o improvvisa?</vt:lpstr>
      <vt:lpstr>Abhisamaya è graduale o improvvisa?</vt:lpstr>
      <vt:lpstr>Cammino della coltivazione – bhāvanā mārga</vt:lpstr>
      <vt:lpstr>Cammino della coltivazione – bhāvanā mārga</vt:lpstr>
      <vt:lpstr>Cammino della coltivazione – bhāvanā mārga</vt:lpstr>
      <vt:lpstr>Cammino della coltivazione – bhāvanā mārga</vt:lpstr>
      <vt:lpstr>Cammino della coltivazione – bhāvanā mārga</vt:lpstr>
      <vt:lpstr>Cammino della coltivazione – bhāvanā mārga</vt:lpstr>
      <vt:lpstr>Cammino della coltivazione – bhāvanā mārga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cammino del progresso spirituale secondo i Sarvāstivādin</dc:title>
  <dc:creator>Shi Ruxiong</dc:creator>
  <cp:lastModifiedBy>Shi Ruxiong</cp:lastModifiedBy>
  <cp:revision>6</cp:revision>
  <dcterms:created xsi:type="dcterms:W3CDTF">2025-10-21T06:50:19Z</dcterms:created>
  <dcterms:modified xsi:type="dcterms:W3CDTF">2026-02-01T05:10:05Z</dcterms:modified>
</cp:coreProperties>
</file>