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5" r:id="rId1"/>
  </p:sldMasterIdLst>
  <p:sldIdLst>
    <p:sldId id="256" r:id="rId2"/>
    <p:sldId id="257" r:id="rId3"/>
    <p:sldId id="261" r:id="rId4"/>
    <p:sldId id="262" r:id="rId5"/>
    <p:sldId id="263" r:id="rId6"/>
    <p:sldId id="264" r:id="rId7"/>
    <p:sldId id="265" r:id="rId8"/>
    <p:sldId id="266" r:id="rId9"/>
    <p:sldId id="258" r:id="rId10"/>
    <p:sldId id="259" r:id="rId11"/>
    <p:sldId id="260" r:id="rId12"/>
    <p:sldId id="267" r:id="rId13"/>
    <p:sldId id="268" r:id="rId14"/>
    <p:sldId id="269" r:id="rId15"/>
    <p:sldId id="270" r:id="rId16"/>
    <p:sldId id="271" r:id="rId17"/>
    <p:sldId id="275" r:id="rId18"/>
    <p:sldId id="272" r:id="rId19"/>
    <p:sldId id="273" r:id="rId20"/>
    <p:sldId id="274"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9" r:id="rId34"/>
    <p:sldId id="290" r:id="rId35"/>
    <p:sldId id="291" r:id="rId36"/>
    <p:sldId id="294" r:id="rId37"/>
    <p:sldId id="292" r:id="rId38"/>
    <p:sldId id="293" r:id="rId39"/>
    <p:sldId id="295" r:id="rId40"/>
    <p:sldId id="296" r:id="rId41"/>
    <p:sldId id="297" r:id="rId42"/>
    <p:sldId id="298" r:id="rId43"/>
    <p:sldId id="299" r:id="rId44"/>
    <p:sldId id="300"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CB73C2-E4D5-4707-8D97-E8129A57ED27}" v="19" dt="2026-01-28T09:42:10.6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1" d="100"/>
          <a:sy n="51" d="100"/>
        </p:scale>
        <p:origin x="1256"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5330952" cy="3739896"/>
          </a:xfrm>
        </p:spPr>
        <p:txBody>
          <a:bodyPr vert="horz" lIns="91440" tIns="45720" rIns="91440" bIns="45720" rtlCol="0" anchor="t">
            <a:normAutofit/>
          </a:bodyPr>
          <a:lstStyle>
            <a:lvl1pPr>
              <a:defRPr lang="en-US" sz="62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517136" cy="1380744"/>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10" name="Picture Placeholder 6">
            <a:extLst>
              <a:ext uri="{FF2B5EF4-FFF2-40B4-BE49-F238E27FC236}">
                <a16:creationId xmlns:a16="http://schemas.microsoft.com/office/drawing/2014/main" id="{DEE3B02A-3B83-3083-3F07-26E25C6C135D}"/>
              </a:ext>
            </a:extLst>
          </p:cNvPr>
          <p:cNvSpPr>
            <a:spLocks noGrp="1"/>
          </p:cNvSpPr>
          <p:nvPr>
            <p:ph type="pic" sz="quarter" idx="13" hasCustomPrompt="1"/>
          </p:nvPr>
        </p:nvSpPr>
        <p:spPr>
          <a:xfrm>
            <a:off x="6517248" y="0"/>
            <a:ext cx="5674753" cy="639915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blipFill dpi="0" rotWithShape="1">
            <a:blip r:embed="rId2"/>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EF118477-BA54-4B0E-9EC5-D8568300CAF2}" type="datetime1">
              <a:rPr lang="en-US" smtClean="0"/>
              <a:t>1/31/2026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63506835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78E53AA-13B8-469A-87B0-FF7C74E1EADE}" type="datetime1">
              <a:rPr lang="en-US" smtClean="0"/>
              <a:t>1/31/2026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940454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69480" y="411480"/>
            <a:ext cx="4361688" cy="3968496"/>
          </a:xfrm>
        </p:spPr>
        <p:txBody>
          <a:bodyPr vert="horz" lIns="91440" tIns="45720" rIns="91440" bIns="45720" rtlCol="0" anchor="t">
            <a:normAutofit/>
          </a:bodyPr>
          <a:lstStyle>
            <a:lvl1pPr>
              <a:defRPr lang="en-US" sz="48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69480" y="4873752"/>
            <a:ext cx="4206240" cy="1380744"/>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11" name="Picture Placeholder 6">
            <a:extLst>
              <a:ext uri="{FF2B5EF4-FFF2-40B4-BE49-F238E27FC236}">
                <a16:creationId xmlns:a16="http://schemas.microsoft.com/office/drawing/2014/main" id="{1D6AB98B-BD95-F9FC-BB22-1A89B6EE3246}"/>
              </a:ext>
            </a:extLst>
          </p:cNvPr>
          <p:cNvSpPr>
            <a:spLocks noGrp="1"/>
          </p:cNvSpPr>
          <p:nvPr>
            <p:ph type="pic" sz="quarter" idx="13" hasCustomPrompt="1"/>
          </p:nvPr>
        </p:nvSpPr>
        <p:spPr>
          <a:xfrm>
            <a:off x="0" y="0"/>
            <a:ext cx="6604503" cy="6399152"/>
          </a:xfrm>
          <a:custGeom>
            <a:avLst/>
            <a:gdLst>
              <a:gd name="connsiteX0" fmla="*/ 0 w 6604503"/>
              <a:gd name="connsiteY0" fmla="*/ 0 h 6399152"/>
              <a:gd name="connsiteX1" fmla="*/ 6604503 w 6604503"/>
              <a:gd name="connsiteY1" fmla="*/ 0 h 6399152"/>
              <a:gd name="connsiteX2" fmla="*/ 6604503 w 6604503"/>
              <a:gd name="connsiteY2" fmla="*/ 5797156 h 6399152"/>
              <a:gd name="connsiteX3" fmla="*/ 6002507 w 6604503"/>
              <a:gd name="connsiteY3" fmla="*/ 6399152 h 6399152"/>
              <a:gd name="connsiteX4" fmla="*/ 0 w 6604503"/>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4503" h="6399152">
                <a:moveTo>
                  <a:pt x="0" y="0"/>
                </a:moveTo>
                <a:lnTo>
                  <a:pt x="6604503" y="0"/>
                </a:lnTo>
                <a:lnTo>
                  <a:pt x="6604503" y="5797156"/>
                </a:lnTo>
                <a:cubicBezTo>
                  <a:pt x="6604503" y="6129629"/>
                  <a:pt x="6334980" y="6399152"/>
                  <a:pt x="6002507" y="6399152"/>
                </a:cubicBezTo>
                <a:lnTo>
                  <a:pt x="0" y="6399152"/>
                </a:lnTo>
                <a:close/>
              </a:path>
            </a:pathLst>
          </a:custGeom>
          <a:blipFill dpi="0" rotWithShape="1">
            <a:blip r:embed="rId2">
              <a:alphaModFix amt="75000"/>
            </a:blip>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5B3B0F7F-6AD6-4AF0-8BB1-D49CE0F9F622}" type="datetime1">
              <a:rPr lang="en-US" smtClean="0"/>
              <a:t>1/31/2026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266279958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4590288" cy="3739896"/>
          </a:xfrm>
        </p:spPr>
        <p:txBody>
          <a:bodyPr vert="horz" lIns="91440" tIns="45720" rIns="91440" bIns="45720" rtlCol="0" anchor="t">
            <a:normAutofit/>
          </a:bodyPr>
          <a:lstStyle>
            <a:lvl1pPr>
              <a:defRPr lang="en-US" sz="50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206240" cy="1380744"/>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15" name="Picture Placeholder 6">
            <a:extLst>
              <a:ext uri="{FF2B5EF4-FFF2-40B4-BE49-F238E27FC236}">
                <a16:creationId xmlns:a16="http://schemas.microsoft.com/office/drawing/2014/main" id="{3D161DAC-42AF-C3D9-37A1-04B90F30DEED}"/>
              </a:ext>
            </a:extLst>
          </p:cNvPr>
          <p:cNvSpPr>
            <a:spLocks noGrp="1"/>
          </p:cNvSpPr>
          <p:nvPr>
            <p:ph type="pic" sz="quarter" idx="13" hasCustomPrompt="1"/>
          </p:nvPr>
        </p:nvSpPr>
        <p:spPr>
          <a:xfrm>
            <a:off x="5586160" y="0"/>
            <a:ext cx="6605841" cy="6399152"/>
          </a:xfrm>
          <a:custGeom>
            <a:avLst/>
            <a:gdLst>
              <a:gd name="connsiteX0" fmla="*/ 0 w 6605841"/>
              <a:gd name="connsiteY0" fmla="*/ 0 h 6399152"/>
              <a:gd name="connsiteX1" fmla="*/ 6605841 w 6605841"/>
              <a:gd name="connsiteY1" fmla="*/ 0 h 6399152"/>
              <a:gd name="connsiteX2" fmla="*/ 6605841 w 6605841"/>
              <a:gd name="connsiteY2" fmla="*/ 6399152 h 6399152"/>
              <a:gd name="connsiteX3" fmla="*/ 601995 w 6605841"/>
              <a:gd name="connsiteY3" fmla="*/ 6399152 h 6399152"/>
              <a:gd name="connsiteX4" fmla="*/ 0 w 6605841"/>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5841" h="6399152">
                <a:moveTo>
                  <a:pt x="0" y="0"/>
                </a:moveTo>
                <a:lnTo>
                  <a:pt x="6605841" y="0"/>
                </a:lnTo>
                <a:lnTo>
                  <a:pt x="6605841" y="6399152"/>
                </a:lnTo>
                <a:lnTo>
                  <a:pt x="601995" y="6399152"/>
                </a:lnTo>
                <a:cubicBezTo>
                  <a:pt x="269522" y="6399152"/>
                  <a:pt x="0" y="6129629"/>
                  <a:pt x="0" y="5797156"/>
                </a:cubicBezTo>
                <a:close/>
              </a:path>
            </a:pathLst>
          </a:custGeom>
          <a:blipFill dpi="0" rotWithShape="1">
            <a:blip r:embed="rId2">
              <a:alphaModFix amt="75000"/>
            </a:blip>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016F69B6-6D5E-4363-B374-18E94027D1E6}" type="datetime1">
              <a:rPr lang="en-US" smtClean="0"/>
              <a:t>1/31/2026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87792467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5276088"/>
            <a:ext cx="11347704" cy="786384"/>
          </a:xfrm>
        </p:spPr>
        <p:txBody>
          <a:bodyPr vert="horz" lIns="91440" tIns="45720" rIns="91440" bIns="45720" rtlCol="0" anchor="b">
            <a:normAutofit/>
          </a:bodyPr>
          <a:lstStyle>
            <a:lvl1pPr>
              <a:defRPr lang="en-US" sz="44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980176"/>
            <a:ext cx="11347704" cy="530352"/>
          </a:xfrm>
        </p:spPr>
        <p:txBody>
          <a:bodyPr vert="horz" lIns="91440" tIns="45720" rIns="91440" bIns="45720" rtlCol="0" anchor="ctr">
            <a:normAutofit/>
          </a:bodyPr>
          <a:lstStyle>
            <a:lvl1pPr marL="0" indent="0">
              <a:buNone/>
              <a:defRPr lang="en-US" dirty="0">
                <a:solidFill>
                  <a:schemeClr val="tx2"/>
                </a:solidFill>
              </a:defRPr>
            </a:lvl1pPr>
          </a:lstStyle>
          <a:p>
            <a:pPr lvl="0"/>
            <a:r>
              <a:rPr lang="en-US" dirty="0"/>
              <a:t>Click to edit Master subtitle style</a:t>
            </a:r>
          </a:p>
        </p:txBody>
      </p:sp>
      <p:sp>
        <p:nvSpPr>
          <p:cNvPr id="9" name="Picture Placeholder 8">
            <a:extLst>
              <a:ext uri="{FF2B5EF4-FFF2-40B4-BE49-F238E27FC236}">
                <a16:creationId xmlns:a16="http://schemas.microsoft.com/office/drawing/2014/main" id="{A9E06FED-92D3-C4D6-28D7-600D842F7AC3}"/>
              </a:ext>
            </a:extLst>
          </p:cNvPr>
          <p:cNvSpPr>
            <a:spLocks noGrp="1"/>
          </p:cNvSpPr>
          <p:nvPr>
            <p:ph type="pic" sz="quarter" idx="13" hasCustomPrompt="1"/>
          </p:nvPr>
        </p:nvSpPr>
        <p:spPr>
          <a:xfrm>
            <a:off x="0" y="0"/>
            <a:ext cx="11733150" cy="5135804"/>
          </a:xfrm>
          <a:custGeom>
            <a:avLst/>
            <a:gdLst>
              <a:gd name="connsiteX0" fmla="*/ 0 w 11733150"/>
              <a:gd name="connsiteY0" fmla="*/ 0 h 5135804"/>
              <a:gd name="connsiteX1" fmla="*/ 11733150 w 11733150"/>
              <a:gd name="connsiteY1" fmla="*/ 0 h 5135804"/>
              <a:gd name="connsiteX2" fmla="*/ 11733150 w 11733150"/>
              <a:gd name="connsiteY2" fmla="*/ 4533808 h 5135804"/>
              <a:gd name="connsiteX3" fmla="*/ 11131154 w 11733150"/>
              <a:gd name="connsiteY3" fmla="*/ 5135804 h 5135804"/>
              <a:gd name="connsiteX4" fmla="*/ 0 w 11733150"/>
              <a:gd name="connsiteY4" fmla="*/ 5135804 h 5135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5135804">
                <a:moveTo>
                  <a:pt x="0" y="0"/>
                </a:moveTo>
                <a:lnTo>
                  <a:pt x="11733150" y="0"/>
                </a:lnTo>
                <a:lnTo>
                  <a:pt x="11733150" y="4533808"/>
                </a:lnTo>
                <a:cubicBezTo>
                  <a:pt x="11733150" y="4866281"/>
                  <a:pt x="11463627" y="5135804"/>
                  <a:pt x="11131154" y="5135804"/>
                </a:cubicBezTo>
                <a:lnTo>
                  <a:pt x="0" y="5135804"/>
                </a:lnTo>
                <a:close/>
              </a:path>
            </a:pathLst>
          </a:custGeom>
          <a:blipFill dpi="0" rotWithShape="1">
            <a:blip r:embed="rId2">
              <a:alphaModFix amt="75000"/>
            </a:blip>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37160" y="6519672"/>
            <a:ext cx="3494314" cy="365125"/>
          </a:xfrm>
        </p:spPr>
        <p:txBody>
          <a:bodyPr/>
          <a:lstStyle>
            <a:lvl1pPr>
              <a:defRPr>
                <a:solidFill>
                  <a:schemeClr val="tx2"/>
                </a:solidFill>
                <a:effectLst/>
              </a:defRPr>
            </a:lvl1pPr>
          </a:lstStyle>
          <a:p>
            <a:fld id="{4DEE5A9B-1189-4B03-AA34-8ABCB3EDCE59}" type="datetime1">
              <a:rPr lang="en-US" smtClean="0"/>
              <a:t>1/31/2026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876521" y="6519672"/>
            <a:ext cx="2805405" cy="365125"/>
          </a:xfrm>
        </p:spPr>
        <p:txBody>
          <a:bodyPr/>
          <a:lstStyle>
            <a:lvl1pPr>
              <a:defRPr>
                <a:solidFill>
                  <a:schemeClr val="tx2"/>
                </a:solidFill>
                <a:effectLst/>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519672"/>
            <a:ext cx="429207" cy="365125"/>
          </a:xfrm>
        </p:spPr>
        <p:txBody>
          <a:bodyPr/>
          <a:lstStyle>
            <a:lvl1pPr>
              <a:defRPr>
                <a:solidFill>
                  <a:schemeClr val="tx2"/>
                </a:solidFill>
                <a:effectLst/>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162863136"/>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93776"/>
            <a:ext cx="8028432" cy="4325112"/>
          </a:xfrm>
        </p:spPr>
        <p:txBody>
          <a:bodyPr vert="horz" lIns="91440" tIns="45720" rIns="91440" bIns="45720" rtlCol="0" anchor="t">
            <a:normAutofit/>
          </a:bodyPr>
          <a:lstStyle>
            <a:lvl1pPr>
              <a:defRPr lang="en-US" sz="80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065776"/>
            <a:ext cx="5431536" cy="1188720"/>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FED32A50-3A67-42D0-AFC3-9798A621A2DF}" type="datetime1">
              <a:rPr lang="en-US" smtClean="0"/>
              <a:t>1/31/2026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4175429426"/>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408176" y="1536192"/>
            <a:ext cx="9171432" cy="2615184"/>
          </a:xfrm>
        </p:spPr>
        <p:txBody>
          <a:bodyPr anchor="ctr">
            <a:normAutofit/>
          </a:bodyPr>
          <a:lstStyle>
            <a:lvl1pPr algn="ctr">
              <a:defRPr sz="5400">
                <a:solidFill>
                  <a:schemeClr val="tx2"/>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408176" y="5111496"/>
            <a:ext cx="9171432" cy="1143000"/>
          </a:xfrm>
        </p:spPr>
        <p:txBody>
          <a:bodyPr anchor="t">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B65698FC-C9DA-44B4-AC6C-01EEA7EAAA4C}" type="datetime1">
              <a:rPr lang="en-US" smtClean="0"/>
              <a:t>1/31/2026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1716703958"/>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38912"/>
            <a:ext cx="11494008" cy="4654296"/>
          </a:xfrm>
        </p:spPr>
        <p:txBody>
          <a:bodyPr vert="horz" lIns="91440" tIns="45720" rIns="91440" bIns="45720" rtlCol="0" anchor="t">
            <a:normAutofit/>
          </a:bodyPr>
          <a:lstStyle>
            <a:lvl1pPr>
              <a:defRPr lang="en-US" sz="125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170516"/>
            <a:ext cx="4800600" cy="1083980"/>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29ECA0D2-D30D-4484-8941-E31C1541BC59}" type="datetime1">
              <a:rPr lang="en-US" smtClean="0"/>
              <a:t>1/31/2026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861919951"/>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27A12A6-507C-2714-2F24-09ADE11584C5}"/>
              </a:ext>
            </a:extLst>
          </p:cNvPr>
          <p:cNvSpPr/>
          <p:nvPr/>
        </p:nvSpPr>
        <p:spPr>
          <a:xfrm>
            <a:off x="0" y="0"/>
            <a:ext cx="12192000" cy="6858000"/>
          </a:xfrm>
          <a:prstGeom prst="rect">
            <a:avLst/>
          </a:prstGeom>
          <a:solidFill>
            <a:schemeClr val="accent3">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429768" y="1810512"/>
            <a:ext cx="8961120" cy="4654296"/>
          </a:xfrm>
        </p:spPr>
        <p:txBody>
          <a:bodyPr anchor="b">
            <a:normAutofit/>
          </a:bodyPr>
          <a:lstStyle>
            <a:lvl1pPr>
              <a:defRPr sz="6000">
                <a:solidFill>
                  <a:schemeClr val="accent1"/>
                </a:solidFill>
              </a:defRPr>
            </a:lvl1pPr>
          </a:lstStyle>
          <a:p>
            <a:r>
              <a:rPr lang="en-US" dirty="0"/>
              <a:t>Click to edit Master title style</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p:txBody>
          <a:bodyPr/>
          <a:lstStyle>
            <a:lvl1pPr>
              <a:defRPr>
                <a:solidFill>
                  <a:schemeClr val="accent1"/>
                </a:solidFill>
              </a:defRPr>
            </a:lvl1pPr>
          </a:lstStyle>
          <a:p>
            <a:fld id="{BFA793B8-7270-4493-83ED-C07D34603133}" type="datetime1">
              <a:rPr lang="en-US" smtClean="0"/>
              <a:t>1/31/2026</a:t>
            </a:fld>
            <a:endParaRPr lang="en-US" dirty="0"/>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p:txBody>
          <a:bodyPr/>
          <a:lstStyle>
            <a:lvl1pPr>
              <a:defRPr>
                <a:solidFill>
                  <a:schemeClr val="accent1"/>
                </a:solidFill>
              </a:defRPr>
            </a:lvl1pPr>
          </a:lstStyle>
          <a:p>
            <a:r>
              <a:rPr lang="en-US"/>
              <a:t>Sample Footer Text</a:t>
            </a:r>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p:txBody>
          <a:bodyPr/>
          <a:lstStyle>
            <a:lvl1pPr>
              <a:defRPr>
                <a:solidFill>
                  <a:schemeClr val="accent1"/>
                </a:solidFill>
              </a:defRPr>
            </a:lvl1pPr>
          </a:lstStyle>
          <a:p>
            <a:fld id="{84145AC3-CC88-4C8A-A6CE-8D44921B6A23}" type="slidenum">
              <a:rPr lang="en-US" smtClean="0"/>
              <a:pPr/>
              <a:t>‹N›</a:t>
            </a:fld>
            <a:endParaRPr lang="en-US"/>
          </a:p>
        </p:txBody>
      </p:sp>
    </p:spTree>
    <p:extLst>
      <p:ext uri="{BB962C8B-B14F-4D97-AF65-F5344CB8AC3E}">
        <p14:creationId xmlns:p14="http://schemas.microsoft.com/office/powerpoint/2010/main" val="746657990"/>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29768" y="411480"/>
            <a:ext cx="11045952" cy="1828800"/>
          </a:xfrm>
        </p:spPr>
        <p:txBody>
          <a:bodyPr anchor="t">
            <a:normAutofit/>
          </a:bodyPr>
          <a:lstStyle>
            <a:lvl1pPr>
              <a:defRPr sz="8000">
                <a:solidFill>
                  <a:schemeClr val="accent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694744" y="2423160"/>
            <a:ext cx="5780976" cy="3858768"/>
          </a:xfrm>
        </p:spPr>
        <p:txBody>
          <a:bodyPr vert="horz" lIns="91440" tIns="45720" rIns="91440" bIns="45720" rtlCol="0">
            <a:normAutofit/>
          </a:bodyPr>
          <a:lstStyle>
            <a:lvl1pPr marL="457200" indent="-457200">
              <a:buFont typeface="+mj-lt"/>
              <a:buAutoNum type="arabicPeriod"/>
              <a:defRPr lang="en-US" dirty="0"/>
            </a:lvl1pPr>
            <a:lvl2pPr marL="571500" indent="-342900">
              <a:buFont typeface="+mj-lt"/>
              <a:buAutoNum type="arabicPeriod"/>
              <a:defRPr lang="en-US" dirty="0"/>
            </a:lvl2pPr>
            <a:lvl3pPr marL="800100" indent="-342900">
              <a:buFont typeface="+mj-lt"/>
              <a:buAutoNum type="arabicPeriod"/>
              <a:defRPr lang="en-US" dirty="0"/>
            </a:lvl3pPr>
            <a:lvl4pPr>
              <a:buFont typeface="+mj-lt"/>
              <a:buAutoNum type="arabicPeriod"/>
              <a:defRPr lang="en-US" dirty="0"/>
            </a:lvl4pPr>
            <a:lvl5pPr>
              <a:buFont typeface="+mj-lt"/>
              <a:buAutoNum type="arabicPeriod"/>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C23AD26B-DEF0-4EC5-90CD-3C7B79EC8572}" type="datetime1">
              <a:rPr lang="en-US" smtClean="0"/>
              <a:t>1/31/2026</a:t>
            </a:fld>
            <a:endParaRPr lang="en-US"/>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931392273"/>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91006" y="998230"/>
            <a:ext cx="3951469" cy="1947672"/>
          </a:xfrm>
        </p:spPr>
        <p:txBody>
          <a:bodyPr anchor="b">
            <a:normAutofit/>
          </a:bodyPr>
          <a:lstStyle>
            <a:lvl1pPr>
              <a:defRPr sz="4400">
                <a:solidFill>
                  <a:schemeClr val="accent1"/>
                </a:solidFill>
              </a:defRPr>
            </a:lvl1pPr>
          </a:lstStyle>
          <a:p>
            <a:r>
              <a:rPr lang="en-US" dirty="0"/>
              <a:t>Click to edit Master title style</a:t>
            </a:r>
          </a:p>
        </p:txBody>
      </p:sp>
      <p:sp>
        <p:nvSpPr>
          <p:cNvPr id="9" name="Picture Placeholder 3">
            <a:extLst>
              <a:ext uri="{FF2B5EF4-FFF2-40B4-BE49-F238E27FC236}">
                <a16:creationId xmlns:a16="http://schemas.microsoft.com/office/drawing/2014/main" id="{DD60ACDC-1760-F721-E270-0D2FC4872DF2}"/>
              </a:ext>
            </a:extLst>
          </p:cNvPr>
          <p:cNvSpPr>
            <a:spLocks noGrp="1"/>
          </p:cNvSpPr>
          <p:nvPr>
            <p:ph type="pic" sz="quarter" idx="15" hasCustomPrompt="1"/>
          </p:nvPr>
        </p:nvSpPr>
        <p:spPr>
          <a:xfrm>
            <a:off x="0" y="0"/>
            <a:ext cx="7002464" cy="6399152"/>
          </a:xfrm>
          <a:custGeom>
            <a:avLst/>
            <a:gdLst>
              <a:gd name="connsiteX0" fmla="*/ 0 w 7002464"/>
              <a:gd name="connsiteY0" fmla="*/ 0 h 6399152"/>
              <a:gd name="connsiteX1" fmla="*/ 7002464 w 7002464"/>
              <a:gd name="connsiteY1" fmla="*/ 0 h 6399152"/>
              <a:gd name="connsiteX2" fmla="*/ 7002464 w 7002464"/>
              <a:gd name="connsiteY2" fmla="*/ 5797156 h 6399152"/>
              <a:gd name="connsiteX3" fmla="*/ 6400468 w 7002464"/>
              <a:gd name="connsiteY3" fmla="*/ 6399152 h 6399152"/>
              <a:gd name="connsiteX4" fmla="*/ 0 w 7002464"/>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464" h="6399152">
                <a:moveTo>
                  <a:pt x="0" y="0"/>
                </a:moveTo>
                <a:lnTo>
                  <a:pt x="7002464" y="0"/>
                </a:lnTo>
                <a:lnTo>
                  <a:pt x="7002464" y="5797156"/>
                </a:lnTo>
                <a:cubicBezTo>
                  <a:pt x="7002464" y="6129629"/>
                  <a:pt x="6732941" y="6399152"/>
                  <a:pt x="6400468" y="6399152"/>
                </a:cubicBezTo>
                <a:lnTo>
                  <a:pt x="0" y="6399152"/>
                </a:lnTo>
                <a:close/>
              </a:path>
            </a:pathLst>
          </a:custGeom>
          <a:blipFill dpi="0" rotWithShape="1">
            <a:blip r:embed="rId2">
              <a:alphaModFix amt="65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691007" y="3099815"/>
            <a:ext cx="3951469" cy="3084599"/>
          </a:xfrm>
        </p:spPr>
        <p:txBody>
          <a:bodyPr>
            <a:normAutofit/>
          </a:bodyPr>
          <a:lstStyle>
            <a:lvl1pPr marL="342900" indent="-342900">
              <a:buFont typeface="+mj-lt"/>
              <a:buAutoNum type="arabicPeriod"/>
              <a:defRPr sz="1800"/>
            </a:lvl1pPr>
            <a:lvl2pPr marL="571500" indent="-342900">
              <a:buFont typeface="+mj-lt"/>
              <a:buAutoNum type="arabicPeriod"/>
              <a:defRPr sz="1600"/>
            </a:lvl2pPr>
            <a:lvl3pPr marL="800100" indent="-342900">
              <a:buFont typeface="+mj-lt"/>
              <a:buAutoNum type="arabicPeriod"/>
              <a:defRPr sz="1400"/>
            </a:lvl3pPr>
            <a:lvl4pPr marL="914400" indent="-228600">
              <a:buFont typeface="+mj-lt"/>
              <a:buAutoNum type="arabicPeriod"/>
              <a:defRPr sz="1400"/>
            </a:lvl4pPr>
            <a:lvl5pPr marL="1143000" indent="-228600">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CA36A28-16B8-4B74-ADBC-086BC21557C6}" type="datetime1">
              <a:rPr lang="en-US" smtClean="0"/>
              <a:t>1/31/2026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212152719"/>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478024"/>
            <a:ext cx="4325112" cy="2454796"/>
          </a:xfrm>
        </p:spPr>
        <p:txBody>
          <a:bodyPr anchor="t">
            <a:normAutofit/>
          </a:bodyPr>
          <a:lstStyle>
            <a:lvl1pPr>
              <a:defRPr sz="4400"/>
            </a:lvl1pPr>
          </a:lstStyle>
          <a:p>
            <a:r>
              <a:rPr lang="en-US" dirty="0"/>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478024"/>
            <a:ext cx="4325112" cy="245479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27807CC-3A12-4A50-A3BE-C6063551B4A3}" type="datetime1">
              <a:rPr lang="en-US" smtClean="0"/>
              <a:t>1/31/2026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035217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039112"/>
            <a:ext cx="3813048" cy="353872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422392" y="2039112"/>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7B40E33-4FBE-4166-8E4D-D16E2368EAF9}" type="datetime1">
              <a:rPr lang="en-US" smtClean="0"/>
              <a:t>1/31/2026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2256366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00200"/>
            <a:ext cx="4142232" cy="463600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422392" y="1600200"/>
            <a:ext cx="5788152" cy="46360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87688B5-3E47-407E-A4D5-0E98E41979E9}" type="datetime1">
              <a:rPr lang="en-US" smtClean="0"/>
              <a:t>1/31/2026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7999673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7" y="640079"/>
            <a:ext cx="4032505" cy="3621024"/>
          </a:xfrm>
        </p:spPr>
        <p:txBody>
          <a:bodyPr anchor="t">
            <a:normAutofit/>
          </a:bodyPr>
          <a:lstStyle>
            <a:lvl1pPr>
              <a:defRPr sz="3600"/>
            </a:lvl1pPr>
          </a:lstStyle>
          <a:p>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422392" y="640715"/>
            <a:ext cx="5968098" cy="57197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E129CD1-440F-4DE5-9914-1074B1963E64}" type="datetime1">
              <a:rPr lang="en-US" smtClean="0"/>
              <a:t>1/31/2026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731449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3493008" cy="3621024"/>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25696" y="640080"/>
            <a:ext cx="7159752" cy="572414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9155DF8-55DB-438A-B328-5A22697F5E96}" type="datetime1">
              <a:rPr lang="en-US" smtClean="0"/>
              <a:t>1/31/2026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7287559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50408" y="548640"/>
            <a:ext cx="6035040" cy="1143000"/>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C1AB8ED2-AD91-CB22-5624-BD41AB32529E}"/>
              </a:ext>
            </a:extLst>
          </p:cNvPr>
          <p:cNvSpPr>
            <a:spLocks noGrp="1"/>
          </p:cNvSpPr>
          <p:nvPr>
            <p:ph type="pic" sz="quarter" idx="15" hasCustomPrompt="1"/>
          </p:nvPr>
        </p:nvSpPr>
        <p:spPr>
          <a:xfrm>
            <a:off x="0" y="0"/>
            <a:ext cx="4844052" cy="6399152"/>
          </a:xfrm>
          <a:custGeom>
            <a:avLst/>
            <a:gdLst>
              <a:gd name="connsiteX0" fmla="*/ 0 w 4844052"/>
              <a:gd name="connsiteY0" fmla="*/ 0 h 6399152"/>
              <a:gd name="connsiteX1" fmla="*/ 4844052 w 4844052"/>
              <a:gd name="connsiteY1" fmla="*/ 0 h 6399152"/>
              <a:gd name="connsiteX2" fmla="*/ 4844052 w 4844052"/>
              <a:gd name="connsiteY2" fmla="*/ 5795922 h 6399152"/>
              <a:gd name="connsiteX3" fmla="*/ 4240822 w 4844052"/>
              <a:gd name="connsiteY3" fmla="*/ 6399152 h 6399152"/>
              <a:gd name="connsiteX4" fmla="*/ 0 w 4844052"/>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4052" h="6399152">
                <a:moveTo>
                  <a:pt x="0" y="0"/>
                </a:moveTo>
                <a:lnTo>
                  <a:pt x="4844052" y="0"/>
                </a:lnTo>
                <a:lnTo>
                  <a:pt x="4844052" y="5795922"/>
                </a:lnTo>
                <a:cubicBezTo>
                  <a:pt x="4844052" y="6129077"/>
                  <a:pt x="4573977" y="6399152"/>
                  <a:pt x="4240822" y="6399152"/>
                </a:cubicBezTo>
                <a:lnTo>
                  <a:pt x="0" y="6399152"/>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50408" y="1828800"/>
            <a:ext cx="6035040"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9F2D74A-71A1-4609-9BED-C43EBEF2D096}" type="datetime1">
              <a:rPr lang="en-US" smtClean="0"/>
              <a:t>1/31/2026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7781487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40"/>
            <a:ext cx="6135624" cy="1143000"/>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828800"/>
            <a:ext cx="6135624"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D436AA50-FCF9-9A32-68F8-A124C794908D}"/>
              </a:ext>
            </a:extLst>
          </p:cNvPr>
          <p:cNvSpPr>
            <a:spLocks noGrp="1"/>
          </p:cNvSpPr>
          <p:nvPr>
            <p:ph type="pic" sz="quarter" idx="15" hasCustomPrompt="1"/>
          </p:nvPr>
        </p:nvSpPr>
        <p:spPr>
          <a:xfrm>
            <a:off x="7353304" y="0"/>
            <a:ext cx="4838696" cy="6399152"/>
          </a:xfrm>
          <a:custGeom>
            <a:avLst/>
            <a:gdLst>
              <a:gd name="connsiteX0" fmla="*/ 0 w 4838696"/>
              <a:gd name="connsiteY0" fmla="*/ 0 h 6399152"/>
              <a:gd name="connsiteX1" fmla="*/ 4838696 w 4838696"/>
              <a:gd name="connsiteY1" fmla="*/ 0 h 6399152"/>
              <a:gd name="connsiteX2" fmla="*/ 4838696 w 4838696"/>
              <a:gd name="connsiteY2" fmla="*/ 6399152 h 6399152"/>
              <a:gd name="connsiteX3" fmla="*/ 603230 w 4838696"/>
              <a:gd name="connsiteY3" fmla="*/ 6399152 h 6399152"/>
              <a:gd name="connsiteX4" fmla="*/ 0 w 4838696"/>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8696" h="6399152">
                <a:moveTo>
                  <a:pt x="0" y="0"/>
                </a:moveTo>
                <a:lnTo>
                  <a:pt x="4838696" y="0"/>
                </a:lnTo>
                <a:lnTo>
                  <a:pt x="4838696" y="6399152"/>
                </a:lnTo>
                <a:lnTo>
                  <a:pt x="603230" y="6399152"/>
                </a:lnTo>
                <a:cubicBezTo>
                  <a:pt x="270075" y="6399152"/>
                  <a:pt x="0" y="6129077"/>
                  <a:pt x="0" y="5795922"/>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F79B868B-869A-478B-B17A-F3477F1ABEB8}" type="datetime1">
              <a:rPr lang="en-US" smtClean="0"/>
              <a:t>1/31/2026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24663924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20076" y="320040"/>
            <a:ext cx="6766560" cy="932688"/>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1B32E518-8213-A79A-7E36-BA4D782F8ED4}"/>
              </a:ext>
            </a:extLst>
          </p:cNvPr>
          <p:cNvSpPr>
            <a:spLocks noGrp="1"/>
          </p:cNvSpPr>
          <p:nvPr>
            <p:ph type="pic" sz="quarter" idx="15" hasCustomPrompt="1"/>
          </p:nvPr>
        </p:nvSpPr>
        <p:spPr>
          <a:xfrm>
            <a:off x="0" y="0"/>
            <a:ext cx="4147926" cy="6399152"/>
          </a:xfrm>
          <a:custGeom>
            <a:avLst/>
            <a:gdLst>
              <a:gd name="connsiteX0" fmla="*/ 0 w 4147926"/>
              <a:gd name="connsiteY0" fmla="*/ 0 h 6399152"/>
              <a:gd name="connsiteX1" fmla="*/ 4147926 w 4147926"/>
              <a:gd name="connsiteY1" fmla="*/ 0 h 6399152"/>
              <a:gd name="connsiteX2" fmla="*/ 4147926 w 4147926"/>
              <a:gd name="connsiteY2" fmla="*/ 5795922 h 6399152"/>
              <a:gd name="connsiteX3" fmla="*/ 3544696 w 4147926"/>
              <a:gd name="connsiteY3" fmla="*/ 6399152 h 6399152"/>
              <a:gd name="connsiteX4" fmla="*/ 0 w 4147926"/>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7926" h="6399152">
                <a:moveTo>
                  <a:pt x="0" y="0"/>
                </a:moveTo>
                <a:lnTo>
                  <a:pt x="4147926" y="0"/>
                </a:lnTo>
                <a:lnTo>
                  <a:pt x="4147926" y="5795922"/>
                </a:lnTo>
                <a:cubicBezTo>
                  <a:pt x="4147926" y="6129077"/>
                  <a:pt x="3877851" y="6399152"/>
                  <a:pt x="3544696" y="6399152"/>
                </a:cubicBezTo>
                <a:lnTo>
                  <a:pt x="0" y="6399152"/>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820076" y="1380744"/>
            <a:ext cx="676656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28CCA563-903D-4707-A09B-73AE7FD9F3E4}" type="datetime1">
              <a:rPr lang="en-US" smtClean="0"/>
              <a:t>1/31/2026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0450504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320040"/>
            <a:ext cx="6858000" cy="93268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380744"/>
            <a:ext cx="685800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22444857-0BC3-ACAE-DBB1-5D530AA35ED8}"/>
              </a:ext>
            </a:extLst>
          </p:cNvPr>
          <p:cNvSpPr>
            <a:spLocks noGrp="1"/>
          </p:cNvSpPr>
          <p:nvPr>
            <p:ph type="pic" sz="quarter" idx="15" hasCustomPrompt="1"/>
          </p:nvPr>
        </p:nvSpPr>
        <p:spPr>
          <a:xfrm>
            <a:off x="8046768" y="0"/>
            <a:ext cx="4145232" cy="6399152"/>
          </a:xfrm>
          <a:custGeom>
            <a:avLst/>
            <a:gdLst>
              <a:gd name="connsiteX0" fmla="*/ 0 w 4145232"/>
              <a:gd name="connsiteY0" fmla="*/ 0 h 6399152"/>
              <a:gd name="connsiteX1" fmla="*/ 4145232 w 4145232"/>
              <a:gd name="connsiteY1" fmla="*/ 0 h 6399152"/>
              <a:gd name="connsiteX2" fmla="*/ 4145232 w 4145232"/>
              <a:gd name="connsiteY2" fmla="*/ 6399152 h 6399152"/>
              <a:gd name="connsiteX3" fmla="*/ 603230 w 4145232"/>
              <a:gd name="connsiteY3" fmla="*/ 6399152 h 6399152"/>
              <a:gd name="connsiteX4" fmla="*/ 0 w 4145232"/>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5232" h="6399152">
                <a:moveTo>
                  <a:pt x="0" y="0"/>
                </a:moveTo>
                <a:lnTo>
                  <a:pt x="4145232" y="0"/>
                </a:lnTo>
                <a:lnTo>
                  <a:pt x="4145232" y="6399152"/>
                </a:lnTo>
                <a:lnTo>
                  <a:pt x="603230" y="6399152"/>
                </a:lnTo>
                <a:cubicBezTo>
                  <a:pt x="270075" y="6399152"/>
                  <a:pt x="0" y="6129077"/>
                  <a:pt x="0" y="5795922"/>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5E5F747B-DE86-4C56-A69A-2124AC6051DB}" type="datetime1">
              <a:rPr lang="en-US" smtClean="0"/>
              <a:t>1/31/2026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23975824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601755"/>
            <a:ext cx="4389120" cy="1527048"/>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6F26914B-7405-10AB-A859-8165D7B1A93C}"/>
              </a:ext>
            </a:extLst>
          </p:cNvPr>
          <p:cNvSpPr>
            <a:spLocks noGrp="1"/>
          </p:cNvSpPr>
          <p:nvPr>
            <p:ph type="pic" sz="quarter" idx="15" hasCustomPrompt="1"/>
          </p:nvPr>
        </p:nvSpPr>
        <p:spPr>
          <a:xfrm>
            <a:off x="0" y="1"/>
            <a:ext cx="6591300" cy="6410303"/>
          </a:xfrm>
          <a:custGeom>
            <a:avLst/>
            <a:gdLst>
              <a:gd name="connsiteX0" fmla="*/ 0 w 6591300"/>
              <a:gd name="connsiteY0" fmla="*/ 0 h 6410303"/>
              <a:gd name="connsiteX1" fmla="*/ 6591300 w 6591300"/>
              <a:gd name="connsiteY1" fmla="*/ 0 h 6410303"/>
              <a:gd name="connsiteX2" fmla="*/ 6591300 w 6591300"/>
              <a:gd name="connsiteY2" fmla="*/ 5807073 h 6410303"/>
              <a:gd name="connsiteX3" fmla="*/ 5988070 w 6591300"/>
              <a:gd name="connsiteY3" fmla="*/ 6410303 h 6410303"/>
              <a:gd name="connsiteX4" fmla="*/ 0 w 6591300"/>
              <a:gd name="connsiteY4" fmla="*/ 6410303 h 6410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410303">
                <a:moveTo>
                  <a:pt x="0" y="0"/>
                </a:moveTo>
                <a:lnTo>
                  <a:pt x="6591300" y="0"/>
                </a:lnTo>
                <a:lnTo>
                  <a:pt x="6591300" y="5807073"/>
                </a:lnTo>
                <a:cubicBezTo>
                  <a:pt x="6591300" y="6140228"/>
                  <a:pt x="6321225" y="6410303"/>
                  <a:pt x="5988070" y="6410303"/>
                </a:cubicBezTo>
                <a:lnTo>
                  <a:pt x="0" y="6410303"/>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2276856"/>
            <a:ext cx="4389120" cy="40416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3B5E8E98-97C5-4AE8-8CC9-69C51FF1A0EF}" type="datetime1">
              <a:rPr lang="en-US" smtClean="0"/>
              <a:t>1/31/2026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6937262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4480560" cy="15270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7" y="2276856"/>
            <a:ext cx="4480560" cy="40416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CE823DF8-AABE-3B17-254E-81CD7CA2B5BF}"/>
              </a:ext>
            </a:extLst>
          </p:cNvPr>
          <p:cNvSpPr>
            <a:spLocks noGrp="1"/>
          </p:cNvSpPr>
          <p:nvPr>
            <p:ph type="pic" sz="quarter" idx="15" hasCustomPrompt="1"/>
          </p:nvPr>
        </p:nvSpPr>
        <p:spPr>
          <a:xfrm>
            <a:off x="5737594" y="0"/>
            <a:ext cx="6454406" cy="6399152"/>
          </a:xfrm>
          <a:custGeom>
            <a:avLst/>
            <a:gdLst>
              <a:gd name="connsiteX0" fmla="*/ 0 w 6454406"/>
              <a:gd name="connsiteY0" fmla="*/ 0 h 6399152"/>
              <a:gd name="connsiteX1" fmla="*/ 6454406 w 6454406"/>
              <a:gd name="connsiteY1" fmla="*/ 0 h 6399152"/>
              <a:gd name="connsiteX2" fmla="*/ 6454406 w 6454406"/>
              <a:gd name="connsiteY2" fmla="*/ 6399152 h 6399152"/>
              <a:gd name="connsiteX3" fmla="*/ 601995 w 6454406"/>
              <a:gd name="connsiteY3" fmla="*/ 6399152 h 6399152"/>
              <a:gd name="connsiteX4" fmla="*/ 0 w 6454406"/>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6" h="6399152">
                <a:moveTo>
                  <a:pt x="0" y="0"/>
                </a:moveTo>
                <a:lnTo>
                  <a:pt x="6454406" y="0"/>
                </a:lnTo>
                <a:lnTo>
                  <a:pt x="6454406" y="6399152"/>
                </a:lnTo>
                <a:lnTo>
                  <a:pt x="601995" y="6399152"/>
                </a:lnTo>
                <a:cubicBezTo>
                  <a:pt x="269522" y="6399152"/>
                  <a:pt x="0" y="6129629"/>
                  <a:pt x="0" y="5797156"/>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D524F82-DB30-4BD5-9E9D-AD825E313C84}" type="datetime1">
              <a:rPr lang="en-US" smtClean="0"/>
              <a:t>1/31/2026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8825151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320040"/>
            <a:ext cx="4389120" cy="932688"/>
          </a:xfrm>
        </p:spPr>
        <p:txBody>
          <a:bodyPr anchor="b"/>
          <a:lstStyle/>
          <a:p>
            <a:r>
              <a:rPr lang="en-US" dirty="0"/>
              <a:t>Click to edit Master title style</a:t>
            </a:r>
          </a:p>
        </p:txBody>
      </p:sp>
      <p:sp>
        <p:nvSpPr>
          <p:cNvPr id="11" name="Picture Placeholder 9">
            <a:extLst>
              <a:ext uri="{FF2B5EF4-FFF2-40B4-BE49-F238E27FC236}">
                <a16:creationId xmlns:a16="http://schemas.microsoft.com/office/drawing/2014/main" id="{6B8A8E1B-B99E-8C69-154E-2FAADB07D510}"/>
              </a:ext>
            </a:extLst>
          </p:cNvPr>
          <p:cNvSpPr>
            <a:spLocks noGrp="1"/>
          </p:cNvSpPr>
          <p:nvPr>
            <p:ph type="pic" sz="quarter" idx="15" hasCustomPrompt="1"/>
          </p:nvPr>
        </p:nvSpPr>
        <p:spPr>
          <a:xfrm>
            <a:off x="0" y="0"/>
            <a:ext cx="6591300" cy="6399152"/>
          </a:xfrm>
          <a:custGeom>
            <a:avLst/>
            <a:gdLst>
              <a:gd name="connsiteX0" fmla="*/ 0 w 6591300"/>
              <a:gd name="connsiteY0" fmla="*/ 0 h 6399152"/>
              <a:gd name="connsiteX1" fmla="*/ 6591300 w 6591300"/>
              <a:gd name="connsiteY1" fmla="*/ 0 h 6399152"/>
              <a:gd name="connsiteX2" fmla="*/ 6591300 w 6591300"/>
              <a:gd name="connsiteY2" fmla="*/ 5797156 h 6399152"/>
              <a:gd name="connsiteX3" fmla="*/ 5989304 w 6591300"/>
              <a:gd name="connsiteY3" fmla="*/ 6399152 h 6399152"/>
              <a:gd name="connsiteX4" fmla="*/ 0 w 6591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399152">
                <a:moveTo>
                  <a:pt x="0" y="0"/>
                </a:moveTo>
                <a:lnTo>
                  <a:pt x="6591300" y="0"/>
                </a:lnTo>
                <a:lnTo>
                  <a:pt x="6591300" y="5797156"/>
                </a:lnTo>
                <a:cubicBezTo>
                  <a:pt x="6591300" y="6129629"/>
                  <a:pt x="6321777" y="6399152"/>
                  <a:pt x="5989304" y="6399152"/>
                </a:cubicBezTo>
                <a:lnTo>
                  <a:pt x="0" y="6399152"/>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1380744"/>
            <a:ext cx="438912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1E7477ED-8564-46ED-8FFC-DE5A509699F3}" type="datetime1">
              <a:rPr lang="en-US" smtClean="0"/>
              <a:t>1/31/2026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0073871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320040"/>
            <a:ext cx="4573413" cy="93268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6" y="1380744"/>
            <a:ext cx="4573413"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2BD82EEA-7278-1A73-C95C-473F75B54048}"/>
              </a:ext>
            </a:extLst>
          </p:cNvPr>
          <p:cNvSpPr>
            <a:spLocks noGrp="1"/>
          </p:cNvSpPr>
          <p:nvPr>
            <p:ph type="pic" sz="quarter" idx="15" hasCustomPrompt="1"/>
          </p:nvPr>
        </p:nvSpPr>
        <p:spPr>
          <a:xfrm>
            <a:off x="5737593" y="0"/>
            <a:ext cx="6454407" cy="6399152"/>
          </a:xfrm>
          <a:custGeom>
            <a:avLst/>
            <a:gdLst>
              <a:gd name="connsiteX0" fmla="*/ 0 w 6454407"/>
              <a:gd name="connsiteY0" fmla="*/ 0 h 6399152"/>
              <a:gd name="connsiteX1" fmla="*/ 6454407 w 6454407"/>
              <a:gd name="connsiteY1" fmla="*/ 0 h 6399152"/>
              <a:gd name="connsiteX2" fmla="*/ 6454407 w 6454407"/>
              <a:gd name="connsiteY2" fmla="*/ 6399152 h 6399152"/>
              <a:gd name="connsiteX3" fmla="*/ 601996 w 6454407"/>
              <a:gd name="connsiteY3" fmla="*/ 6399152 h 6399152"/>
              <a:gd name="connsiteX4" fmla="*/ 0 w 6454407"/>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7" h="6399152">
                <a:moveTo>
                  <a:pt x="0" y="0"/>
                </a:moveTo>
                <a:lnTo>
                  <a:pt x="6454407" y="0"/>
                </a:lnTo>
                <a:lnTo>
                  <a:pt x="6454407" y="6399152"/>
                </a:lnTo>
                <a:lnTo>
                  <a:pt x="601996" y="6399152"/>
                </a:lnTo>
                <a:cubicBezTo>
                  <a:pt x="269523" y="6399152"/>
                  <a:pt x="0" y="6129629"/>
                  <a:pt x="0" y="5797156"/>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0826781-2293-4754-A74B-94E6E7D7B311}" type="datetime1">
              <a:rPr lang="en-US" smtClean="0"/>
              <a:t>1/31/2026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40246390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21040" y="603504"/>
            <a:ext cx="3401568" cy="1527048"/>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F44EE1A0-D83B-FE6C-4495-F55C5070D5D1}"/>
              </a:ext>
            </a:extLst>
          </p:cNvPr>
          <p:cNvSpPr>
            <a:spLocks noGrp="1"/>
          </p:cNvSpPr>
          <p:nvPr>
            <p:ph type="pic" sz="quarter" idx="15" hasCustomPrompt="1"/>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21040"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CDFBFA6E-9D0B-474A-AFB9-4E0832448570}" type="datetime1">
              <a:rPr lang="en-US" smtClean="0"/>
              <a:t>1/31/2026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1291454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3401568" cy="15270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9768"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58FA1BA0-D099-705F-F85E-3FBC782F7651}"/>
              </a:ext>
            </a:extLst>
          </p:cNvPr>
          <p:cNvSpPr>
            <a:spLocks noGrp="1"/>
          </p:cNvSpPr>
          <p:nvPr>
            <p:ph type="pic" sz="quarter" idx="15" hasCustomPrompt="1"/>
          </p:nvPr>
        </p:nvSpPr>
        <p:spPr>
          <a:xfrm>
            <a:off x="4502843" y="2"/>
            <a:ext cx="7689157" cy="6399151"/>
          </a:xfrm>
          <a:custGeom>
            <a:avLst/>
            <a:gdLst>
              <a:gd name="connsiteX0" fmla="*/ 0 w 7689157"/>
              <a:gd name="connsiteY0" fmla="*/ 0 h 6399151"/>
              <a:gd name="connsiteX1" fmla="*/ 7689157 w 7689157"/>
              <a:gd name="connsiteY1" fmla="*/ 0 h 6399151"/>
              <a:gd name="connsiteX2" fmla="*/ 7689157 w 7689157"/>
              <a:gd name="connsiteY2" fmla="*/ 6399151 h 6399151"/>
              <a:gd name="connsiteX3" fmla="*/ 601997 w 7689157"/>
              <a:gd name="connsiteY3" fmla="*/ 6399151 h 6399151"/>
              <a:gd name="connsiteX4" fmla="*/ 0 w 7689157"/>
              <a:gd name="connsiteY4" fmla="*/ 5797155 h 639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1">
                <a:moveTo>
                  <a:pt x="0" y="0"/>
                </a:moveTo>
                <a:lnTo>
                  <a:pt x="7689157" y="0"/>
                </a:lnTo>
                <a:lnTo>
                  <a:pt x="7689157" y="6399151"/>
                </a:lnTo>
                <a:lnTo>
                  <a:pt x="601997" y="6399151"/>
                </a:lnTo>
                <a:cubicBezTo>
                  <a:pt x="269523" y="6399151"/>
                  <a:pt x="0" y="6129628"/>
                  <a:pt x="0" y="5797155"/>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EE767648-9FB3-40F4-8072-E80887331DF3}" type="datetime1">
              <a:rPr lang="en-US" smtClean="0"/>
              <a:t>1/31/2026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3690031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1078992"/>
            <a:ext cx="3273552" cy="1947672"/>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8073E866-A871-62F7-1E54-F2A44278F834}"/>
              </a:ext>
            </a:extLst>
          </p:cNvPr>
          <p:cNvSpPr>
            <a:spLocks noGrp="1"/>
          </p:cNvSpPr>
          <p:nvPr>
            <p:ph type="pic" sz="quarter" idx="15" hasCustomPrompt="1"/>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3099816"/>
            <a:ext cx="3273552" cy="2953512"/>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7007E99A-2976-4D79-B66C-833B4C12E9C9}" type="datetime1">
              <a:rPr lang="en-US" smtClean="0"/>
              <a:t>1/31/2026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40021306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111854"/>
            <a:ext cx="3945468" cy="138988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584372" y="5111854"/>
            <a:ext cx="6168356" cy="1389888"/>
          </a:xfrm>
        </p:spPr>
        <p:txBody>
          <a:bodyPr>
            <a:norm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815B30A2-D0D1-DED2-1133-A673CEA16AE9}"/>
              </a:ext>
            </a:extLst>
          </p:cNvPr>
          <p:cNvSpPr>
            <a:spLocks noGrp="1"/>
          </p:cNvSpPr>
          <p:nvPr>
            <p:ph type="pic" sz="quarter" idx="15" hasCustomPrompt="1"/>
          </p:nvPr>
        </p:nvSpPr>
        <p:spPr>
          <a:xfrm>
            <a:off x="0" y="0"/>
            <a:ext cx="11750040" cy="4724868"/>
          </a:xfrm>
          <a:custGeom>
            <a:avLst/>
            <a:gdLst>
              <a:gd name="connsiteX0" fmla="*/ 0 w 11750040"/>
              <a:gd name="connsiteY0" fmla="*/ 0 h 4724868"/>
              <a:gd name="connsiteX1" fmla="*/ 11750040 w 11750040"/>
              <a:gd name="connsiteY1" fmla="*/ 0 h 4724868"/>
              <a:gd name="connsiteX2" fmla="*/ 11750040 w 11750040"/>
              <a:gd name="connsiteY2" fmla="*/ 4122872 h 4724868"/>
              <a:gd name="connsiteX3" fmla="*/ 11148044 w 11750040"/>
              <a:gd name="connsiteY3" fmla="*/ 4724868 h 4724868"/>
              <a:gd name="connsiteX4" fmla="*/ 0 w 11750040"/>
              <a:gd name="connsiteY4" fmla="*/ 4724868 h 4724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0040" h="4724868">
                <a:moveTo>
                  <a:pt x="0" y="0"/>
                </a:moveTo>
                <a:lnTo>
                  <a:pt x="11750040" y="0"/>
                </a:lnTo>
                <a:lnTo>
                  <a:pt x="11750040" y="4122872"/>
                </a:lnTo>
                <a:cubicBezTo>
                  <a:pt x="11750040" y="4455345"/>
                  <a:pt x="11480517" y="4724868"/>
                  <a:pt x="11148044" y="4724868"/>
                </a:cubicBezTo>
                <a:lnTo>
                  <a:pt x="0" y="4724868"/>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49DDD7D-A4A9-4042-8D3D-AF897B76225E}" type="datetime1">
              <a:rPr lang="en-US" smtClean="0"/>
              <a:t>1/31/2026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6429057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0696DEB7-ADC8-3E90-7A63-F11D6535D0E4}"/>
              </a:ext>
            </a:extLst>
          </p:cNvPr>
          <p:cNvSpPr>
            <a:spLocks noGrp="1"/>
          </p:cNvSpPr>
          <p:nvPr>
            <p:ph type="pic" sz="quarter" idx="15" hasCustomPrompt="1"/>
          </p:nvPr>
        </p:nvSpPr>
        <p:spPr>
          <a:xfrm>
            <a:off x="0" y="0"/>
            <a:ext cx="11750040" cy="3806246"/>
          </a:xfrm>
          <a:custGeom>
            <a:avLst/>
            <a:gdLst>
              <a:gd name="connsiteX0" fmla="*/ 0 w 11733150"/>
              <a:gd name="connsiteY0" fmla="*/ 0 h 3806246"/>
              <a:gd name="connsiteX1" fmla="*/ 11733150 w 11733150"/>
              <a:gd name="connsiteY1" fmla="*/ 0 h 3806246"/>
              <a:gd name="connsiteX2" fmla="*/ 11733150 w 11733150"/>
              <a:gd name="connsiteY2" fmla="*/ 3204250 h 3806246"/>
              <a:gd name="connsiteX3" fmla="*/ 11131154 w 11733150"/>
              <a:gd name="connsiteY3" fmla="*/ 3806246 h 3806246"/>
              <a:gd name="connsiteX4" fmla="*/ 0 w 11733150"/>
              <a:gd name="connsiteY4" fmla="*/ 3806246 h 3806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3806246">
                <a:moveTo>
                  <a:pt x="0" y="0"/>
                </a:moveTo>
                <a:lnTo>
                  <a:pt x="11733150" y="0"/>
                </a:lnTo>
                <a:lnTo>
                  <a:pt x="11733150" y="3204250"/>
                </a:lnTo>
                <a:cubicBezTo>
                  <a:pt x="11733150" y="3536723"/>
                  <a:pt x="11463627" y="3806246"/>
                  <a:pt x="11131154" y="3806246"/>
                </a:cubicBezTo>
                <a:lnTo>
                  <a:pt x="0" y="3806246"/>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03EA3D79-61FB-48D3-96EC-9D73986E2DB4}" type="datetime1">
              <a:rPr lang="en-US" smtClean="0"/>
              <a:t>1/31/2026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6019469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a:extLst>
              <a:ext uri="{FF2B5EF4-FFF2-40B4-BE49-F238E27FC236}">
                <a16:creationId xmlns:a16="http://schemas.microsoft.com/office/drawing/2014/main" id="{20558516-7088-BB33-D6DC-15ED4C60CBAF}"/>
              </a:ext>
            </a:extLst>
          </p:cNvPr>
          <p:cNvSpPr>
            <a:spLocks noGrp="1"/>
          </p:cNvSpPr>
          <p:nvPr>
            <p:ph type="pic" sz="quarter" idx="15" hasCustomPrompt="1"/>
          </p:nvPr>
        </p:nvSpPr>
        <p:spPr>
          <a:xfrm>
            <a:off x="441960" y="3067414"/>
            <a:ext cx="11750040" cy="3790586"/>
          </a:xfrm>
          <a:custGeom>
            <a:avLst/>
            <a:gdLst>
              <a:gd name="connsiteX0" fmla="*/ 603695 w 11750040"/>
              <a:gd name="connsiteY0" fmla="*/ 0 h 3790586"/>
              <a:gd name="connsiteX1" fmla="*/ 11750040 w 11750040"/>
              <a:gd name="connsiteY1" fmla="*/ 0 h 3790586"/>
              <a:gd name="connsiteX2" fmla="*/ 11750040 w 11750040"/>
              <a:gd name="connsiteY2" fmla="*/ 3790586 h 3790586"/>
              <a:gd name="connsiteX3" fmla="*/ 0 w 11750040"/>
              <a:gd name="connsiteY3" fmla="*/ 3790586 h 3790586"/>
              <a:gd name="connsiteX4" fmla="*/ 0 w 11750040"/>
              <a:gd name="connsiteY4" fmla="*/ 603695 h 3790586"/>
              <a:gd name="connsiteX5" fmla="*/ 603695 w 11750040"/>
              <a:gd name="connsiteY5" fmla="*/ 0 h 37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50040" h="3790586">
                <a:moveTo>
                  <a:pt x="603695" y="0"/>
                </a:moveTo>
                <a:lnTo>
                  <a:pt x="11750040" y="0"/>
                </a:lnTo>
                <a:lnTo>
                  <a:pt x="11750040" y="3790586"/>
                </a:lnTo>
                <a:lnTo>
                  <a:pt x="0" y="3790586"/>
                </a:lnTo>
                <a:lnTo>
                  <a:pt x="0" y="603695"/>
                </a:lnTo>
                <a:cubicBezTo>
                  <a:pt x="0" y="270283"/>
                  <a:pt x="270283" y="0"/>
                  <a:pt x="603695"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40460"/>
            <a:ext cx="3494314" cy="338328"/>
          </a:xfrm>
        </p:spPr>
        <p:txBody>
          <a:bodyPr/>
          <a:lstStyle/>
          <a:p>
            <a:fld id="{5E407E80-9270-4600-9E83-876C054EC0ED}" type="datetime1">
              <a:rPr lang="en-US" smtClean="0"/>
              <a:t>1/31/2026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40460"/>
            <a:ext cx="2805405"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40460"/>
            <a:ext cx="429207" cy="338328"/>
          </a:xfrm>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39221825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11155680" cy="970463"/>
          </a:xfrm>
        </p:spPr>
        <p:txBody>
          <a:bodyPr anchor="ctr"/>
          <a:lstStyle/>
          <a:p>
            <a:r>
              <a:rPr lang="en-US" dirty="0"/>
              <a:t>Click to edit Master title style</a:t>
            </a:r>
          </a:p>
        </p:txBody>
      </p:sp>
      <p:sp>
        <p:nvSpPr>
          <p:cNvPr id="9" name="Picture Placeholder 8">
            <a:extLst>
              <a:ext uri="{FF2B5EF4-FFF2-40B4-BE49-F238E27FC236}">
                <a16:creationId xmlns:a16="http://schemas.microsoft.com/office/drawing/2014/main" id="{19C22D85-D675-737B-9F54-B9D7FC819199}"/>
              </a:ext>
            </a:extLst>
          </p:cNvPr>
          <p:cNvSpPr>
            <a:spLocks noGrp="1"/>
          </p:cNvSpPr>
          <p:nvPr>
            <p:ph type="pic" sz="quarter" idx="15" hasCustomPrompt="1"/>
          </p:nvPr>
        </p:nvSpPr>
        <p:spPr>
          <a:xfrm>
            <a:off x="0" y="1828800"/>
            <a:ext cx="6707699" cy="5029200"/>
          </a:xfrm>
          <a:custGeom>
            <a:avLst/>
            <a:gdLst>
              <a:gd name="connsiteX0" fmla="*/ 0 w 6707699"/>
              <a:gd name="connsiteY0" fmla="*/ 0 h 5029200"/>
              <a:gd name="connsiteX1" fmla="*/ 6129259 w 6707699"/>
              <a:gd name="connsiteY1" fmla="*/ 0 h 5029200"/>
              <a:gd name="connsiteX2" fmla="*/ 6707699 w 6707699"/>
              <a:gd name="connsiteY2" fmla="*/ 578440 h 5029200"/>
              <a:gd name="connsiteX3" fmla="*/ 6707699 w 6707699"/>
              <a:gd name="connsiteY3" fmla="*/ 5029200 h 5029200"/>
              <a:gd name="connsiteX4" fmla="*/ 0 w 6707699"/>
              <a:gd name="connsiteY4" fmla="*/ 5029200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7699" h="5029200">
                <a:moveTo>
                  <a:pt x="0" y="0"/>
                </a:moveTo>
                <a:lnTo>
                  <a:pt x="6129259" y="0"/>
                </a:lnTo>
                <a:cubicBezTo>
                  <a:pt x="6448723" y="0"/>
                  <a:pt x="6707699" y="258976"/>
                  <a:pt x="6707699" y="578440"/>
                </a:cubicBezTo>
                <a:lnTo>
                  <a:pt x="6707699" y="5029200"/>
                </a:lnTo>
                <a:lnTo>
                  <a:pt x="0" y="5029200"/>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89302" y="1828800"/>
            <a:ext cx="4196146" cy="45037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389302" y="6492240"/>
            <a:ext cx="1280160" cy="338328"/>
          </a:xfrm>
        </p:spPr>
        <p:txBody>
          <a:bodyPr/>
          <a:lstStyle/>
          <a:p>
            <a:fld id="{7A043757-40C8-48EB-A459-80D3B00F0BCB}" type="datetime1">
              <a:rPr lang="en-US" smtClean="0"/>
              <a:t>1/31/2026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9462" y="6492240"/>
            <a:ext cx="2888554"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7965361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39"/>
            <a:ext cx="4855464" cy="1453896"/>
          </a:xfrm>
        </p:spPr>
        <p:txBody>
          <a:bodyPr anchor="t"/>
          <a:lstStyle/>
          <a:p>
            <a:r>
              <a:rPr lang="en-US" dirty="0"/>
              <a:t>Click to edit Master title style</a:t>
            </a:r>
          </a:p>
        </p:txBody>
      </p:sp>
      <p:sp>
        <p:nvSpPr>
          <p:cNvPr id="11" name="Picture Placeholder 8">
            <a:extLst>
              <a:ext uri="{FF2B5EF4-FFF2-40B4-BE49-F238E27FC236}">
                <a16:creationId xmlns:a16="http://schemas.microsoft.com/office/drawing/2014/main" id="{C202BC3A-8633-9F03-1586-99447DA1CFF3}"/>
              </a:ext>
            </a:extLst>
          </p:cNvPr>
          <p:cNvSpPr>
            <a:spLocks noGrp="1"/>
          </p:cNvSpPr>
          <p:nvPr>
            <p:ph type="pic" sz="quarter" idx="15" hasCustomPrompt="1"/>
          </p:nvPr>
        </p:nvSpPr>
        <p:spPr>
          <a:xfrm>
            <a:off x="0" y="2293496"/>
            <a:ext cx="5285232" cy="4564504"/>
          </a:xfrm>
          <a:custGeom>
            <a:avLst/>
            <a:gdLst>
              <a:gd name="connsiteX0" fmla="*/ 0 w 5285232"/>
              <a:gd name="connsiteY0" fmla="*/ 0 h 4564504"/>
              <a:gd name="connsiteX1" fmla="*/ 4706792 w 5285232"/>
              <a:gd name="connsiteY1" fmla="*/ 0 h 4564504"/>
              <a:gd name="connsiteX2" fmla="*/ 5285232 w 5285232"/>
              <a:gd name="connsiteY2" fmla="*/ 578440 h 4564504"/>
              <a:gd name="connsiteX3" fmla="*/ 5285232 w 5285232"/>
              <a:gd name="connsiteY3" fmla="*/ 4564504 h 4564504"/>
              <a:gd name="connsiteX4" fmla="*/ 0 w 5285232"/>
              <a:gd name="connsiteY4" fmla="*/ 4564504 h 4564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5232" h="4564504">
                <a:moveTo>
                  <a:pt x="0" y="0"/>
                </a:moveTo>
                <a:lnTo>
                  <a:pt x="4706792" y="0"/>
                </a:lnTo>
                <a:cubicBezTo>
                  <a:pt x="5026256" y="0"/>
                  <a:pt x="5285232" y="258976"/>
                  <a:pt x="5285232" y="578440"/>
                </a:cubicBezTo>
                <a:lnTo>
                  <a:pt x="5285232" y="4564504"/>
                </a:lnTo>
                <a:lnTo>
                  <a:pt x="0" y="4564504"/>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0" y="6492240"/>
            <a:ext cx="2651760" cy="338328"/>
          </a:xfrm>
        </p:spPr>
        <p:txBody>
          <a:bodyPr/>
          <a:lstStyle/>
          <a:p>
            <a:fld id="{D0304CB2-AF95-4B6C-81FD-EF29E4F12940}" type="datetime1">
              <a:rPr lang="en-US" smtClean="0"/>
              <a:t>1/31/2026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4365035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50218"/>
            <a:ext cx="3827439" cy="1453896"/>
          </a:xfrm>
        </p:spPr>
        <p:txBody>
          <a:bodyPr anchor="t">
            <a:normAutofit/>
          </a:bodyPr>
          <a:lstStyle>
            <a:lvl1pPr>
              <a:defRPr sz="3200"/>
            </a:lvl1pPr>
          </a:lstStyle>
          <a:p>
            <a:r>
              <a:rPr lang="en-US" dirty="0"/>
              <a:t>Click to edit Master title style</a:t>
            </a:r>
          </a:p>
        </p:txBody>
      </p:sp>
      <p:sp>
        <p:nvSpPr>
          <p:cNvPr id="10" name="Picture Placeholder 8">
            <a:extLst>
              <a:ext uri="{FF2B5EF4-FFF2-40B4-BE49-F238E27FC236}">
                <a16:creationId xmlns:a16="http://schemas.microsoft.com/office/drawing/2014/main" id="{E211327B-3880-6494-1C8F-EEE1BF913B81}"/>
              </a:ext>
            </a:extLst>
          </p:cNvPr>
          <p:cNvSpPr>
            <a:spLocks noGrp="1"/>
          </p:cNvSpPr>
          <p:nvPr>
            <p:ph type="pic" sz="quarter" idx="15" hasCustomPrompt="1"/>
          </p:nvPr>
        </p:nvSpPr>
        <p:spPr>
          <a:xfrm>
            <a:off x="0" y="2293494"/>
            <a:ext cx="4176819" cy="4564506"/>
          </a:xfrm>
          <a:custGeom>
            <a:avLst/>
            <a:gdLst>
              <a:gd name="connsiteX0" fmla="*/ 0 w 4176819"/>
              <a:gd name="connsiteY0" fmla="*/ 0 h 4564506"/>
              <a:gd name="connsiteX1" fmla="*/ 3598379 w 4176819"/>
              <a:gd name="connsiteY1" fmla="*/ 0 h 4564506"/>
              <a:gd name="connsiteX2" fmla="*/ 4176819 w 4176819"/>
              <a:gd name="connsiteY2" fmla="*/ 578440 h 4564506"/>
              <a:gd name="connsiteX3" fmla="*/ 4176819 w 4176819"/>
              <a:gd name="connsiteY3" fmla="*/ 4564506 h 4564506"/>
              <a:gd name="connsiteX4" fmla="*/ 0 w 4176819"/>
              <a:gd name="connsiteY4" fmla="*/ 4564506 h 4564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6819" h="4564506">
                <a:moveTo>
                  <a:pt x="0" y="0"/>
                </a:moveTo>
                <a:lnTo>
                  <a:pt x="3598379" y="0"/>
                </a:lnTo>
                <a:cubicBezTo>
                  <a:pt x="3917843" y="0"/>
                  <a:pt x="4176819" y="258976"/>
                  <a:pt x="4176819" y="578440"/>
                </a:cubicBezTo>
                <a:lnTo>
                  <a:pt x="4176819" y="4564506"/>
                </a:lnTo>
                <a:lnTo>
                  <a:pt x="0" y="4564506"/>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20787" y="549275"/>
            <a:ext cx="6561138" cy="578815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115073" y="6492240"/>
            <a:ext cx="2843784" cy="338328"/>
          </a:xfrm>
        </p:spPr>
        <p:txBody>
          <a:bodyPr/>
          <a:lstStyle/>
          <a:p>
            <a:fld id="{FD636673-28CE-4CCE-80FB-7124C935A31A}" type="datetime1">
              <a:rPr lang="en-US" smtClean="0"/>
              <a:t>1/31/2026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6632039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ig Numb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6EF0D11-5ED9-D2C8-48DF-CDDD85CEAC2D}"/>
              </a:ext>
            </a:extLst>
          </p:cNvPr>
          <p:cNvSpPr/>
          <p:nvPr/>
        </p:nvSpPr>
        <p:spPr>
          <a:xfrm>
            <a:off x="0" y="0"/>
            <a:ext cx="12192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C62E16-021E-429D-57AF-0AC1B2666E43}"/>
              </a:ext>
            </a:extLst>
          </p:cNvPr>
          <p:cNvSpPr>
            <a:spLocks noGrp="1"/>
          </p:cNvSpPr>
          <p:nvPr>
            <p:ph type="title"/>
          </p:nvPr>
        </p:nvSpPr>
        <p:spPr>
          <a:xfrm>
            <a:off x="1389888" y="4809744"/>
            <a:ext cx="9345168" cy="1225296"/>
          </a:xfrm>
        </p:spPr>
        <p:txBody>
          <a:bodyPr anchor="t">
            <a:normAutofit/>
          </a:bodyPr>
          <a:lstStyle>
            <a:lvl1pPr algn="ctr">
              <a:lnSpc>
                <a:spcPct val="120000"/>
              </a:lnSpc>
              <a:defRPr sz="2800">
                <a:solidFill>
                  <a:schemeClr val="tx2"/>
                </a:solidFill>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8D5285B4-939B-FC12-E19A-F30DFE493F08}"/>
              </a:ext>
            </a:extLst>
          </p:cNvPr>
          <p:cNvSpPr>
            <a:spLocks noGrp="1"/>
          </p:cNvSpPr>
          <p:nvPr>
            <p:ph sz="quarter" idx="13" hasCustomPrompt="1"/>
          </p:nvPr>
        </p:nvSpPr>
        <p:spPr>
          <a:xfrm>
            <a:off x="493776" y="603504"/>
            <a:ext cx="11201400" cy="4206240"/>
          </a:xfrm>
        </p:spPr>
        <p:txBody>
          <a:bodyPr anchor="b">
            <a:normAutofit/>
          </a:bodyPr>
          <a:lstStyle>
            <a:lvl1pPr marL="0" indent="0" algn="ctr">
              <a:lnSpc>
                <a:spcPct val="90000"/>
              </a:lnSpc>
              <a:buNone/>
              <a:defRPr sz="27800">
                <a:solidFill>
                  <a:schemeClr val="accent1">
                    <a:lumMod val="75000"/>
                  </a:schemeClr>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0C53913C-4E7F-A6E2-8028-C03CFD32F302}"/>
              </a:ext>
            </a:extLst>
          </p:cNvPr>
          <p:cNvSpPr>
            <a:spLocks noGrp="1"/>
          </p:cNvSpPr>
          <p:nvPr>
            <p:ph type="dt" sz="half" idx="10"/>
          </p:nvPr>
        </p:nvSpPr>
        <p:spPr/>
        <p:txBody>
          <a:bodyPr/>
          <a:lstStyle>
            <a:lvl1pPr>
              <a:defRPr>
                <a:solidFill>
                  <a:schemeClr val="tx2"/>
                </a:solidFill>
              </a:defRPr>
            </a:lvl1pPr>
          </a:lstStyle>
          <a:p>
            <a:fld id="{E8802264-EF96-4074-A671-AB5D99F5E332}" type="datetime1">
              <a:rPr lang="en-US" smtClean="0"/>
              <a:t>1/31/2026</a:t>
            </a:fld>
            <a:endParaRPr lang="en-US" dirty="0"/>
          </a:p>
        </p:txBody>
      </p:sp>
      <p:sp>
        <p:nvSpPr>
          <p:cNvPr id="4" name="Footer Placeholder 3">
            <a:extLst>
              <a:ext uri="{FF2B5EF4-FFF2-40B4-BE49-F238E27FC236}">
                <a16:creationId xmlns:a16="http://schemas.microsoft.com/office/drawing/2014/main" id="{F0225984-1615-5B69-4A65-E3A7E6508DE7}"/>
              </a:ext>
            </a:extLst>
          </p:cNvPr>
          <p:cNvSpPr>
            <a:spLocks noGrp="1"/>
          </p:cNvSpPr>
          <p:nvPr>
            <p:ph type="ftr" sz="quarter" idx="11"/>
          </p:nvPr>
        </p:nvSpPr>
        <p:spPr/>
        <p:txBody>
          <a:bodyPr/>
          <a:lstStyle>
            <a:lvl1pPr>
              <a:defRPr>
                <a:solidFill>
                  <a:schemeClr val="tx2"/>
                </a:solidFill>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26A6A07C-51B6-897B-8C81-FBA62CFE4176}"/>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dirty="0"/>
          </a:p>
        </p:txBody>
      </p:sp>
    </p:spTree>
    <p:extLst>
      <p:ext uri="{BB962C8B-B14F-4D97-AF65-F5344CB8AC3E}">
        <p14:creationId xmlns:p14="http://schemas.microsoft.com/office/powerpoint/2010/main" val="1359008157"/>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ig Numb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62E16-021E-429D-57AF-0AC1B2666E43}"/>
              </a:ext>
            </a:extLst>
          </p:cNvPr>
          <p:cNvSpPr>
            <a:spLocks noGrp="1"/>
          </p:cNvSpPr>
          <p:nvPr>
            <p:ph type="title"/>
          </p:nvPr>
        </p:nvSpPr>
        <p:spPr>
          <a:xfrm>
            <a:off x="621792" y="4873752"/>
            <a:ext cx="8439912" cy="1490472"/>
          </a:xfrm>
        </p:spPr>
        <p:txBody>
          <a:bodyPr vert="horz" lIns="91440" tIns="45720" rIns="91440" bIns="45720" rtlCol="0" anchor="t">
            <a:normAutofit/>
          </a:bodyPr>
          <a:lstStyle>
            <a:lvl1pPr>
              <a:lnSpc>
                <a:spcPct val="120000"/>
              </a:lnSpc>
              <a:defRPr lang="en-US" sz="2800" dirty="0">
                <a:solidFill>
                  <a:schemeClr val="tx2"/>
                </a:solidFill>
                <a:latin typeface="+mn-lt"/>
              </a:defRPr>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D5285B4-939B-FC12-E19A-F30DFE493F08}"/>
              </a:ext>
            </a:extLst>
          </p:cNvPr>
          <p:cNvSpPr>
            <a:spLocks noGrp="1"/>
          </p:cNvSpPr>
          <p:nvPr>
            <p:ph sz="quarter" idx="13" hasCustomPrompt="1"/>
          </p:nvPr>
        </p:nvSpPr>
        <p:spPr>
          <a:xfrm>
            <a:off x="539496" y="420624"/>
            <a:ext cx="11100816" cy="4334256"/>
          </a:xfrm>
        </p:spPr>
        <p:txBody>
          <a:bodyPr vert="horz" lIns="91440" tIns="45720" rIns="91440" bIns="45720" rtlCol="0" anchor="b">
            <a:normAutofit/>
          </a:bodyPr>
          <a:lstStyle>
            <a:lvl1pPr marL="0" indent="0">
              <a:lnSpc>
                <a:spcPct val="90000"/>
              </a:lnSpc>
              <a:buNone/>
              <a:defRPr lang="en-US" sz="27800" dirty="0">
                <a:solidFill>
                  <a:schemeClr val="accent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0C53913C-4E7F-A6E2-8028-C03CFD32F302}"/>
              </a:ext>
            </a:extLst>
          </p:cNvPr>
          <p:cNvSpPr>
            <a:spLocks noGrp="1"/>
          </p:cNvSpPr>
          <p:nvPr>
            <p:ph type="dt" sz="half" idx="10"/>
          </p:nvPr>
        </p:nvSpPr>
        <p:spPr/>
        <p:txBody>
          <a:bodyPr/>
          <a:lstStyle>
            <a:lvl1pPr>
              <a:defRPr>
                <a:solidFill>
                  <a:schemeClr val="tx2"/>
                </a:solidFill>
              </a:defRPr>
            </a:lvl1pPr>
          </a:lstStyle>
          <a:p>
            <a:fld id="{FB84F615-9106-410C-834A-3DBE51A81CC1}" type="datetime1">
              <a:rPr lang="en-US" smtClean="0"/>
              <a:t>1/31/2026</a:t>
            </a:fld>
            <a:endParaRPr lang="en-US" dirty="0"/>
          </a:p>
        </p:txBody>
      </p:sp>
      <p:sp>
        <p:nvSpPr>
          <p:cNvPr id="4" name="Footer Placeholder 3">
            <a:extLst>
              <a:ext uri="{FF2B5EF4-FFF2-40B4-BE49-F238E27FC236}">
                <a16:creationId xmlns:a16="http://schemas.microsoft.com/office/drawing/2014/main" id="{F0225984-1615-5B69-4A65-E3A7E6508DE7}"/>
              </a:ext>
            </a:extLst>
          </p:cNvPr>
          <p:cNvSpPr>
            <a:spLocks noGrp="1"/>
          </p:cNvSpPr>
          <p:nvPr>
            <p:ph type="ftr" sz="quarter" idx="11"/>
          </p:nvPr>
        </p:nvSpPr>
        <p:spPr/>
        <p:txBody>
          <a:bodyPr/>
          <a:lstStyle>
            <a:lvl1pPr>
              <a:defRPr>
                <a:solidFill>
                  <a:schemeClr val="tx2"/>
                </a:solidFill>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26A6A07C-51B6-897B-8C81-FBA62CFE4176}"/>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‹N›</a:t>
            </a:fld>
            <a:endParaRPr lang="en-US" dirty="0"/>
          </a:p>
        </p:txBody>
      </p:sp>
    </p:spTree>
    <p:extLst>
      <p:ext uri="{BB962C8B-B14F-4D97-AF65-F5344CB8AC3E}">
        <p14:creationId xmlns:p14="http://schemas.microsoft.com/office/powerpoint/2010/main" val="1466819420"/>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ig Number 3">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0EA1A10B-111C-8469-40F7-C3551BB027D0}"/>
              </a:ext>
            </a:extLst>
          </p:cNvPr>
          <p:cNvSpPr/>
          <p:nvPr/>
        </p:nvSpPr>
        <p:spPr>
          <a:xfrm>
            <a:off x="1" y="4783948"/>
            <a:ext cx="11762231" cy="2074052"/>
          </a:xfrm>
          <a:custGeom>
            <a:avLst/>
            <a:gdLst>
              <a:gd name="connsiteX0" fmla="*/ 0 w 11762231"/>
              <a:gd name="connsiteY0" fmla="*/ 0 h 2074052"/>
              <a:gd name="connsiteX1" fmla="*/ 112775 w 11762231"/>
              <a:gd name="connsiteY1" fmla="*/ 0 h 2074052"/>
              <a:gd name="connsiteX2" fmla="*/ 11102489 w 11762231"/>
              <a:gd name="connsiteY2" fmla="*/ 0 h 2074052"/>
              <a:gd name="connsiteX3" fmla="*/ 11437005 w 11762231"/>
              <a:gd name="connsiteY3" fmla="*/ 0 h 2074052"/>
              <a:gd name="connsiteX4" fmla="*/ 11762231 w 11762231"/>
              <a:gd name="connsiteY4" fmla="*/ 325226 h 2074052"/>
              <a:gd name="connsiteX5" fmla="*/ 11762231 w 11762231"/>
              <a:gd name="connsiteY5" fmla="*/ 2074052 h 2074052"/>
              <a:gd name="connsiteX6" fmla="*/ 11427715 w 11762231"/>
              <a:gd name="connsiteY6" fmla="*/ 2074052 h 2074052"/>
              <a:gd name="connsiteX7" fmla="*/ 112775 w 11762231"/>
              <a:gd name="connsiteY7" fmla="*/ 2074052 h 2074052"/>
              <a:gd name="connsiteX8" fmla="*/ 0 w 11762231"/>
              <a:gd name="connsiteY8" fmla="*/ 2074052 h 207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62231" h="2074052">
                <a:moveTo>
                  <a:pt x="0" y="0"/>
                </a:moveTo>
                <a:lnTo>
                  <a:pt x="112775" y="0"/>
                </a:lnTo>
                <a:lnTo>
                  <a:pt x="11102489" y="0"/>
                </a:lnTo>
                <a:lnTo>
                  <a:pt x="11437005" y="0"/>
                </a:lnTo>
                <a:cubicBezTo>
                  <a:pt x="11616622" y="0"/>
                  <a:pt x="11762231" y="145609"/>
                  <a:pt x="11762231" y="325226"/>
                </a:cubicBezTo>
                <a:lnTo>
                  <a:pt x="11762231" y="2074052"/>
                </a:lnTo>
                <a:lnTo>
                  <a:pt x="11427715" y="2074052"/>
                </a:lnTo>
                <a:lnTo>
                  <a:pt x="112775" y="2074052"/>
                </a:lnTo>
                <a:lnTo>
                  <a:pt x="0" y="2074052"/>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33C62E16-021E-429D-57AF-0AC1B2666E43}"/>
              </a:ext>
            </a:extLst>
          </p:cNvPr>
          <p:cNvSpPr>
            <a:spLocks noGrp="1"/>
          </p:cNvSpPr>
          <p:nvPr>
            <p:ph type="title"/>
          </p:nvPr>
        </p:nvSpPr>
        <p:spPr>
          <a:xfrm>
            <a:off x="621792" y="4873752"/>
            <a:ext cx="8439912" cy="1591056"/>
          </a:xfrm>
        </p:spPr>
        <p:txBody>
          <a:bodyPr vert="horz" lIns="91440" tIns="45720" rIns="91440" bIns="45720" rtlCol="0" anchor="ctr">
            <a:normAutofit/>
          </a:bodyPr>
          <a:lstStyle>
            <a:lvl1pPr>
              <a:lnSpc>
                <a:spcPct val="120000"/>
              </a:lnSpc>
              <a:defRPr lang="en-US" sz="2800" dirty="0">
                <a:latin typeface="+mn-lt"/>
              </a:defRPr>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D5285B4-939B-FC12-E19A-F30DFE493F08}"/>
              </a:ext>
            </a:extLst>
          </p:cNvPr>
          <p:cNvSpPr>
            <a:spLocks noGrp="1"/>
          </p:cNvSpPr>
          <p:nvPr>
            <p:ph sz="quarter" idx="13" hasCustomPrompt="1"/>
          </p:nvPr>
        </p:nvSpPr>
        <p:spPr>
          <a:xfrm>
            <a:off x="539496" y="420624"/>
            <a:ext cx="11100816" cy="4334256"/>
          </a:xfrm>
        </p:spPr>
        <p:txBody>
          <a:bodyPr vert="horz" lIns="91440" tIns="45720" rIns="91440" bIns="45720" rtlCol="0" anchor="b">
            <a:normAutofit/>
          </a:bodyPr>
          <a:lstStyle>
            <a:lvl1pPr marL="0" indent="0">
              <a:lnSpc>
                <a:spcPct val="90000"/>
              </a:lnSpc>
              <a:buNone/>
              <a:defRPr lang="en-US" sz="27800" dirty="0">
                <a:solidFill>
                  <a:schemeClr val="accent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0C53913C-4E7F-A6E2-8028-C03CFD32F302}"/>
              </a:ext>
            </a:extLst>
          </p:cNvPr>
          <p:cNvSpPr>
            <a:spLocks noGrp="1"/>
          </p:cNvSpPr>
          <p:nvPr>
            <p:ph type="dt" sz="half" idx="10"/>
          </p:nvPr>
        </p:nvSpPr>
        <p:spPr/>
        <p:txBody>
          <a:bodyPr/>
          <a:lstStyle>
            <a:lvl1pPr>
              <a:defRPr>
                <a:solidFill>
                  <a:schemeClr val="tx2"/>
                </a:solidFill>
              </a:defRPr>
            </a:lvl1pPr>
          </a:lstStyle>
          <a:p>
            <a:fld id="{1D5A920F-C91E-4FD9-A8A8-AC96444816EA}" type="datetime1">
              <a:rPr lang="en-US" smtClean="0"/>
              <a:t>1/31/2026</a:t>
            </a:fld>
            <a:endParaRPr lang="en-US" dirty="0"/>
          </a:p>
        </p:txBody>
      </p:sp>
      <p:sp>
        <p:nvSpPr>
          <p:cNvPr id="4" name="Footer Placeholder 3">
            <a:extLst>
              <a:ext uri="{FF2B5EF4-FFF2-40B4-BE49-F238E27FC236}">
                <a16:creationId xmlns:a16="http://schemas.microsoft.com/office/drawing/2014/main" id="{F0225984-1615-5B69-4A65-E3A7E6508DE7}"/>
              </a:ext>
            </a:extLst>
          </p:cNvPr>
          <p:cNvSpPr>
            <a:spLocks noGrp="1"/>
          </p:cNvSpPr>
          <p:nvPr>
            <p:ph type="ftr" sz="quarter" idx="11"/>
          </p:nvPr>
        </p:nvSpPr>
        <p:spPr>
          <a:xfrm>
            <a:off x="8430768" y="6492240"/>
            <a:ext cx="2660904" cy="338328"/>
          </a:xfrm>
        </p:spPr>
        <p:txBody>
          <a:bodyPr/>
          <a:lstStyle>
            <a:lvl1pPr>
              <a:defRPr>
                <a:solidFill>
                  <a:schemeClr val="tx2"/>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6A6A07C-51B6-897B-8C81-FBA62CFE4176}"/>
              </a:ext>
            </a:extLst>
          </p:cNvPr>
          <p:cNvSpPr>
            <a:spLocks noGrp="1"/>
          </p:cNvSpPr>
          <p:nvPr>
            <p:ph type="sldNum" sz="quarter" idx="12"/>
          </p:nvPr>
        </p:nvSpPr>
        <p:spPr>
          <a:xfrm>
            <a:off x="11183112" y="6492240"/>
            <a:ext cx="457200" cy="338328"/>
          </a:xfrm>
        </p:spPr>
        <p:txBody>
          <a:bodyPr/>
          <a:lstStyle>
            <a:lvl1pPr>
              <a:defRPr>
                <a:solidFill>
                  <a:schemeClr val="tx2"/>
                </a:solidFill>
              </a:defRPr>
            </a:lvl1pPr>
          </a:lstStyle>
          <a:p>
            <a:fld id="{CC057153-B650-4DEB-B370-79DDCFDCE934}" type="slidenum">
              <a:rPr lang="en-US" smtClean="0"/>
              <a:pPr/>
              <a:t>‹N›</a:t>
            </a:fld>
            <a:endParaRPr lang="en-US" dirty="0"/>
          </a:p>
        </p:txBody>
      </p:sp>
    </p:spTree>
    <p:extLst>
      <p:ext uri="{BB962C8B-B14F-4D97-AF65-F5344CB8AC3E}">
        <p14:creationId xmlns:p14="http://schemas.microsoft.com/office/powerpoint/2010/main" val="1617807632"/>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83FF91DA-BC67-4FFF-80B3-6A83720BA580}" type="datetime1">
              <a:rPr lang="en-US" smtClean="0"/>
              <a:t>1/31/2026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29768" y="987552"/>
            <a:ext cx="10149840" cy="4846320"/>
          </a:xfrm>
        </p:spPr>
        <p:txBody>
          <a:bodyPr anchor="ctr">
            <a:normAutofit/>
          </a:bodyPr>
          <a:lstStyle>
            <a:lvl1pPr marL="0" indent="0">
              <a:lnSpc>
                <a:spcPct val="110000"/>
              </a:lnSpc>
              <a:buNone/>
              <a:defRPr sz="4400" b="0" cap="all" baseline="0">
                <a:solidFill>
                  <a:schemeClr val="accent1"/>
                </a:solidFill>
              </a:defRPr>
            </a:lvl1pPr>
            <a:lvl2pPr marL="228600" indent="0">
              <a:lnSpc>
                <a:spcPct val="110000"/>
              </a:lnSpc>
              <a:buNone/>
              <a:defRPr sz="4000" b="0" cap="all" baseline="0">
                <a:solidFill>
                  <a:schemeClr val="accent1"/>
                </a:solidFill>
              </a:defRPr>
            </a:lvl2pPr>
            <a:lvl3pPr marL="457200" indent="0">
              <a:lnSpc>
                <a:spcPct val="110000"/>
              </a:lnSpc>
              <a:buNone/>
              <a:defRPr sz="3600" b="0" cap="all" baseline="0">
                <a:solidFill>
                  <a:schemeClr val="accent1"/>
                </a:solidFill>
              </a:defRPr>
            </a:lvl3pPr>
            <a:lvl4pPr marL="685800" indent="0">
              <a:lnSpc>
                <a:spcPct val="110000"/>
              </a:lnSpc>
              <a:buNone/>
              <a:defRPr sz="3200" b="0" cap="all" baseline="0">
                <a:solidFill>
                  <a:schemeClr val="accent1"/>
                </a:solidFill>
              </a:defRPr>
            </a:lvl4pPr>
            <a:lvl5pPr marL="914400" indent="0">
              <a:lnSpc>
                <a:spcPct val="110000"/>
              </a:lnSpc>
              <a:buNone/>
              <a:defRPr sz="2800" b="0" cap="all" baseline="0">
                <a:solidFill>
                  <a:schemeClr val="accent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185187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accent1"/>
                </a:solidFill>
              </a:defRPr>
            </a:lvl1pPr>
          </a:lstStyle>
          <a:p>
            <a:fld id="{15565DD7-EB64-4BFE-B850-4043488A7CD8}" type="datetime1">
              <a:rPr lang="en-US" smtClean="0"/>
              <a:t>1/31/2026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accent1"/>
                </a:solidFill>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accent1"/>
                </a:solidFill>
              </a:defRPr>
            </a:lvl1p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29768" y="630936"/>
            <a:ext cx="8449056" cy="5605272"/>
          </a:xfrm>
        </p:spPr>
        <p:txBody>
          <a:bodyPr anchor="ctr">
            <a:normAutofit/>
          </a:bodyPr>
          <a:lstStyle>
            <a:lvl1pPr marL="0" indent="0">
              <a:lnSpc>
                <a:spcPct val="110000"/>
              </a:lnSpc>
              <a:buNone/>
              <a:defRPr sz="5400" b="0" cap="none" baseline="0">
                <a:solidFill>
                  <a:schemeClr val="accent1"/>
                </a:solidFill>
              </a:defRPr>
            </a:lvl1pPr>
            <a:lvl2pPr marL="228600" indent="0">
              <a:lnSpc>
                <a:spcPct val="110000"/>
              </a:lnSpc>
              <a:buNone/>
              <a:defRPr sz="4800" b="0" cap="none" baseline="0">
                <a:solidFill>
                  <a:schemeClr val="accent1"/>
                </a:solidFill>
              </a:defRPr>
            </a:lvl2pPr>
            <a:lvl3pPr marL="457200" indent="0">
              <a:lnSpc>
                <a:spcPct val="110000"/>
              </a:lnSpc>
              <a:buNone/>
              <a:defRPr sz="4400" b="0" cap="none" baseline="0">
                <a:solidFill>
                  <a:schemeClr val="accent1"/>
                </a:solidFill>
              </a:defRPr>
            </a:lvl3pPr>
            <a:lvl4pPr marL="685800" indent="0">
              <a:lnSpc>
                <a:spcPct val="110000"/>
              </a:lnSpc>
              <a:buNone/>
              <a:defRPr sz="4000" b="0" cap="none" baseline="0">
                <a:solidFill>
                  <a:schemeClr val="accent1"/>
                </a:solidFill>
              </a:defRPr>
            </a:lvl4pPr>
            <a:lvl5pPr marL="914400" indent="0">
              <a:lnSpc>
                <a:spcPct val="110000"/>
              </a:lnSpc>
              <a:buNone/>
              <a:defRPr sz="3600" b="0" cap="none" baseline="0">
                <a:solidFill>
                  <a:schemeClr val="accent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83564650"/>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860B29AE-EBEF-71CC-AE38-3B2CD14FCA19}"/>
              </a:ext>
            </a:extLst>
          </p:cNvPr>
          <p:cNvSpPr/>
          <p:nvPr/>
        </p:nvSpPr>
        <p:spPr>
          <a:xfrm rot="5400000" flipV="1">
            <a:off x="-2566724" y="2566724"/>
            <a:ext cx="6399213" cy="1265765"/>
          </a:xfrm>
          <a:custGeom>
            <a:avLst/>
            <a:gdLst>
              <a:gd name="connsiteX0" fmla="*/ 0 w 6399213"/>
              <a:gd name="connsiteY0" fmla="*/ 0 h 1265765"/>
              <a:gd name="connsiteX1" fmla="*/ 0 w 6399213"/>
              <a:gd name="connsiteY1" fmla="*/ 1265765 h 1265765"/>
              <a:gd name="connsiteX2" fmla="*/ 5982881 w 6399213"/>
              <a:gd name="connsiteY2" fmla="*/ 1265765 h 1265765"/>
              <a:gd name="connsiteX3" fmla="*/ 6399213 w 6399213"/>
              <a:gd name="connsiteY3" fmla="*/ 849433 h 1265765"/>
              <a:gd name="connsiteX4" fmla="*/ 6399213 w 6399213"/>
              <a:gd name="connsiteY4" fmla="*/ 0 h 1265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9213" h="1265765">
                <a:moveTo>
                  <a:pt x="0" y="0"/>
                </a:moveTo>
                <a:lnTo>
                  <a:pt x="0" y="1265765"/>
                </a:lnTo>
                <a:lnTo>
                  <a:pt x="5982881" y="1265765"/>
                </a:lnTo>
                <a:cubicBezTo>
                  <a:pt x="6212815" y="1265765"/>
                  <a:pt x="6399213" y="1079367"/>
                  <a:pt x="6399213" y="849433"/>
                </a:cubicBezTo>
                <a:lnTo>
                  <a:pt x="6399213"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6BE2C979-2DBB-4FF5-B773-BBC906FD5969}" type="datetime1">
              <a:rPr lang="en-US" smtClean="0"/>
              <a:t>1/31/2026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98217" y="877824"/>
            <a:ext cx="8046720" cy="5065776"/>
          </a:xfrm>
        </p:spPr>
        <p:txBody>
          <a:bodyPr anchor="ctr">
            <a:normAutofit/>
          </a:bodyPr>
          <a:lstStyle>
            <a:lvl1pPr marL="0" indent="0">
              <a:lnSpc>
                <a:spcPct val="110000"/>
              </a:lnSpc>
              <a:buNone/>
              <a:defRPr sz="5400" b="0"/>
            </a:lvl1pPr>
            <a:lvl2pPr marL="228600" indent="0">
              <a:lnSpc>
                <a:spcPct val="110000"/>
              </a:lnSpc>
              <a:buNone/>
              <a:defRPr sz="4800" b="0"/>
            </a:lvl2pPr>
            <a:lvl3pPr marL="457200" indent="0">
              <a:lnSpc>
                <a:spcPct val="110000"/>
              </a:lnSpc>
              <a:buNone/>
              <a:defRPr sz="4400" b="0"/>
            </a:lvl3pPr>
            <a:lvl4pPr marL="685800" indent="0">
              <a:lnSpc>
                <a:spcPct val="110000"/>
              </a:lnSpc>
              <a:buNone/>
              <a:defRPr sz="4000" b="0"/>
            </a:lvl4pPr>
            <a:lvl5pPr marL="914400" indent="0">
              <a:lnSpc>
                <a:spcPct val="110000"/>
              </a:lnSpc>
              <a:buNone/>
              <a:defRPr sz="3600" b="0"/>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63707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4">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1CEC059F-651D-D540-DF60-D6361D9C716B}"/>
              </a:ext>
            </a:extLst>
          </p:cNvPr>
          <p:cNvSpPr/>
          <p:nvPr/>
        </p:nvSpPr>
        <p:spPr>
          <a:xfrm flipV="1">
            <a:off x="1" y="6099048"/>
            <a:ext cx="10487111" cy="758952"/>
          </a:xfrm>
          <a:custGeom>
            <a:avLst/>
            <a:gdLst>
              <a:gd name="connsiteX0" fmla="*/ 0 w 10487111"/>
              <a:gd name="connsiteY0" fmla="*/ 758952 h 758952"/>
              <a:gd name="connsiteX1" fmla="*/ 10070779 w 10487111"/>
              <a:gd name="connsiteY1" fmla="*/ 758952 h 758952"/>
              <a:gd name="connsiteX2" fmla="*/ 10487111 w 10487111"/>
              <a:gd name="connsiteY2" fmla="*/ 342620 h 758952"/>
              <a:gd name="connsiteX3" fmla="*/ 10487111 w 10487111"/>
              <a:gd name="connsiteY3" fmla="*/ 0 h 758952"/>
              <a:gd name="connsiteX4" fmla="*/ 0 w 10487111"/>
              <a:gd name="connsiteY4" fmla="*/ 0 h 758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7111" h="758952">
                <a:moveTo>
                  <a:pt x="0" y="758952"/>
                </a:moveTo>
                <a:lnTo>
                  <a:pt x="10070779" y="758952"/>
                </a:lnTo>
                <a:cubicBezTo>
                  <a:pt x="10300713" y="758952"/>
                  <a:pt x="10487111" y="572554"/>
                  <a:pt x="10487111" y="342620"/>
                </a:cubicBezTo>
                <a:lnTo>
                  <a:pt x="10487111"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4F5984F2-69E3-42EA-A769-C3221255F524}" type="datetime1">
              <a:rPr lang="en-US" smtClean="0"/>
              <a:t>1/31/2026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70683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9820656" y="6492240"/>
            <a:ext cx="457200" cy="338328"/>
          </a:xfrm>
        </p:spPr>
        <p:txBody>
          <a:body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29768" y="1596767"/>
            <a:ext cx="9848088" cy="3767328"/>
          </a:xfrm>
        </p:spPr>
        <p:txBody>
          <a:bodyPr anchor="b">
            <a:normAutofit/>
          </a:bodyPr>
          <a:lstStyle>
            <a:lvl1pPr marL="0" indent="0">
              <a:lnSpc>
                <a:spcPct val="110000"/>
              </a:lnSpc>
              <a:buNone/>
              <a:defRPr sz="6000" b="0">
                <a:solidFill>
                  <a:schemeClr val="accent1"/>
                </a:solidFill>
              </a:defRPr>
            </a:lvl1pPr>
            <a:lvl2pPr marL="228600" indent="0">
              <a:lnSpc>
                <a:spcPct val="110000"/>
              </a:lnSpc>
              <a:buNone/>
              <a:defRPr sz="5400" b="0">
                <a:solidFill>
                  <a:schemeClr val="accent1"/>
                </a:solidFill>
              </a:defRPr>
            </a:lvl2pPr>
            <a:lvl3pPr marL="457200" indent="0">
              <a:lnSpc>
                <a:spcPct val="110000"/>
              </a:lnSpc>
              <a:buNone/>
              <a:defRPr sz="4800" b="0">
                <a:solidFill>
                  <a:schemeClr val="accent1"/>
                </a:solidFill>
              </a:defRPr>
            </a:lvl3pPr>
            <a:lvl4pPr marL="685800" indent="0">
              <a:lnSpc>
                <a:spcPct val="110000"/>
              </a:lnSpc>
              <a:buNone/>
              <a:defRPr sz="4400" b="0">
                <a:solidFill>
                  <a:schemeClr val="accent1"/>
                </a:solidFill>
              </a:defRPr>
            </a:lvl4pPr>
            <a:lvl5pPr marL="914400" indent="0">
              <a:lnSpc>
                <a:spcPct val="110000"/>
              </a:lnSpc>
              <a:buNone/>
              <a:defRPr sz="4000" b="0">
                <a:solidFill>
                  <a:schemeClr val="accent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059678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1618488" y="5376672"/>
            <a:ext cx="9079992" cy="466344"/>
          </a:xfrm>
        </p:spPr>
        <p:txBody>
          <a:bodyPr anchor="t">
            <a:normAutofit/>
          </a:bodyPr>
          <a:lstStyle>
            <a:lvl1pPr>
              <a:lnSpc>
                <a:spcPct val="120000"/>
              </a:lnSpc>
              <a:defRPr sz="2200">
                <a:latin typeface="+mn-lt"/>
              </a:defRPr>
            </a:lvl1pPr>
          </a:lstStyle>
          <a:p>
            <a:r>
              <a:rPr lang="en-US" dirty="0"/>
              <a:t>Quote Author</a:t>
            </a:r>
          </a:p>
        </p:txBody>
      </p:sp>
      <p:sp>
        <p:nvSpPr>
          <p:cNvPr id="3" name="Date Placeholder 2">
            <a:extLst>
              <a:ext uri="{FF2B5EF4-FFF2-40B4-BE49-F238E27FC236}">
                <a16:creationId xmlns:a16="http://schemas.microsoft.com/office/drawing/2014/main" id="{7450CCE4-9136-9EA6-8630-92DA75F38F3D}"/>
              </a:ext>
            </a:extLst>
          </p:cNvPr>
          <p:cNvSpPr>
            <a:spLocks noGrp="1"/>
          </p:cNvSpPr>
          <p:nvPr>
            <p:ph type="dt" sz="half" idx="10"/>
          </p:nvPr>
        </p:nvSpPr>
        <p:spPr/>
        <p:txBody>
          <a:bodyPr/>
          <a:lstStyle/>
          <a:p>
            <a:fld id="{A3621600-2F49-4BDF-9F00-79A81477383F}" type="datetime1">
              <a:rPr lang="en-US" smtClean="0"/>
              <a:t>1/31/2026</a:t>
            </a:fld>
            <a:endParaRPr lang="en-US" dirty="0"/>
          </a:p>
        </p:txBody>
      </p:sp>
      <p:sp>
        <p:nvSpPr>
          <p:cNvPr id="4" name="Footer Placeholder 3">
            <a:extLst>
              <a:ext uri="{FF2B5EF4-FFF2-40B4-BE49-F238E27FC236}">
                <a16:creationId xmlns:a16="http://schemas.microsoft.com/office/drawing/2014/main" id="{CB66F519-3A11-8ACC-F11B-0C5B8388C6E7}"/>
              </a:ext>
            </a:extLst>
          </p:cNvPr>
          <p:cNvSpPr>
            <a:spLocks noGrp="1"/>
          </p:cNvSpPr>
          <p:nvPr>
            <p:ph type="ftr" sz="quarter" idx="11"/>
          </p:nvPr>
        </p:nvSpPr>
        <p:spPr/>
        <p:txBody>
          <a:bodyPr/>
          <a:lstStyle/>
          <a:p>
            <a:r>
              <a:rPr lang="en-US"/>
              <a:t>Sample Footer Text</a:t>
            </a:r>
            <a:endParaRPr lang="en-US" dirty="0"/>
          </a:p>
        </p:txBody>
      </p:sp>
      <p:sp>
        <p:nvSpPr>
          <p:cNvPr id="5" name="Slide Number Placeholder 4">
            <a:extLst>
              <a:ext uri="{FF2B5EF4-FFF2-40B4-BE49-F238E27FC236}">
                <a16:creationId xmlns:a16="http://schemas.microsoft.com/office/drawing/2014/main" id="{3B677173-46BB-8B19-DE87-86D46A98F540}"/>
              </a:ext>
            </a:extLst>
          </p:cNvPr>
          <p:cNvSpPr>
            <a:spLocks noGrp="1"/>
          </p:cNvSpPr>
          <p:nvPr>
            <p:ph type="sldNum" sz="quarter" idx="12"/>
          </p:nvPr>
        </p:nvSpPr>
        <p:spPr/>
        <p:txBody>
          <a:body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1499616" y="1527048"/>
            <a:ext cx="9198864" cy="2871216"/>
          </a:xfrm>
        </p:spPr>
        <p:txBody>
          <a:bodyPr anchor="ctr">
            <a:normAutofit/>
          </a:bodyPr>
          <a:lstStyle>
            <a:lvl1pPr marL="137160" indent="-137160">
              <a:lnSpc>
                <a:spcPct val="110000"/>
              </a:lnSpc>
              <a:spcBef>
                <a:spcPts val="0"/>
              </a:spcBef>
              <a:buNone/>
              <a:defRPr sz="4000">
                <a:solidFill>
                  <a:schemeClr val="accent1"/>
                </a:solidFill>
                <a:latin typeface="+mj-lt"/>
              </a:defRPr>
            </a:lvl1pPr>
          </a:lstStyle>
          <a:p>
            <a:pPr lvl="0"/>
            <a:r>
              <a:rPr lang="en-US" dirty="0"/>
              <a:t>Click to edit Quote</a:t>
            </a:r>
          </a:p>
        </p:txBody>
      </p:sp>
    </p:spTree>
    <p:extLst>
      <p:ext uri="{BB962C8B-B14F-4D97-AF65-F5344CB8AC3E}">
        <p14:creationId xmlns:p14="http://schemas.microsoft.com/office/powerpoint/2010/main" val="34841853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3AF1DAFD-6C43-776A-EDEF-047653131661}"/>
              </a:ext>
            </a:extLst>
          </p:cNvPr>
          <p:cNvSpPr/>
          <p:nvPr/>
        </p:nvSpPr>
        <p:spPr>
          <a:xfrm flipV="1">
            <a:off x="0" y="823828"/>
            <a:ext cx="11385608" cy="6034172"/>
          </a:xfrm>
          <a:custGeom>
            <a:avLst/>
            <a:gdLst>
              <a:gd name="connsiteX0" fmla="*/ 0 w 11385608"/>
              <a:gd name="connsiteY0" fmla="*/ 6034172 h 6034172"/>
              <a:gd name="connsiteX1" fmla="*/ 10969276 w 11385608"/>
              <a:gd name="connsiteY1" fmla="*/ 6034172 h 6034172"/>
              <a:gd name="connsiteX2" fmla="*/ 11385608 w 11385608"/>
              <a:gd name="connsiteY2" fmla="*/ 5617840 h 6034172"/>
              <a:gd name="connsiteX3" fmla="*/ 11385608 w 11385608"/>
              <a:gd name="connsiteY3" fmla="*/ 0 h 6034172"/>
              <a:gd name="connsiteX4" fmla="*/ 0 w 11385608"/>
              <a:gd name="connsiteY4" fmla="*/ 0 h 6034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608" h="6034172">
                <a:moveTo>
                  <a:pt x="0" y="6034172"/>
                </a:moveTo>
                <a:lnTo>
                  <a:pt x="10969276" y="6034172"/>
                </a:lnTo>
                <a:cubicBezTo>
                  <a:pt x="11199210" y="6034172"/>
                  <a:pt x="11385608" y="5847774"/>
                  <a:pt x="11385608" y="5617840"/>
                </a:cubicBezTo>
                <a:lnTo>
                  <a:pt x="11385608"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566928" y="5148072"/>
            <a:ext cx="8366760" cy="1188720"/>
          </a:xfrm>
        </p:spPr>
        <p:txBody>
          <a:bodyPr anchor="ctr">
            <a:normAutofit/>
          </a:bodyPr>
          <a:lstStyle>
            <a:lvl1pPr>
              <a:lnSpc>
                <a:spcPct val="120000"/>
              </a:lnSpc>
              <a:defRPr sz="1800" b="1">
                <a:latin typeface="+mn-lt"/>
              </a:defRPr>
            </a:lvl1pPr>
          </a:lstStyle>
          <a:p>
            <a:r>
              <a:rPr lang="en-US" dirty="0"/>
              <a:t>Quote Author</a:t>
            </a:r>
          </a:p>
        </p:txBody>
      </p:sp>
      <p:sp>
        <p:nvSpPr>
          <p:cNvPr id="3" name="Date Placeholder 2">
            <a:extLst>
              <a:ext uri="{FF2B5EF4-FFF2-40B4-BE49-F238E27FC236}">
                <a16:creationId xmlns:a16="http://schemas.microsoft.com/office/drawing/2014/main" id="{7450CCE4-9136-9EA6-8630-92DA75F38F3D}"/>
              </a:ext>
            </a:extLst>
          </p:cNvPr>
          <p:cNvSpPr>
            <a:spLocks noGrp="1"/>
          </p:cNvSpPr>
          <p:nvPr>
            <p:ph type="dt" sz="half" idx="10"/>
          </p:nvPr>
        </p:nvSpPr>
        <p:spPr/>
        <p:txBody>
          <a:bodyPr/>
          <a:lstStyle/>
          <a:p>
            <a:fld id="{A2123558-A89A-4F39-900D-C4A4FDA1B2E7}" type="datetime1">
              <a:rPr lang="en-US" smtClean="0"/>
              <a:t>1/31/2026</a:t>
            </a:fld>
            <a:endParaRPr lang="en-US" dirty="0"/>
          </a:p>
        </p:txBody>
      </p:sp>
      <p:sp>
        <p:nvSpPr>
          <p:cNvPr id="4" name="Footer Placeholder 3">
            <a:extLst>
              <a:ext uri="{FF2B5EF4-FFF2-40B4-BE49-F238E27FC236}">
                <a16:creationId xmlns:a16="http://schemas.microsoft.com/office/drawing/2014/main" id="{CB66F519-3A11-8ACC-F11B-0C5B8388C6E7}"/>
              </a:ext>
            </a:extLst>
          </p:cNvPr>
          <p:cNvSpPr>
            <a:spLocks noGrp="1"/>
          </p:cNvSpPr>
          <p:nvPr>
            <p:ph type="ftr" sz="quarter" idx="11"/>
          </p:nvPr>
        </p:nvSpPr>
        <p:spPr>
          <a:xfrm>
            <a:off x="86685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3B677173-46BB-8B19-DE87-86D46A98F540}"/>
              </a:ext>
            </a:extLst>
          </p:cNvPr>
          <p:cNvSpPr>
            <a:spLocks noGrp="1"/>
          </p:cNvSpPr>
          <p:nvPr>
            <p:ph type="sldNum" sz="quarter" idx="12"/>
          </p:nvPr>
        </p:nvSpPr>
        <p:spPr>
          <a:xfrm>
            <a:off x="11420856" y="6492240"/>
            <a:ext cx="457200" cy="338328"/>
          </a:xfrm>
        </p:spPr>
        <p:txBody>
          <a:body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429768" y="1783080"/>
            <a:ext cx="8503920" cy="3209544"/>
          </a:xfrm>
        </p:spPr>
        <p:txBody>
          <a:bodyPr anchor="t">
            <a:normAutofit/>
          </a:bodyPr>
          <a:lstStyle>
            <a:lvl1pPr marL="137160" indent="-137160">
              <a:lnSpc>
                <a:spcPct val="100000"/>
              </a:lnSpc>
              <a:spcBef>
                <a:spcPts val="0"/>
              </a:spcBef>
              <a:buNone/>
              <a:defRPr sz="4000">
                <a:solidFill>
                  <a:schemeClr val="accent1"/>
                </a:solidFill>
                <a:latin typeface="+mj-lt"/>
              </a:defRPr>
            </a:lvl1pPr>
          </a:lstStyle>
          <a:p>
            <a:pPr lvl="0"/>
            <a:r>
              <a:rPr lang="en-US" dirty="0"/>
              <a:t>Click to edit Quote</a:t>
            </a:r>
          </a:p>
        </p:txBody>
      </p:sp>
    </p:spTree>
    <p:extLst>
      <p:ext uri="{BB962C8B-B14F-4D97-AF65-F5344CB8AC3E}">
        <p14:creationId xmlns:p14="http://schemas.microsoft.com/office/powerpoint/2010/main" val="2607745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25BDAC2-53C5-6F8B-7446-54D1152EB91B}"/>
              </a:ext>
            </a:extLst>
          </p:cNvPr>
          <p:cNvSpPr/>
          <p:nvPr/>
        </p:nvSpPr>
        <p:spPr>
          <a:xfrm>
            <a:off x="0" y="0"/>
            <a:ext cx="11385608" cy="5084064"/>
          </a:xfrm>
          <a:custGeom>
            <a:avLst/>
            <a:gdLst>
              <a:gd name="connsiteX0" fmla="*/ 0 w 11385608"/>
              <a:gd name="connsiteY0" fmla="*/ 0 h 5084064"/>
              <a:gd name="connsiteX1" fmla="*/ 11385608 w 11385608"/>
              <a:gd name="connsiteY1" fmla="*/ 0 h 5084064"/>
              <a:gd name="connsiteX2" fmla="*/ 11385608 w 11385608"/>
              <a:gd name="connsiteY2" fmla="*/ 4562110 h 5084064"/>
              <a:gd name="connsiteX3" fmla="*/ 10863655 w 11385608"/>
              <a:gd name="connsiteY3" fmla="*/ 5084064 h 5084064"/>
              <a:gd name="connsiteX4" fmla="*/ 0 w 11385608"/>
              <a:gd name="connsiteY4" fmla="*/ 5084064 h 5084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608" h="5084064">
                <a:moveTo>
                  <a:pt x="0" y="0"/>
                </a:moveTo>
                <a:lnTo>
                  <a:pt x="11385608" y="0"/>
                </a:lnTo>
                <a:lnTo>
                  <a:pt x="11385608" y="4562110"/>
                </a:lnTo>
                <a:cubicBezTo>
                  <a:pt x="11385608" y="4850377"/>
                  <a:pt x="11151922" y="5084064"/>
                  <a:pt x="10863655" y="5084064"/>
                </a:cubicBezTo>
                <a:lnTo>
                  <a:pt x="0" y="5084064"/>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566928" y="5449824"/>
            <a:ext cx="9546336" cy="905256"/>
          </a:xfrm>
        </p:spPr>
        <p:txBody>
          <a:bodyPr anchor="ctr">
            <a:normAutofit/>
          </a:bodyPr>
          <a:lstStyle>
            <a:lvl1pPr>
              <a:lnSpc>
                <a:spcPct val="120000"/>
              </a:lnSpc>
              <a:defRPr sz="1800" b="1">
                <a:latin typeface="+mn-lt"/>
              </a:defRPr>
            </a:lvl1pPr>
          </a:lstStyle>
          <a:p>
            <a:r>
              <a:rPr lang="en-US" dirty="0"/>
              <a:t>Quote Author</a:t>
            </a:r>
          </a:p>
        </p:txBody>
      </p:sp>
      <p:sp>
        <p:nvSpPr>
          <p:cNvPr id="3" name="Date Placeholder 2">
            <a:extLst>
              <a:ext uri="{FF2B5EF4-FFF2-40B4-BE49-F238E27FC236}">
                <a16:creationId xmlns:a16="http://schemas.microsoft.com/office/drawing/2014/main" id="{7450CCE4-9136-9EA6-8630-92DA75F38F3D}"/>
              </a:ext>
            </a:extLst>
          </p:cNvPr>
          <p:cNvSpPr>
            <a:spLocks noGrp="1"/>
          </p:cNvSpPr>
          <p:nvPr>
            <p:ph type="dt" sz="half" idx="10"/>
          </p:nvPr>
        </p:nvSpPr>
        <p:spPr/>
        <p:txBody>
          <a:bodyPr/>
          <a:lstStyle/>
          <a:p>
            <a:fld id="{5342020B-CB60-4281-A570-6300974B7A2E}" type="datetime1">
              <a:rPr lang="en-US" smtClean="0"/>
              <a:t>1/31/2026</a:t>
            </a:fld>
            <a:endParaRPr lang="en-US" dirty="0"/>
          </a:p>
        </p:txBody>
      </p:sp>
      <p:sp>
        <p:nvSpPr>
          <p:cNvPr id="4" name="Footer Placeholder 3">
            <a:extLst>
              <a:ext uri="{FF2B5EF4-FFF2-40B4-BE49-F238E27FC236}">
                <a16:creationId xmlns:a16="http://schemas.microsoft.com/office/drawing/2014/main" id="{CB66F519-3A11-8ACC-F11B-0C5B8388C6E7}"/>
              </a:ext>
            </a:extLst>
          </p:cNvPr>
          <p:cNvSpPr>
            <a:spLocks noGrp="1"/>
          </p:cNvSpPr>
          <p:nvPr>
            <p:ph type="ftr" sz="quarter" idx="11"/>
          </p:nvPr>
        </p:nvSpPr>
        <p:spPr>
          <a:xfrm>
            <a:off x="86685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3B677173-46BB-8B19-DE87-86D46A98F540}"/>
              </a:ext>
            </a:extLst>
          </p:cNvPr>
          <p:cNvSpPr>
            <a:spLocks noGrp="1"/>
          </p:cNvSpPr>
          <p:nvPr>
            <p:ph type="sldNum" sz="quarter" idx="12"/>
          </p:nvPr>
        </p:nvSpPr>
        <p:spPr>
          <a:xfrm>
            <a:off x="11420856" y="6492240"/>
            <a:ext cx="457200" cy="338328"/>
          </a:xfrm>
        </p:spPr>
        <p:txBody>
          <a:bodyPr/>
          <a:lstStyle/>
          <a:p>
            <a:fld id="{CC057153-B650-4DEB-B370-79DDCFDCE934}" type="slidenum">
              <a:rPr lang="en-US" smtClean="0"/>
              <a:pPr/>
              <a:t>‹N›</a:t>
            </a:fld>
            <a:endParaRPr lang="en-US" dirty="0"/>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429768" y="530352"/>
            <a:ext cx="9683496" cy="3950208"/>
          </a:xfrm>
        </p:spPr>
        <p:txBody>
          <a:bodyPr anchor="ctr">
            <a:normAutofit/>
          </a:bodyPr>
          <a:lstStyle>
            <a:lvl1pPr marL="137160" indent="-137160">
              <a:lnSpc>
                <a:spcPct val="110000"/>
              </a:lnSpc>
              <a:spcBef>
                <a:spcPts val="0"/>
              </a:spcBef>
              <a:buNone/>
              <a:defRPr sz="4400">
                <a:solidFill>
                  <a:schemeClr val="accent1"/>
                </a:solidFill>
                <a:latin typeface="+mj-lt"/>
              </a:defRPr>
            </a:lvl1pPr>
          </a:lstStyle>
          <a:p>
            <a:pPr lvl="0"/>
            <a:r>
              <a:rPr lang="en-US" dirty="0"/>
              <a:t>Click to edit Quote</a:t>
            </a:r>
          </a:p>
        </p:txBody>
      </p:sp>
    </p:spTree>
    <p:extLst>
      <p:ext uri="{BB962C8B-B14F-4D97-AF65-F5344CB8AC3E}">
        <p14:creationId xmlns:p14="http://schemas.microsoft.com/office/powerpoint/2010/main" val="31035640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557784" y="4965192"/>
            <a:ext cx="8339328" cy="1289304"/>
          </a:xfrm>
        </p:spPr>
        <p:txBody>
          <a:bodyPr anchor="ctr">
            <a:normAutofit/>
          </a:bodyPr>
          <a:lstStyle>
            <a:lvl1pPr>
              <a:lnSpc>
                <a:spcPct val="120000"/>
              </a:lnSpc>
              <a:defRPr sz="1800" b="0">
                <a:latin typeface="+mn-lt"/>
              </a:defRPr>
            </a:lvl1pPr>
          </a:lstStyle>
          <a:p>
            <a:r>
              <a:rPr lang="en-US" dirty="0"/>
              <a:t>Quote Author</a:t>
            </a:r>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429768" y="1033272"/>
            <a:ext cx="8467344" cy="3931920"/>
          </a:xfrm>
        </p:spPr>
        <p:txBody>
          <a:bodyPr anchor="b">
            <a:normAutofit/>
          </a:bodyPr>
          <a:lstStyle>
            <a:lvl1pPr marL="137160" indent="-137160">
              <a:lnSpc>
                <a:spcPct val="110000"/>
              </a:lnSpc>
              <a:spcBef>
                <a:spcPts val="0"/>
              </a:spcBef>
              <a:buNone/>
              <a:defRPr sz="4400">
                <a:solidFill>
                  <a:schemeClr val="accent1"/>
                </a:solidFill>
                <a:latin typeface="+mj-lt"/>
              </a:defRPr>
            </a:lvl1pPr>
          </a:lstStyle>
          <a:p>
            <a:pPr lvl="0"/>
            <a:r>
              <a:rPr lang="en-US" dirty="0"/>
              <a:t>Click to edit Quote</a:t>
            </a:r>
          </a:p>
        </p:txBody>
      </p:sp>
      <p:sp>
        <p:nvSpPr>
          <p:cNvPr id="6" name="Date Placeholder 5">
            <a:extLst>
              <a:ext uri="{FF2B5EF4-FFF2-40B4-BE49-F238E27FC236}">
                <a16:creationId xmlns:a16="http://schemas.microsoft.com/office/drawing/2014/main" id="{1554EA42-18F1-82AE-02C3-B2B2A57AD709}"/>
              </a:ext>
            </a:extLst>
          </p:cNvPr>
          <p:cNvSpPr>
            <a:spLocks noGrp="1"/>
          </p:cNvSpPr>
          <p:nvPr>
            <p:ph type="dt" sz="half" idx="14"/>
          </p:nvPr>
        </p:nvSpPr>
        <p:spPr/>
        <p:txBody>
          <a:bodyPr/>
          <a:lstStyle/>
          <a:p>
            <a:fld id="{F55215D8-97AA-4B85-B7A0-A02F39368DA3}" type="datetime1">
              <a:rPr lang="en-US" smtClean="0"/>
              <a:t>1/31/2026</a:t>
            </a:fld>
            <a:endParaRPr lang="en-US" dirty="0"/>
          </a:p>
        </p:txBody>
      </p:sp>
      <p:sp>
        <p:nvSpPr>
          <p:cNvPr id="9" name="Footer Placeholder 8">
            <a:extLst>
              <a:ext uri="{FF2B5EF4-FFF2-40B4-BE49-F238E27FC236}">
                <a16:creationId xmlns:a16="http://schemas.microsoft.com/office/drawing/2014/main" id="{A8AE5996-C1E5-AFF0-1C20-EFDC8711799D}"/>
              </a:ext>
            </a:extLst>
          </p:cNvPr>
          <p:cNvSpPr>
            <a:spLocks noGrp="1"/>
          </p:cNvSpPr>
          <p:nvPr>
            <p:ph type="ftr" sz="quarter" idx="15"/>
          </p:nvPr>
        </p:nvSpPr>
        <p:spPr/>
        <p:txBody>
          <a:bodyPr/>
          <a:lstStyle/>
          <a:p>
            <a:r>
              <a:rPr lang="en-US"/>
              <a:t>Sample Footer Text</a:t>
            </a:r>
            <a:endParaRPr lang="en-US" dirty="0"/>
          </a:p>
        </p:txBody>
      </p:sp>
      <p:sp>
        <p:nvSpPr>
          <p:cNvPr id="10" name="Slide Number Placeholder 9">
            <a:extLst>
              <a:ext uri="{FF2B5EF4-FFF2-40B4-BE49-F238E27FC236}">
                <a16:creationId xmlns:a16="http://schemas.microsoft.com/office/drawing/2014/main" id="{4A8ACF18-7D60-FEE3-1B8D-6E5F51611A84}"/>
              </a:ext>
            </a:extLst>
          </p:cNvPr>
          <p:cNvSpPr>
            <a:spLocks noGrp="1"/>
          </p:cNvSpPr>
          <p:nvPr>
            <p:ph type="sldNum" sz="quarter" idx="16"/>
          </p:nvPr>
        </p:nvSpPr>
        <p:spPr/>
        <p:txBody>
          <a:bodyPr/>
          <a:lstStyle/>
          <a:p>
            <a:fld id="{CC057153-B650-4DEB-B370-79DDCFDCE934}" type="slidenum">
              <a:rPr lang="en-US" smtClean="0"/>
              <a:pPr/>
              <a:t>‹N›</a:t>
            </a:fld>
            <a:endParaRPr lang="en-US" dirty="0"/>
          </a:p>
        </p:txBody>
      </p:sp>
    </p:spTree>
    <p:extLst>
      <p:ext uri="{BB962C8B-B14F-4D97-AF65-F5344CB8AC3E}">
        <p14:creationId xmlns:p14="http://schemas.microsoft.com/office/powerpoint/2010/main" val="2886554832"/>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294248"/>
            <a:ext cx="11164825" cy="958480"/>
          </a:xfrm>
        </p:spPr>
        <p:txBody>
          <a:bodyPr/>
          <a:lstStyle/>
          <a:p>
            <a:r>
              <a:rPr lang="en-US" dirty="0"/>
              <a:t>Click to edit Master title style</a:t>
            </a:r>
          </a:p>
        </p:txBody>
      </p:sp>
      <p:sp>
        <p:nvSpPr>
          <p:cNvPr id="9" name="Text Placeholder 8">
            <a:extLst>
              <a:ext uri="{FF2B5EF4-FFF2-40B4-BE49-F238E27FC236}">
                <a16:creationId xmlns:a16="http://schemas.microsoft.com/office/drawing/2014/main" id="{778C515B-8D5A-0268-9044-7B2013C87E02}"/>
              </a:ext>
            </a:extLst>
          </p:cNvPr>
          <p:cNvSpPr>
            <a:spLocks noGrp="1"/>
          </p:cNvSpPr>
          <p:nvPr>
            <p:ph type="body" sz="quarter" idx="13"/>
          </p:nvPr>
        </p:nvSpPr>
        <p:spPr>
          <a:xfrm>
            <a:off x="429767" y="2020825"/>
            <a:ext cx="5212208" cy="42847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13C7061A-8ED7-8B72-BD2B-2DF67F8C7A75}"/>
              </a:ext>
            </a:extLst>
          </p:cNvPr>
          <p:cNvSpPr>
            <a:spLocks noGrp="1"/>
          </p:cNvSpPr>
          <p:nvPr>
            <p:ph type="body" sz="quarter" idx="14"/>
          </p:nvPr>
        </p:nvSpPr>
        <p:spPr>
          <a:xfrm>
            <a:off x="6381622" y="2020822"/>
            <a:ext cx="5212208" cy="428472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5B15CE14-1FF6-4074-BE8F-BABA3B0759C8}" type="datetime1">
              <a:rPr lang="en-US" smtClean="0"/>
              <a:t>1/31/2026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8144443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29768" y="276166"/>
            <a:ext cx="11164824" cy="97656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29767"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0">
            <a:extLst>
              <a:ext uri="{FF2B5EF4-FFF2-40B4-BE49-F238E27FC236}">
                <a16:creationId xmlns:a16="http://schemas.microsoft.com/office/drawing/2014/main" id="{A211279F-0D05-3637-19CD-29468F4DD2F3}"/>
              </a:ext>
            </a:extLst>
          </p:cNvPr>
          <p:cNvSpPr>
            <a:spLocks noGrp="1"/>
          </p:cNvSpPr>
          <p:nvPr>
            <p:ph type="body" sz="quarter" idx="13"/>
          </p:nvPr>
        </p:nvSpPr>
        <p:spPr>
          <a:xfrm>
            <a:off x="430213" y="2021134"/>
            <a:ext cx="5211762" cy="434315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82512"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a:extLst>
              <a:ext uri="{FF2B5EF4-FFF2-40B4-BE49-F238E27FC236}">
                <a16:creationId xmlns:a16="http://schemas.microsoft.com/office/drawing/2014/main" id="{F1B170DE-636A-B1A9-2EAB-C426DBFB3E51}"/>
              </a:ext>
            </a:extLst>
          </p:cNvPr>
          <p:cNvSpPr>
            <a:spLocks noGrp="1"/>
          </p:cNvSpPr>
          <p:nvPr>
            <p:ph type="body" sz="quarter" idx="14"/>
          </p:nvPr>
        </p:nvSpPr>
        <p:spPr>
          <a:xfrm>
            <a:off x="6381750" y="2020888"/>
            <a:ext cx="521335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68971389-0C57-4856-A530-D0CC79ABF97F}" type="datetime1">
              <a:rPr lang="en-US" smtClean="0"/>
              <a:t>1/31/2026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8786734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3B13EFD-DF71-4A7D-9C47-1BBDB138B295}" type="datetime1">
              <a:rPr lang="en-US" smtClean="0"/>
              <a:t>1/31/2026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5842295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766BE319-9B1C-4A02-A60F-55C05B841F00}" type="datetime1">
              <a:rPr lang="en-US" smtClean="0"/>
              <a:t>1/31/2026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7695789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429768" y="553616"/>
            <a:ext cx="3595634" cy="1757505"/>
          </a:xfrm>
        </p:spPr>
        <p:txBody>
          <a:bodyPr anchor="t">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429769" y="2311121"/>
            <a:ext cx="3309608"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6995" y="553616"/>
            <a:ext cx="6466741" cy="575256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60EF397E-666B-470F-A253-6BE6BC97EEBE}" type="datetime1">
              <a:rPr lang="en-US" smtClean="0"/>
              <a:t>1/31/2026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1214348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557784"/>
            <a:ext cx="3713996" cy="2212313"/>
          </a:xfrm>
        </p:spPr>
        <p:txBody>
          <a:bodyPr anchor="t">
            <a:normAutofit/>
          </a:bodyPr>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29767"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3" name="Picture Placeholder 8">
            <a:extLst>
              <a:ext uri="{FF2B5EF4-FFF2-40B4-BE49-F238E27FC236}">
                <a16:creationId xmlns:a16="http://schemas.microsoft.com/office/drawing/2014/main" id="{FA23F0E6-EDAF-3A7F-5EC8-F911E9AE48EF}"/>
              </a:ext>
            </a:extLst>
          </p:cNvPr>
          <p:cNvSpPr>
            <a:spLocks noGrp="1"/>
          </p:cNvSpPr>
          <p:nvPr>
            <p:ph type="pic" sz="quarter" idx="13" hasCustomPrompt="1"/>
          </p:nvPr>
        </p:nvSpPr>
        <p:spPr>
          <a:xfrm>
            <a:off x="4502843" y="0"/>
            <a:ext cx="7689157" cy="6399152"/>
          </a:xfrm>
          <a:custGeom>
            <a:avLst/>
            <a:gdLst>
              <a:gd name="connsiteX0" fmla="*/ 0 w 7689157"/>
              <a:gd name="connsiteY0" fmla="*/ 0 h 6399152"/>
              <a:gd name="connsiteX1" fmla="*/ 7689157 w 7689157"/>
              <a:gd name="connsiteY1" fmla="*/ 0 h 6399152"/>
              <a:gd name="connsiteX2" fmla="*/ 7689157 w 7689157"/>
              <a:gd name="connsiteY2" fmla="*/ 6399152 h 6399152"/>
              <a:gd name="connsiteX3" fmla="*/ 578440 w 7689157"/>
              <a:gd name="connsiteY3" fmla="*/ 6399152 h 6399152"/>
              <a:gd name="connsiteX4" fmla="*/ 0 w 7689157"/>
              <a:gd name="connsiteY4" fmla="*/ 582071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2">
                <a:moveTo>
                  <a:pt x="0" y="0"/>
                </a:moveTo>
                <a:lnTo>
                  <a:pt x="7689157" y="0"/>
                </a:lnTo>
                <a:lnTo>
                  <a:pt x="7689157" y="6399152"/>
                </a:lnTo>
                <a:lnTo>
                  <a:pt x="578440" y="6399152"/>
                </a:lnTo>
                <a:cubicBezTo>
                  <a:pt x="258976" y="6399152"/>
                  <a:pt x="0" y="6140176"/>
                  <a:pt x="0" y="5820712"/>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EB2249CC-ABEB-43E4-956A-E3EA25785381}" type="datetime1">
              <a:rPr lang="en-US" smtClean="0"/>
              <a:t>1/31/2026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42392563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429768"/>
            <a:ext cx="10890374" cy="1627632"/>
          </a:xfrm>
        </p:spPr>
        <p:txBody>
          <a:bodyPr anchor="t">
            <a:normAutofit/>
          </a:bodyPr>
          <a:lstStyle>
            <a:lvl1pPr>
              <a:defRPr sz="6600">
                <a:solidFill>
                  <a:schemeClr val="accent1"/>
                </a:soli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29768" y="3264408"/>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1FE689B-95F7-4D9F-8FA3-5EAD5F062125}" type="datetime1">
              <a:rPr lang="en-US" smtClean="0"/>
              <a:t>1/31/2026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057773579"/>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27318"/>
            <a:ext cx="8430768" cy="1842020"/>
          </a:xfrm>
        </p:spPr>
        <p:txBody>
          <a:bodyPr anchor="b">
            <a:normAutofit/>
          </a:bodyPr>
          <a:lstStyle>
            <a:lvl1pPr>
              <a:defRPr sz="6000">
                <a:solidFill>
                  <a:schemeClr val="accent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29768" y="3622673"/>
            <a:ext cx="8430768" cy="18288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B9EC20F-E1D8-4943-B054-6F2B6C10D630}" type="datetime1">
              <a:rPr lang="en-US" smtClean="0"/>
              <a:t>1/31/2026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468229772"/>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9768" y="283464"/>
            <a:ext cx="10652760" cy="969264"/>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768" y="1380744"/>
            <a:ext cx="10652760" cy="49011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429768" y="6492240"/>
            <a:ext cx="2843784" cy="338328"/>
          </a:xfrm>
          <a:prstGeom prst="rect">
            <a:avLst/>
          </a:prstGeom>
        </p:spPr>
        <p:txBody>
          <a:bodyPr vert="horz" lIns="91440" tIns="45720" rIns="91440" bIns="45720" rtlCol="0" anchor="ctr"/>
          <a:lstStyle>
            <a:lvl1pPr algn="l">
              <a:defRPr sz="800">
                <a:solidFill>
                  <a:schemeClr val="tx1"/>
                </a:solidFill>
              </a:defRPr>
            </a:lvl1pPr>
          </a:lstStyle>
          <a:p>
            <a:fld id="{F7F99000-8DC5-4FAA-962C-D38BB4F2BF7D}" type="datetime1">
              <a:rPr lang="en-US" smtClean="0"/>
              <a:t>1/31/2026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97112" y="6492240"/>
            <a:ext cx="2660904" cy="338328"/>
          </a:xfrm>
          <a:prstGeom prst="rect">
            <a:avLst/>
          </a:prstGeom>
        </p:spPr>
        <p:txBody>
          <a:bodyPr vert="horz" lIns="91440" tIns="45720" rIns="91440" bIns="45720" rtlCol="0" anchor="ctr"/>
          <a:lstStyle>
            <a:lvl1pPr algn="r">
              <a:defRPr sz="800">
                <a:solidFill>
                  <a:schemeClr val="tx1"/>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49456" y="6492240"/>
            <a:ext cx="457200" cy="338328"/>
          </a:xfrm>
          <a:prstGeom prst="rect">
            <a:avLst/>
          </a:prstGeom>
        </p:spPr>
        <p:txBody>
          <a:bodyPr vert="horz" lIns="91440" tIns="45720" rIns="91440" bIns="45720" rtlCol="0" anchor="ctr"/>
          <a:lstStyle>
            <a:lvl1pPr algn="r">
              <a:defRPr sz="800">
                <a:solidFill>
                  <a:schemeClr val="tx1"/>
                </a:solidFill>
              </a:defRPr>
            </a:lvl1pPr>
          </a:lstStyle>
          <a:p>
            <a:fld id="{CC057153-B650-4DEB-B370-79DDCFDCE934}" type="slidenum">
              <a:rPr lang="en-US" smtClean="0"/>
              <a:pPr/>
              <a:t>‹N›</a:t>
            </a:fld>
            <a:endParaRPr lang="en-US" dirty="0"/>
          </a:p>
        </p:txBody>
      </p:sp>
    </p:spTree>
    <p:extLst>
      <p:ext uri="{BB962C8B-B14F-4D97-AF65-F5344CB8AC3E}">
        <p14:creationId xmlns:p14="http://schemas.microsoft.com/office/powerpoint/2010/main" val="942519667"/>
      </p:ext>
    </p:extLst>
  </p:cSld>
  <p:clrMap bg1="lt1" tx1="dk1" bg2="lt2" tx2="dk2" accent1="accent1" accent2="accent2" accent3="accent3" accent4="accent4" accent5="accent5" accent6="accent6" hlink="hlink" folHlink="folHlink"/>
  <p:sldLayoutIdLst>
    <p:sldLayoutId id="2147483803" r:id="rId1"/>
    <p:sldLayoutId id="2147483802" r:id="rId2"/>
    <p:sldLayoutId id="2147483804"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 id="2147483767" r:id="rId18"/>
    <p:sldLayoutId id="2147483768" r:id="rId19"/>
    <p:sldLayoutId id="2147483769" r:id="rId20"/>
    <p:sldLayoutId id="2147483770" r:id="rId21"/>
    <p:sldLayoutId id="2147483771" r:id="rId22"/>
    <p:sldLayoutId id="2147483772" r:id="rId23"/>
    <p:sldLayoutId id="2147483773" r:id="rId24"/>
    <p:sldLayoutId id="2147483774" r:id="rId25"/>
    <p:sldLayoutId id="2147483775" r:id="rId26"/>
    <p:sldLayoutId id="2147483776" r:id="rId27"/>
    <p:sldLayoutId id="2147483777" r:id="rId28"/>
    <p:sldLayoutId id="2147483778" r:id="rId29"/>
    <p:sldLayoutId id="2147483779" r:id="rId30"/>
    <p:sldLayoutId id="2147483780" r:id="rId31"/>
    <p:sldLayoutId id="2147483781" r:id="rId32"/>
    <p:sldLayoutId id="2147483782" r:id="rId33"/>
    <p:sldLayoutId id="2147483783" r:id="rId34"/>
    <p:sldLayoutId id="2147483784" r:id="rId35"/>
    <p:sldLayoutId id="2147483785" r:id="rId36"/>
    <p:sldLayoutId id="2147483786" r:id="rId37"/>
    <p:sldLayoutId id="2147483787" r:id="rId38"/>
    <p:sldLayoutId id="2147483788" r:id="rId39"/>
    <p:sldLayoutId id="2147483789" r:id="rId40"/>
    <p:sldLayoutId id="2147483790" r:id="rId41"/>
    <p:sldLayoutId id="2147483791" r:id="rId42"/>
    <p:sldLayoutId id="2147483792" r:id="rId43"/>
    <p:sldLayoutId id="2147483793" r:id="rId44"/>
    <p:sldLayoutId id="2147483794" r:id="rId45"/>
    <p:sldLayoutId id="2147483795" r:id="rId46"/>
    <p:sldLayoutId id="2147483796" r:id="rId47"/>
    <p:sldLayoutId id="2147483797" r:id="rId48"/>
    <p:sldLayoutId id="2147483798" r:id="rId49"/>
    <p:sldLayoutId id="2147483799" r:id="rId50"/>
    <p:sldLayoutId id="2147483800" r:id="rId51"/>
    <p:sldLayoutId id="2147483801" r:id="rId52"/>
  </p:sldLayoutIdLst>
  <p:hf sldNum="0" hdr="0" ftr="0" dt="0"/>
  <p:txStyles>
    <p:titleStyle>
      <a:lvl1pPr algn="l" defTabSz="914400" rtl="0" eaLnBrk="1" latinLnBrk="0" hangingPunct="1">
        <a:lnSpc>
          <a:spcPct val="90000"/>
        </a:lnSpc>
        <a:spcBef>
          <a:spcPct val="0"/>
        </a:spcBef>
        <a:buNone/>
        <a:defRPr sz="3200" b="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C817A56-E6EC-3D84-36A9-699C345D0B61}"/>
              </a:ext>
            </a:extLst>
          </p:cNvPr>
          <p:cNvSpPr>
            <a:spLocks noGrp="1"/>
          </p:cNvSpPr>
          <p:nvPr>
            <p:ph type="title"/>
          </p:nvPr>
        </p:nvSpPr>
        <p:spPr>
          <a:xfrm>
            <a:off x="8311896" y="1078992"/>
            <a:ext cx="3273552" cy="1947672"/>
          </a:xfrm>
        </p:spPr>
        <p:txBody>
          <a:bodyPr anchor="b">
            <a:normAutofit/>
          </a:bodyPr>
          <a:lstStyle/>
          <a:p>
            <a:r>
              <a:rPr lang="it-IT" sz="2700" dirty="0"/>
              <a:t>I tre dharma incondizionati</a:t>
            </a:r>
            <a:endParaRPr lang="en-GB" sz="2700" dirty="0"/>
          </a:p>
        </p:txBody>
      </p:sp>
      <p:pic>
        <p:nvPicPr>
          <p:cNvPr id="7" name="Segnaposto immagine 6" descr="Immagine che contiene aria aperta, cielo, terreno, alba&#10;&#10;Il contenuto generato dall'IA potrebbe non essere corretto.">
            <a:extLst>
              <a:ext uri="{FF2B5EF4-FFF2-40B4-BE49-F238E27FC236}">
                <a16:creationId xmlns:a16="http://schemas.microsoft.com/office/drawing/2014/main" id="{2CB93B4B-DC20-BFCA-BBB0-B5839264CC6F}"/>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t="7691" b="30256"/>
          <a:stretch>
            <a:fillRect/>
          </a:stretch>
        </p:blipFill>
        <p:spPr>
          <a:xfrm>
            <a:off x="20" y="10"/>
            <a:ext cx="7734280" cy="6399142"/>
          </a:xfrm>
          <a:noFill/>
        </p:spPr>
      </p:pic>
      <p:sp>
        <p:nvSpPr>
          <p:cNvPr id="3" name="Sottotitolo 2">
            <a:extLst>
              <a:ext uri="{FF2B5EF4-FFF2-40B4-BE49-F238E27FC236}">
                <a16:creationId xmlns:a16="http://schemas.microsoft.com/office/drawing/2014/main" id="{5520FF78-A023-5A46-D045-FE7A719C6DA5}"/>
              </a:ext>
            </a:extLst>
          </p:cNvPr>
          <p:cNvSpPr>
            <a:spLocks noGrp="1"/>
          </p:cNvSpPr>
          <p:nvPr>
            <p:ph sz="quarter" idx="14"/>
          </p:nvPr>
        </p:nvSpPr>
        <p:spPr>
          <a:xfrm>
            <a:off x="8311896" y="3099816"/>
            <a:ext cx="3273552" cy="2953512"/>
          </a:xfrm>
        </p:spPr>
        <p:txBody>
          <a:bodyPr>
            <a:normAutofit/>
          </a:bodyPr>
          <a:lstStyle/>
          <a:p>
            <a:r>
              <a:rPr lang="it-IT" sz="2400" i="1" dirty="0"/>
              <a:t>Asa</a:t>
            </a:r>
            <a:r>
              <a:rPr lang="it-IT" sz="2400" i="1" dirty="0">
                <a:latin typeface="Times New Roman" panose="02020603050405020304" pitchFamily="18" charset="0"/>
                <a:cs typeface="Times New Roman" panose="02020603050405020304" pitchFamily="18" charset="0"/>
              </a:rPr>
              <a:t>ṃ</a:t>
            </a:r>
            <a:r>
              <a:rPr lang="it-IT" sz="2400" i="1" dirty="0"/>
              <a:t>sk</a:t>
            </a:r>
            <a:r>
              <a:rPr lang="it-IT" sz="2400" i="1" dirty="0">
                <a:latin typeface="Times New Roman" panose="02020603050405020304" pitchFamily="18" charset="0"/>
                <a:cs typeface="Times New Roman" panose="02020603050405020304" pitchFamily="18" charset="0"/>
              </a:rPr>
              <a:t>ṛ</a:t>
            </a:r>
            <a:r>
              <a:rPr lang="it-IT" sz="2400" i="1" dirty="0"/>
              <a:t>ta dharma</a:t>
            </a:r>
            <a:endParaRPr lang="en-GB" sz="2400" i="1" dirty="0"/>
          </a:p>
        </p:txBody>
      </p:sp>
    </p:spTree>
    <p:extLst>
      <p:ext uri="{BB962C8B-B14F-4D97-AF65-F5344CB8AC3E}">
        <p14:creationId xmlns:p14="http://schemas.microsoft.com/office/powerpoint/2010/main" val="347522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D1000169-759E-B64F-AD40-C3F4B5CD2C12}"/>
              </a:ext>
            </a:extLst>
          </p:cNvPr>
          <p:cNvSpPr>
            <a:spLocks noGrp="1"/>
          </p:cNvSpPr>
          <p:nvPr>
            <p:ph type="title"/>
          </p:nvPr>
        </p:nvSpPr>
        <p:spPr/>
        <p:txBody>
          <a:bodyPr>
            <a:normAutofit/>
          </a:bodyPr>
          <a:lstStyle/>
          <a:p>
            <a:r>
              <a:rPr lang="it-IT" sz="4000" b="1" cap="none" dirty="0"/>
              <a:t>Tre categorie di incondizionato</a:t>
            </a:r>
            <a:endParaRPr lang="en-GB" sz="4000" b="1" cap="none" dirty="0"/>
          </a:p>
        </p:txBody>
      </p:sp>
      <p:sp>
        <p:nvSpPr>
          <p:cNvPr id="6" name="Segnaposto contenuto 5">
            <a:extLst>
              <a:ext uri="{FF2B5EF4-FFF2-40B4-BE49-F238E27FC236}">
                <a16:creationId xmlns:a16="http://schemas.microsoft.com/office/drawing/2014/main" id="{FBBEEBAC-958D-A5B6-1865-E06F8C5BC81E}"/>
              </a:ext>
            </a:extLst>
          </p:cNvPr>
          <p:cNvSpPr>
            <a:spLocks noGrp="1"/>
          </p:cNvSpPr>
          <p:nvPr>
            <p:ph idx="1"/>
          </p:nvPr>
        </p:nvSpPr>
        <p:spPr/>
        <p:txBody>
          <a:bodyPr>
            <a:normAutofit/>
          </a:bodyPr>
          <a:lstStyle/>
          <a:p>
            <a:r>
              <a:rPr lang="it-IT" sz="3600" dirty="0"/>
              <a:t>1. cessazione per mezzo di deliberazione – </a:t>
            </a:r>
            <a:r>
              <a:rPr lang="it-IT" sz="3600" i="1" dirty="0"/>
              <a:t>pratisa</a:t>
            </a:r>
            <a:r>
              <a:rPr lang="it-IT" sz="3600" i="1" dirty="0">
                <a:latin typeface="Times New Roman" panose="02020603050405020304" pitchFamily="18" charset="0"/>
                <a:cs typeface="Times New Roman" panose="02020603050405020304" pitchFamily="18" charset="0"/>
              </a:rPr>
              <a:t>ṅ</a:t>
            </a:r>
            <a:r>
              <a:rPr lang="it-IT" sz="3600" i="1" dirty="0"/>
              <a:t>khy</a:t>
            </a:r>
            <a:r>
              <a:rPr lang="it-IT" sz="3600" i="1" dirty="0">
                <a:latin typeface="Times New Roman" panose="02020603050405020304" pitchFamily="18" charset="0"/>
                <a:cs typeface="Times New Roman" panose="02020603050405020304" pitchFamily="18" charset="0"/>
              </a:rPr>
              <a:t>ā</a:t>
            </a:r>
            <a:r>
              <a:rPr lang="it-IT" sz="3600" i="1" dirty="0"/>
              <a:t>-nirodha</a:t>
            </a:r>
          </a:p>
          <a:p>
            <a:r>
              <a:rPr lang="it-IT" sz="3600" dirty="0"/>
              <a:t>2. cessazione indipendente da deliberazione – </a:t>
            </a:r>
            <a:r>
              <a:rPr lang="it-IT" sz="3600" i="1" dirty="0"/>
              <a:t>apratisaṅkhyā-nirodha</a:t>
            </a:r>
          </a:p>
          <a:p>
            <a:r>
              <a:rPr lang="it-IT" sz="3600" dirty="0"/>
              <a:t>3. spazio - </a:t>
            </a:r>
            <a:r>
              <a:rPr lang="it-IT" sz="3600" i="1" dirty="0">
                <a:latin typeface="Times New Roman" panose="02020603050405020304" pitchFamily="18" charset="0"/>
                <a:cs typeface="Times New Roman" panose="02020603050405020304" pitchFamily="18" charset="0"/>
              </a:rPr>
              <a:t>ā</a:t>
            </a:r>
            <a:r>
              <a:rPr lang="it-IT" sz="3600" i="1" dirty="0"/>
              <a:t>k</a:t>
            </a:r>
            <a:r>
              <a:rPr lang="it-IT" sz="3600" i="1" dirty="0">
                <a:latin typeface="Times New Roman" panose="02020603050405020304" pitchFamily="18" charset="0"/>
                <a:cs typeface="Times New Roman" panose="02020603050405020304" pitchFamily="18" charset="0"/>
              </a:rPr>
              <a:t>ā</a:t>
            </a:r>
            <a:r>
              <a:rPr lang="it-IT" sz="3600" i="1" dirty="0">
                <a:latin typeface="Book Antiqua" panose="02040602050305030304" pitchFamily="18" charset="0"/>
              </a:rPr>
              <a:t>ś</a:t>
            </a:r>
            <a:r>
              <a:rPr lang="it-IT" sz="3600" i="1" dirty="0"/>
              <a:t>a</a:t>
            </a:r>
            <a:endParaRPr lang="en-GB" sz="3600" i="1" dirty="0"/>
          </a:p>
        </p:txBody>
      </p:sp>
    </p:spTree>
    <p:extLst>
      <p:ext uri="{BB962C8B-B14F-4D97-AF65-F5344CB8AC3E}">
        <p14:creationId xmlns:p14="http://schemas.microsoft.com/office/powerpoint/2010/main" val="2903018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B60B5-98B2-6329-11D1-B829DE676DE2}"/>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14A28A53-4CC0-6113-FEAF-6C5CE20D7F3F}"/>
              </a:ext>
            </a:extLst>
          </p:cNvPr>
          <p:cNvSpPr>
            <a:spLocks noGrp="1"/>
          </p:cNvSpPr>
          <p:nvPr>
            <p:ph type="title"/>
          </p:nvPr>
        </p:nvSpPr>
        <p:spPr/>
        <p:txBody>
          <a:bodyPr>
            <a:normAutofit/>
          </a:bodyPr>
          <a:lstStyle/>
          <a:p>
            <a:r>
              <a:rPr lang="it-IT" sz="4000" b="1" cap="none" dirty="0"/>
              <a:t>Tre categorie di incondizionato</a:t>
            </a:r>
            <a:endParaRPr lang="en-GB" sz="4000" b="1" cap="none" dirty="0"/>
          </a:p>
        </p:txBody>
      </p:sp>
      <p:sp>
        <p:nvSpPr>
          <p:cNvPr id="6" name="Segnaposto contenuto 5">
            <a:extLst>
              <a:ext uri="{FF2B5EF4-FFF2-40B4-BE49-F238E27FC236}">
                <a16:creationId xmlns:a16="http://schemas.microsoft.com/office/drawing/2014/main" id="{37BB7D46-C581-0492-FBFC-F879267F5A34}"/>
              </a:ext>
            </a:extLst>
          </p:cNvPr>
          <p:cNvSpPr>
            <a:spLocks noGrp="1"/>
          </p:cNvSpPr>
          <p:nvPr>
            <p:ph idx="1"/>
          </p:nvPr>
        </p:nvSpPr>
        <p:spPr/>
        <p:txBody>
          <a:bodyPr>
            <a:normAutofit/>
          </a:bodyPr>
          <a:lstStyle/>
          <a:p>
            <a:r>
              <a:rPr lang="it-IT" sz="3600" dirty="0"/>
              <a:t>Prima diamo una definizione generale; i dettagli sulle tre categorie di incondizionato verranno trattati in seguito.</a:t>
            </a:r>
          </a:p>
          <a:p>
            <a:r>
              <a:rPr lang="it-IT" sz="3600" dirty="0"/>
              <a:t>Quel che segue è tratto dal capitolo 16 di Dhammajoti, </a:t>
            </a:r>
            <a:r>
              <a:rPr lang="it-IT" sz="3600" i="1" dirty="0"/>
              <a:t>Sarvāstivāda Abhidharma</a:t>
            </a:r>
            <a:r>
              <a:rPr lang="it-IT" sz="3600" dirty="0"/>
              <a:t>.</a:t>
            </a:r>
            <a:endParaRPr lang="en-GB" sz="3600" dirty="0"/>
          </a:p>
        </p:txBody>
      </p:sp>
    </p:spTree>
    <p:extLst>
      <p:ext uri="{BB962C8B-B14F-4D97-AF65-F5344CB8AC3E}">
        <p14:creationId xmlns:p14="http://schemas.microsoft.com/office/powerpoint/2010/main" val="469327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F09B5-67B9-DAB5-2F56-3639A8938C81}"/>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7E234E59-805A-ED2E-67D8-6E2B96ECA526}"/>
              </a:ext>
            </a:extLst>
          </p:cNvPr>
          <p:cNvSpPr>
            <a:spLocks noGrp="1"/>
          </p:cNvSpPr>
          <p:nvPr>
            <p:ph type="title"/>
          </p:nvPr>
        </p:nvSpPr>
        <p:spPr/>
        <p:txBody>
          <a:bodyPr>
            <a:normAutofit/>
          </a:bodyPr>
          <a:lstStyle/>
          <a:p>
            <a:r>
              <a:rPr lang="it-IT" sz="4000" b="1" cap="none" dirty="0"/>
              <a:t>Tre categorie di incondizionato</a:t>
            </a:r>
            <a:endParaRPr lang="en-GB" sz="4000" b="1" cap="none" dirty="0"/>
          </a:p>
        </p:txBody>
      </p:sp>
      <p:sp>
        <p:nvSpPr>
          <p:cNvPr id="6" name="Segnaposto contenuto 5">
            <a:extLst>
              <a:ext uri="{FF2B5EF4-FFF2-40B4-BE49-F238E27FC236}">
                <a16:creationId xmlns:a16="http://schemas.microsoft.com/office/drawing/2014/main" id="{98E0F80F-B5BF-E3C8-4F32-F7D7510A0EF1}"/>
              </a:ext>
            </a:extLst>
          </p:cNvPr>
          <p:cNvSpPr>
            <a:spLocks noGrp="1"/>
          </p:cNvSpPr>
          <p:nvPr>
            <p:ph idx="1"/>
          </p:nvPr>
        </p:nvSpPr>
        <p:spPr/>
        <p:txBody>
          <a:bodyPr>
            <a:normAutofit/>
          </a:bodyPr>
          <a:lstStyle/>
          <a:p>
            <a:r>
              <a:rPr lang="it-IT" sz="3600" b="1" u="sng" dirty="0"/>
              <a:t>Cessazione per mezzo di deliberazione</a:t>
            </a:r>
          </a:p>
          <a:p>
            <a:r>
              <a:rPr lang="en-GB" sz="3600" dirty="0"/>
              <a:t>“Si </a:t>
            </a:r>
            <a:r>
              <a:rPr lang="en-GB" sz="3600" dirty="0" err="1"/>
              <a:t>riferisce</a:t>
            </a:r>
            <a:r>
              <a:rPr lang="en-GB" sz="3600" dirty="0"/>
              <a:t> alla </a:t>
            </a:r>
            <a:r>
              <a:rPr lang="en-GB" sz="3600" dirty="0" err="1"/>
              <a:t>cessazione</a:t>
            </a:r>
            <a:r>
              <a:rPr lang="en-GB" sz="3600" dirty="0"/>
              <a:t> </a:t>
            </a:r>
            <a:r>
              <a:rPr lang="en-GB" sz="3600" dirty="0" err="1"/>
              <a:t>dei</a:t>
            </a:r>
            <a:r>
              <a:rPr lang="en-GB" sz="3600" dirty="0"/>
              <a:t> </a:t>
            </a:r>
            <a:r>
              <a:rPr lang="en-GB" sz="3600" dirty="0" err="1"/>
              <a:t>contaminanti</a:t>
            </a:r>
            <a:r>
              <a:rPr lang="en-GB" sz="3600" dirty="0"/>
              <a:t> per mezzo del </a:t>
            </a:r>
            <a:r>
              <a:rPr lang="en-GB" sz="3600" dirty="0" err="1"/>
              <a:t>processo</a:t>
            </a:r>
            <a:r>
              <a:rPr lang="en-GB" sz="3600" dirty="0"/>
              <a:t> di uno </a:t>
            </a:r>
            <a:r>
              <a:rPr lang="en-GB" sz="3600" dirty="0" err="1"/>
              <a:t>sforzo</a:t>
            </a:r>
            <a:r>
              <a:rPr lang="en-GB" sz="3600" dirty="0"/>
              <a:t> </a:t>
            </a:r>
            <a:r>
              <a:rPr lang="en-GB" sz="3600" dirty="0" err="1"/>
              <a:t>analitico</a:t>
            </a:r>
            <a:r>
              <a:rPr lang="en-GB" sz="3600" dirty="0"/>
              <a:t> e </a:t>
            </a:r>
            <a:r>
              <a:rPr lang="en-GB" sz="3600" dirty="0" err="1"/>
              <a:t>deliberato</a:t>
            </a:r>
            <a:r>
              <a:rPr lang="en-GB" sz="3600" dirty="0"/>
              <a:t>. </a:t>
            </a:r>
          </a:p>
          <a:p>
            <a:r>
              <a:rPr lang="en-GB" sz="3600" dirty="0"/>
              <a:t>“Ci </a:t>
            </a:r>
            <a:r>
              <a:rPr lang="en-GB" sz="3600" dirty="0" err="1"/>
              <a:t>sono</a:t>
            </a:r>
            <a:r>
              <a:rPr lang="en-GB" sz="3600" dirty="0"/>
              <a:t> tanti </a:t>
            </a:r>
            <a:r>
              <a:rPr lang="en-GB" sz="3600" i="1" dirty="0"/>
              <a:t>pratisaṅkhyā nirodha </a:t>
            </a:r>
            <a:r>
              <a:rPr lang="en-GB" sz="3600" dirty="0" err="1"/>
              <a:t>quanti</a:t>
            </a:r>
            <a:r>
              <a:rPr lang="en-GB" sz="3600" dirty="0"/>
              <a:t> </a:t>
            </a:r>
            <a:r>
              <a:rPr lang="en-GB" sz="3600" dirty="0" err="1"/>
              <a:t>sono</a:t>
            </a:r>
            <a:r>
              <a:rPr lang="en-GB" sz="3600" dirty="0"/>
              <a:t> </a:t>
            </a:r>
            <a:r>
              <a:rPr lang="en-GB" sz="3600" dirty="0" err="1"/>
              <a:t>i</a:t>
            </a:r>
            <a:r>
              <a:rPr lang="en-GB" sz="3600" dirty="0"/>
              <a:t> </a:t>
            </a:r>
            <a:r>
              <a:rPr lang="en-GB" sz="3600" i="1" dirty="0"/>
              <a:t>dharma</a:t>
            </a:r>
            <a:r>
              <a:rPr lang="en-GB" sz="3600" dirty="0"/>
              <a:t> </a:t>
            </a:r>
            <a:r>
              <a:rPr lang="en-GB" sz="3600" dirty="0" err="1"/>
              <a:t>impuri</a:t>
            </a:r>
            <a:r>
              <a:rPr lang="en-GB" sz="3600" dirty="0"/>
              <a:t> (</a:t>
            </a:r>
            <a:r>
              <a:rPr lang="en-GB" sz="3600" i="1" dirty="0" err="1"/>
              <a:t>s</a:t>
            </a:r>
            <a:r>
              <a:rPr lang="en-GB" sz="3600" i="1" dirty="0" err="1">
                <a:latin typeface="Times New Roman" panose="02020603050405020304" pitchFamily="18" charset="0"/>
                <a:cs typeface="Times New Roman" panose="02020603050405020304" pitchFamily="18" charset="0"/>
              </a:rPr>
              <a:t>ā</a:t>
            </a:r>
            <a:r>
              <a:rPr lang="en-GB" sz="3600" i="1" dirty="0" err="1"/>
              <a:t>srava</a:t>
            </a:r>
            <a:r>
              <a:rPr lang="en-GB" sz="3600" dirty="0"/>
              <a:t>).</a:t>
            </a:r>
          </a:p>
        </p:txBody>
      </p:sp>
    </p:spTree>
    <p:extLst>
      <p:ext uri="{BB962C8B-B14F-4D97-AF65-F5344CB8AC3E}">
        <p14:creationId xmlns:p14="http://schemas.microsoft.com/office/powerpoint/2010/main" val="1418532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46753-AB4A-FCC6-4979-4629DB698DEA}"/>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DBFB1449-DFAC-CAD2-8A45-5E5BBA8009D1}"/>
              </a:ext>
            </a:extLst>
          </p:cNvPr>
          <p:cNvSpPr>
            <a:spLocks noGrp="1"/>
          </p:cNvSpPr>
          <p:nvPr>
            <p:ph type="title"/>
          </p:nvPr>
        </p:nvSpPr>
        <p:spPr/>
        <p:txBody>
          <a:bodyPr>
            <a:normAutofit/>
          </a:bodyPr>
          <a:lstStyle/>
          <a:p>
            <a:r>
              <a:rPr lang="it-IT" sz="4000" b="1" cap="none" dirty="0"/>
              <a:t>Tre categorie di incondizionato</a:t>
            </a:r>
            <a:endParaRPr lang="en-GB" sz="4000" b="1" cap="none" dirty="0"/>
          </a:p>
        </p:txBody>
      </p:sp>
      <p:sp>
        <p:nvSpPr>
          <p:cNvPr id="6" name="Segnaposto contenuto 5">
            <a:extLst>
              <a:ext uri="{FF2B5EF4-FFF2-40B4-BE49-F238E27FC236}">
                <a16:creationId xmlns:a16="http://schemas.microsoft.com/office/drawing/2014/main" id="{19FB2C71-E5FD-219C-D134-4799A9BC05CA}"/>
              </a:ext>
            </a:extLst>
          </p:cNvPr>
          <p:cNvSpPr>
            <a:spLocks noGrp="1"/>
          </p:cNvSpPr>
          <p:nvPr>
            <p:ph idx="1"/>
          </p:nvPr>
        </p:nvSpPr>
        <p:spPr/>
        <p:txBody>
          <a:bodyPr>
            <a:normAutofit/>
          </a:bodyPr>
          <a:lstStyle/>
          <a:p>
            <a:r>
              <a:rPr lang="it-IT" sz="3600" dirty="0"/>
              <a:t>«Questa è la categoria di incondizionati più importante perché rappresenta l’obiettivo della prassi buddhista. In alcuni scuole, come la Theravāda, questo è l’unico incondizionato.»</a:t>
            </a:r>
            <a:endParaRPr lang="en-GB" sz="3600" dirty="0"/>
          </a:p>
        </p:txBody>
      </p:sp>
    </p:spTree>
    <p:extLst>
      <p:ext uri="{BB962C8B-B14F-4D97-AF65-F5344CB8AC3E}">
        <p14:creationId xmlns:p14="http://schemas.microsoft.com/office/powerpoint/2010/main" val="3470902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E299E-869A-30D6-A43A-CFD60E3BAC72}"/>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82C98135-C4A2-9721-3205-1B3613B004DF}"/>
              </a:ext>
            </a:extLst>
          </p:cNvPr>
          <p:cNvSpPr>
            <a:spLocks noGrp="1"/>
          </p:cNvSpPr>
          <p:nvPr>
            <p:ph type="title"/>
          </p:nvPr>
        </p:nvSpPr>
        <p:spPr/>
        <p:txBody>
          <a:bodyPr>
            <a:normAutofit/>
          </a:bodyPr>
          <a:lstStyle/>
          <a:p>
            <a:r>
              <a:rPr lang="it-IT" sz="4000" b="1" cap="none" dirty="0"/>
              <a:t>Tre categorie di incondizionato</a:t>
            </a:r>
            <a:endParaRPr lang="en-GB" sz="4000" b="1" cap="none" dirty="0"/>
          </a:p>
        </p:txBody>
      </p:sp>
      <p:sp>
        <p:nvSpPr>
          <p:cNvPr id="6" name="Segnaposto contenuto 5">
            <a:extLst>
              <a:ext uri="{FF2B5EF4-FFF2-40B4-BE49-F238E27FC236}">
                <a16:creationId xmlns:a16="http://schemas.microsoft.com/office/drawing/2014/main" id="{A032E487-D3AA-63C9-8E8D-057F00ADE28F}"/>
              </a:ext>
            </a:extLst>
          </p:cNvPr>
          <p:cNvSpPr>
            <a:spLocks noGrp="1"/>
          </p:cNvSpPr>
          <p:nvPr>
            <p:ph idx="1"/>
          </p:nvPr>
        </p:nvSpPr>
        <p:spPr/>
        <p:txBody>
          <a:bodyPr>
            <a:normAutofit fontScale="92500"/>
          </a:bodyPr>
          <a:lstStyle/>
          <a:p>
            <a:r>
              <a:rPr lang="it-IT" sz="3600" b="1" u="sng" dirty="0"/>
              <a:t>Cessazione indipendente da deliberazione</a:t>
            </a:r>
          </a:p>
          <a:p>
            <a:r>
              <a:rPr lang="it-IT" sz="3600" dirty="0"/>
              <a:t>«Le cessazioni indipendenti da deliberazione sono acquisite in modo passivo, semplicemente in ragione della mancanza dell’assemblaggio richiesto di condizioni per un particolare </a:t>
            </a:r>
            <a:r>
              <a:rPr lang="it-IT" sz="3600" i="1" dirty="0"/>
              <a:t>dharma</a:t>
            </a:r>
            <a:r>
              <a:rPr lang="it-IT" sz="3600" dirty="0"/>
              <a:t>. </a:t>
            </a:r>
          </a:p>
          <a:p>
            <a:r>
              <a:rPr lang="en-GB" sz="3600" dirty="0"/>
              <a:t>“Sono </a:t>
            </a:r>
            <a:r>
              <a:rPr lang="en-GB" sz="3600" dirty="0" err="1"/>
              <a:t>chiamate</a:t>
            </a:r>
            <a:r>
              <a:rPr lang="en-GB" sz="3600" dirty="0"/>
              <a:t> </a:t>
            </a:r>
            <a:r>
              <a:rPr lang="en-GB" sz="3600" dirty="0" err="1"/>
              <a:t>così</a:t>
            </a:r>
            <a:r>
              <a:rPr lang="en-GB" sz="3600" dirty="0"/>
              <a:t> </a:t>
            </a:r>
            <a:r>
              <a:rPr lang="en-GB" sz="3600" dirty="0" err="1"/>
              <a:t>perché</a:t>
            </a:r>
            <a:r>
              <a:rPr lang="en-GB" sz="3600" dirty="0"/>
              <a:t> non </a:t>
            </a:r>
            <a:r>
              <a:rPr lang="en-GB" sz="3600" dirty="0" err="1"/>
              <a:t>dipendono</a:t>
            </a:r>
            <a:r>
              <a:rPr lang="en-GB" sz="3600" dirty="0"/>
              <a:t> da uno </a:t>
            </a:r>
            <a:r>
              <a:rPr lang="en-GB" sz="3600" dirty="0" err="1"/>
              <a:t>sforzo</a:t>
            </a:r>
            <a:r>
              <a:rPr lang="en-GB" sz="3600" dirty="0"/>
              <a:t> </a:t>
            </a:r>
            <a:r>
              <a:rPr lang="en-GB" sz="3600" dirty="0" err="1"/>
              <a:t>deliberato</a:t>
            </a:r>
            <a:r>
              <a:rPr lang="en-GB" sz="3600" dirty="0"/>
              <a:t>.”</a:t>
            </a:r>
          </a:p>
        </p:txBody>
      </p:sp>
    </p:spTree>
    <p:extLst>
      <p:ext uri="{BB962C8B-B14F-4D97-AF65-F5344CB8AC3E}">
        <p14:creationId xmlns:p14="http://schemas.microsoft.com/office/powerpoint/2010/main" val="2715152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3B97C-F88C-8266-7F45-7E7DF72532B1}"/>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DC1990CF-0816-34C9-9C02-EA9F1D235A5F}"/>
              </a:ext>
            </a:extLst>
          </p:cNvPr>
          <p:cNvSpPr>
            <a:spLocks noGrp="1"/>
          </p:cNvSpPr>
          <p:nvPr>
            <p:ph type="title"/>
          </p:nvPr>
        </p:nvSpPr>
        <p:spPr/>
        <p:txBody>
          <a:bodyPr>
            <a:normAutofit/>
          </a:bodyPr>
          <a:lstStyle/>
          <a:p>
            <a:r>
              <a:rPr lang="it-IT" sz="4000" b="1" cap="none" dirty="0"/>
              <a:t>Tre categorie di incondizionato</a:t>
            </a:r>
            <a:endParaRPr lang="en-GB" sz="4000" b="1" cap="none" dirty="0"/>
          </a:p>
        </p:txBody>
      </p:sp>
      <p:sp>
        <p:nvSpPr>
          <p:cNvPr id="6" name="Segnaposto contenuto 5">
            <a:extLst>
              <a:ext uri="{FF2B5EF4-FFF2-40B4-BE49-F238E27FC236}">
                <a16:creationId xmlns:a16="http://schemas.microsoft.com/office/drawing/2014/main" id="{F2C0BB0E-369E-C142-0D5D-9F9446D26B84}"/>
              </a:ext>
            </a:extLst>
          </p:cNvPr>
          <p:cNvSpPr>
            <a:spLocks noGrp="1"/>
          </p:cNvSpPr>
          <p:nvPr>
            <p:ph idx="1"/>
          </p:nvPr>
        </p:nvSpPr>
        <p:spPr/>
        <p:txBody>
          <a:bodyPr>
            <a:normAutofit/>
          </a:bodyPr>
          <a:lstStyle/>
          <a:p>
            <a:r>
              <a:rPr lang="it-IT" sz="3600" dirty="0"/>
              <a:t>«Il numero in questa categoria è ancora più grande di quello delle cessazioni per mezzo di deliberazione, perché sono numerosi quanto tutti i </a:t>
            </a:r>
            <a:r>
              <a:rPr lang="it-IT" sz="3600" i="1" dirty="0"/>
              <a:t>dharma</a:t>
            </a:r>
            <a:r>
              <a:rPr lang="it-IT" sz="3600" dirty="0"/>
              <a:t> condizionati.»</a:t>
            </a:r>
            <a:endParaRPr lang="en-GB" sz="3600" dirty="0"/>
          </a:p>
        </p:txBody>
      </p:sp>
    </p:spTree>
    <p:extLst>
      <p:ext uri="{BB962C8B-B14F-4D97-AF65-F5344CB8AC3E}">
        <p14:creationId xmlns:p14="http://schemas.microsoft.com/office/powerpoint/2010/main" val="831252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A12C2-738B-C78E-F58B-35A23BDD459B}"/>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095F9692-CD2C-3B40-C372-F09831EB6142}"/>
              </a:ext>
            </a:extLst>
          </p:cNvPr>
          <p:cNvSpPr>
            <a:spLocks noGrp="1"/>
          </p:cNvSpPr>
          <p:nvPr>
            <p:ph type="title"/>
          </p:nvPr>
        </p:nvSpPr>
        <p:spPr/>
        <p:txBody>
          <a:bodyPr>
            <a:normAutofit/>
          </a:bodyPr>
          <a:lstStyle/>
          <a:p>
            <a:r>
              <a:rPr lang="it-IT" sz="4000" b="1" cap="none" dirty="0"/>
              <a:t>Tre categorie di incondizionato</a:t>
            </a:r>
            <a:endParaRPr lang="en-GB" sz="4000" b="1" cap="none" dirty="0"/>
          </a:p>
        </p:txBody>
      </p:sp>
      <p:sp>
        <p:nvSpPr>
          <p:cNvPr id="6" name="Segnaposto contenuto 5">
            <a:extLst>
              <a:ext uri="{FF2B5EF4-FFF2-40B4-BE49-F238E27FC236}">
                <a16:creationId xmlns:a16="http://schemas.microsoft.com/office/drawing/2014/main" id="{521DB01B-F79E-CFBA-72B1-02000F109864}"/>
              </a:ext>
            </a:extLst>
          </p:cNvPr>
          <p:cNvSpPr>
            <a:spLocks noGrp="1"/>
          </p:cNvSpPr>
          <p:nvPr>
            <p:ph idx="1"/>
          </p:nvPr>
        </p:nvSpPr>
        <p:spPr/>
        <p:txBody>
          <a:bodyPr>
            <a:normAutofit fontScale="92500"/>
          </a:bodyPr>
          <a:lstStyle/>
          <a:p>
            <a:r>
              <a:rPr lang="it-IT" sz="3600" b="1" u="sng" dirty="0"/>
              <a:t>Spazio</a:t>
            </a:r>
          </a:p>
          <a:p>
            <a:r>
              <a:rPr lang="en-GB" sz="3600" dirty="0"/>
              <a:t>“Lo </a:t>
            </a:r>
            <a:r>
              <a:rPr lang="en-GB" sz="3600" dirty="0" err="1"/>
              <a:t>spazio</a:t>
            </a:r>
            <a:r>
              <a:rPr lang="en-GB" sz="3600" dirty="0"/>
              <a:t> è </a:t>
            </a:r>
            <a:r>
              <a:rPr lang="en-GB" sz="3600" dirty="0" err="1"/>
              <a:t>una</a:t>
            </a:r>
            <a:r>
              <a:rPr lang="en-GB" sz="3600" dirty="0"/>
              <a:t> </a:t>
            </a:r>
            <a:r>
              <a:rPr lang="en-GB" sz="3600" dirty="0" err="1"/>
              <a:t>entità</a:t>
            </a:r>
            <a:r>
              <a:rPr lang="en-GB" sz="3600" dirty="0"/>
              <a:t> </a:t>
            </a:r>
            <a:r>
              <a:rPr lang="en-GB" sz="3600" dirty="0" err="1"/>
              <a:t>ontologica</a:t>
            </a:r>
            <a:r>
              <a:rPr lang="en-GB" sz="3600" dirty="0"/>
              <a:t> in </a:t>
            </a:r>
            <a:r>
              <a:rPr lang="en-GB" sz="3600" dirty="0" err="1"/>
              <a:t>virtù</a:t>
            </a:r>
            <a:r>
              <a:rPr lang="en-GB" sz="3600" dirty="0"/>
              <a:t> della quale </a:t>
            </a:r>
            <a:r>
              <a:rPr lang="en-GB" sz="3600" dirty="0" err="1"/>
              <a:t>gli</a:t>
            </a:r>
            <a:r>
              <a:rPr lang="en-GB" sz="3600" dirty="0"/>
              <a:t> </a:t>
            </a:r>
            <a:r>
              <a:rPr lang="en-GB" sz="3600" dirty="0" err="1"/>
              <a:t>oggetti</a:t>
            </a:r>
            <a:r>
              <a:rPr lang="en-GB" sz="3600" dirty="0"/>
              <a:t> </a:t>
            </a:r>
            <a:r>
              <a:rPr lang="en-GB" sz="3600" dirty="0" err="1"/>
              <a:t>possono</a:t>
            </a:r>
            <a:r>
              <a:rPr lang="en-GB" sz="3600" dirty="0"/>
              <a:t> </a:t>
            </a:r>
            <a:r>
              <a:rPr lang="en-GB" sz="3600" dirty="0" err="1"/>
              <a:t>essere</a:t>
            </a:r>
            <a:r>
              <a:rPr lang="en-GB" sz="3600" dirty="0"/>
              <a:t> </a:t>
            </a:r>
            <a:r>
              <a:rPr lang="en-GB" sz="3600" dirty="0" err="1"/>
              <a:t>alloggiati</a:t>
            </a:r>
            <a:r>
              <a:rPr lang="en-GB" sz="3600" dirty="0"/>
              <a:t>.</a:t>
            </a:r>
          </a:p>
          <a:p>
            <a:r>
              <a:rPr lang="en-GB" sz="3600" dirty="0"/>
              <a:t>“Deve </a:t>
            </a:r>
            <a:r>
              <a:rPr lang="en-GB" sz="3600" dirty="0" err="1"/>
              <a:t>essere</a:t>
            </a:r>
            <a:r>
              <a:rPr lang="en-GB" sz="3600" dirty="0"/>
              <a:t> </a:t>
            </a:r>
            <a:r>
              <a:rPr lang="en-GB" sz="3600" dirty="0" err="1"/>
              <a:t>distinto</a:t>
            </a:r>
            <a:r>
              <a:rPr lang="en-GB" sz="3600" dirty="0"/>
              <a:t> </a:t>
            </a:r>
            <a:r>
              <a:rPr lang="en-GB" sz="3600" dirty="0" err="1"/>
              <a:t>dall’elemento</a:t>
            </a:r>
            <a:r>
              <a:rPr lang="en-GB" sz="3600" dirty="0"/>
              <a:t> </a:t>
            </a:r>
            <a:r>
              <a:rPr lang="en-GB" sz="3600" dirty="0" err="1"/>
              <a:t>spazio</a:t>
            </a:r>
            <a:r>
              <a:rPr lang="en-GB" sz="3600" dirty="0"/>
              <a:t>, </a:t>
            </a:r>
            <a:r>
              <a:rPr lang="en-GB" sz="3600" dirty="0" err="1"/>
              <a:t>ovvero</a:t>
            </a:r>
            <a:r>
              <a:rPr lang="en-GB" sz="3600" dirty="0"/>
              <a:t> lo </a:t>
            </a:r>
            <a:r>
              <a:rPr lang="en-GB" sz="3600" dirty="0" err="1"/>
              <a:t>spazio</a:t>
            </a:r>
            <a:r>
              <a:rPr lang="en-GB" sz="3600" dirty="0"/>
              <a:t> </a:t>
            </a:r>
            <a:r>
              <a:rPr lang="en-GB" sz="3600" dirty="0" err="1"/>
              <a:t>nel</a:t>
            </a:r>
            <a:r>
              <a:rPr lang="en-GB" sz="3600" dirty="0"/>
              <a:t> senso </a:t>
            </a:r>
            <a:r>
              <a:rPr lang="en-GB" sz="3600" dirty="0" err="1"/>
              <a:t>ordinario</a:t>
            </a:r>
            <a:r>
              <a:rPr lang="en-GB" sz="3600" dirty="0"/>
              <a:t> …”</a:t>
            </a:r>
          </a:p>
          <a:p>
            <a:r>
              <a:rPr lang="en-GB" sz="3600" dirty="0"/>
              <a:t>Lo </a:t>
            </a:r>
            <a:r>
              <a:rPr lang="en-GB" sz="3600" dirty="0" err="1"/>
              <a:t>spazio</a:t>
            </a:r>
            <a:r>
              <a:rPr lang="en-GB" sz="3600" dirty="0"/>
              <a:t> </a:t>
            </a:r>
            <a:r>
              <a:rPr lang="en-GB" sz="3600" dirty="0" err="1"/>
              <a:t>nel</a:t>
            </a:r>
            <a:r>
              <a:rPr lang="en-GB" sz="3600" dirty="0"/>
              <a:t> senso </a:t>
            </a:r>
            <a:r>
              <a:rPr lang="en-GB" sz="3600" dirty="0" err="1"/>
              <a:t>ordinario</a:t>
            </a:r>
            <a:r>
              <a:rPr lang="en-GB" sz="3600" dirty="0"/>
              <a:t> è </a:t>
            </a:r>
            <a:r>
              <a:rPr lang="en-GB" sz="3600" dirty="0" err="1"/>
              <a:t>posto</a:t>
            </a:r>
            <a:r>
              <a:rPr lang="en-GB" sz="3600" dirty="0"/>
              <a:t> </a:t>
            </a:r>
            <a:r>
              <a:rPr lang="en-GB" sz="3600" dirty="0" err="1"/>
              <a:t>dall’Abhidharma</a:t>
            </a:r>
            <a:r>
              <a:rPr lang="en-GB" sz="3600" dirty="0"/>
              <a:t> </a:t>
            </a:r>
            <a:r>
              <a:rPr lang="en-GB" sz="3600" dirty="0" err="1"/>
              <a:t>nella</a:t>
            </a:r>
            <a:r>
              <a:rPr lang="en-GB" sz="3600" dirty="0"/>
              <a:t> </a:t>
            </a:r>
            <a:r>
              <a:rPr lang="en-GB" sz="3600" dirty="0" err="1"/>
              <a:t>categoria</a:t>
            </a:r>
            <a:r>
              <a:rPr lang="en-GB" sz="3600" dirty="0"/>
              <a:t> della </a:t>
            </a:r>
            <a:r>
              <a:rPr lang="en-GB" sz="3600" dirty="0" err="1"/>
              <a:t>materia</a:t>
            </a:r>
            <a:r>
              <a:rPr lang="en-GB" sz="3600" dirty="0"/>
              <a:t>, </a:t>
            </a:r>
            <a:r>
              <a:rPr lang="en-GB" sz="3600" i="1" dirty="0"/>
              <a:t>rūpa</a:t>
            </a:r>
            <a:r>
              <a:rPr lang="en-GB" sz="3600" dirty="0"/>
              <a:t>. </a:t>
            </a:r>
          </a:p>
        </p:txBody>
      </p:sp>
    </p:spTree>
    <p:extLst>
      <p:ext uri="{BB962C8B-B14F-4D97-AF65-F5344CB8AC3E}">
        <p14:creationId xmlns:p14="http://schemas.microsoft.com/office/powerpoint/2010/main" val="42745462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17CC3-CCED-B4E2-0877-85AD1DFE5142}"/>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CC2B2995-D7EF-674A-E529-C3B745F80A35}"/>
              </a:ext>
            </a:extLst>
          </p:cNvPr>
          <p:cNvSpPr>
            <a:spLocks noGrp="1"/>
          </p:cNvSpPr>
          <p:nvPr>
            <p:ph type="title"/>
          </p:nvPr>
        </p:nvSpPr>
        <p:spPr/>
        <p:txBody>
          <a:bodyPr>
            <a:normAutofit/>
          </a:bodyPr>
          <a:lstStyle/>
          <a:p>
            <a:r>
              <a:rPr lang="it-IT" sz="3600" b="1" cap="none" dirty="0"/>
              <a:t>Concetto di incondizionato per i Sarvāstivādin</a:t>
            </a:r>
            <a:endParaRPr lang="en-GB" sz="3600" b="1" cap="none" dirty="0"/>
          </a:p>
        </p:txBody>
      </p:sp>
      <p:sp>
        <p:nvSpPr>
          <p:cNvPr id="6" name="Segnaposto contenuto 5">
            <a:extLst>
              <a:ext uri="{FF2B5EF4-FFF2-40B4-BE49-F238E27FC236}">
                <a16:creationId xmlns:a16="http://schemas.microsoft.com/office/drawing/2014/main" id="{E48E3624-578A-7073-46D5-338A8E161437}"/>
              </a:ext>
            </a:extLst>
          </p:cNvPr>
          <p:cNvSpPr>
            <a:spLocks noGrp="1"/>
          </p:cNvSpPr>
          <p:nvPr>
            <p:ph idx="1"/>
          </p:nvPr>
        </p:nvSpPr>
        <p:spPr>
          <a:xfrm>
            <a:off x="517451" y="1856733"/>
            <a:ext cx="10652760" cy="4168286"/>
          </a:xfrm>
        </p:spPr>
        <p:txBody>
          <a:bodyPr>
            <a:normAutofit/>
          </a:bodyPr>
          <a:lstStyle/>
          <a:p>
            <a:r>
              <a:rPr lang="it-IT" sz="3600" dirty="0"/>
              <a:t>Quando parliamo di </a:t>
            </a:r>
            <a:r>
              <a:rPr lang="it-IT" sz="3600" i="1" dirty="0"/>
              <a:t>dharma</a:t>
            </a:r>
            <a:r>
              <a:rPr lang="it-IT" sz="3600" dirty="0"/>
              <a:t> parliamo di qualcosa che necessariamente ha una funzione all’interno di una rete di cause e condizioni.</a:t>
            </a:r>
          </a:p>
          <a:p>
            <a:r>
              <a:rPr lang="it-IT" sz="3600" dirty="0"/>
              <a:t>Ovvero, la definizione di </a:t>
            </a:r>
            <a:r>
              <a:rPr lang="it-IT" sz="3600" i="1" dirty="0"/>
              <a:t>dharma</a:t>
            </a:r>
            <a:r>
              <a:rPr lang="it-IT" sz="3600" dirty="0"/>
              <a:t> include una funzione causale.  </a:t>
            </a:r>
            <a:endParaRPr lang="en-GB" sz="3600" dirty="0"/>
          </a:p>
        </p:txBody>
      </p:sp>
    </p:spTree>
    <p:extLst>
      <p:ext uri="{BB962C8B-B14F-4D97-AF65-F5344CB8AC3E}">
        <p14:creationId xmlns:p14="http://schemas.microsoft.com/office/powerpoint/2010/main" val="2554387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602D9-34CE-8486-BB79-E7C7C49402AC}"/>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5249F2A6-8EB9-88DD-22BF-61AF1A0D956A}"/>
              </a:ext>
            </a:extLst>
          </p:cNvPr>
          <p:cNvSpPr>
            <a:spLocks noGrp="1"/>
          </p:cNvSpPr>
          <p:nvPr>
            <p:ph type="title"/>
          </p:nvPr>
        </p:nvSpPr>
        <p:spPr/>
        <p:txBody>
          <a:bodyPr>
            <a:normAutofit/>
          </a:bodyPr>
          <a:lstStyle/>
          <a:p>
            <a:r>
              <a:rPr lang="it-IT" sz="3600" b="1" cap="none" dirty="0"/>
              <a:t>Concetto di incondizionato per i Sarvāstivādin</a:t>
            </a:r>
            <a:endParaRPr lang="en-GB" sz="3600" b="1" cap="none" dirty="0"/>
          </a:p>
        </p:txBody>
      </p:sp>
      <p:sp>
        <p:nvSpPr>
          <p:cNvPr id="6" name="Segnaposto contenuto 5">
            <a:extLst>
              <a:ext uri="{FF2B5EF4-FFF2-40B4-BE49-F238E27FC236}">
                <a16:creationId xmlns:a16="http://schemas.microsoft.com/office/drawing/2014/main" id="{AEB171CF-6788-096E-402C-142735366ABA}"/>
              </a:ext>
            </a:extLst>
          </p:cNvPr>
          <p:cNvSpPr>
            <a:spLocks noGrp="1"/>
          </p:cNvSpPr>
          <p:nvPr>
            <p:ph idx="1"/>
          </p:nvPr>
        </p:nvSpPr>
        <p:spPr/>
        <p:txBody>
          <a:bodyPr>
            <a:normAutofit/>
          </a:bodyPr>
          <a:lstStyle/>
          <a:p>
            <a:r>
              <a:rPr lang="it-IT" sz="3600" dirty="0"/>
              <a:t>Un </a:t>
            </a:r>
            <a:r>
              <a:rPr lang="it-IT" sz="3600" i="1" dirty="0"/>
              <a:t>dharma</a:t>
            </a:r>
            <a:r>
              <a:rPr lang="it-IT" sz="3600" dirty="0"/>
              <a:t> viene chiamato </a:t>
            </a:r>
            <a:r>
              <a:rPr lang="it-IT" sz="3600" i="1" dirty="0" err="1"/>
              <a:t>sa</a:t>
            </a:r>
            <a:r>
              <a:rPr lang="it-IT" sz="3600" i="1" dirty="0" err="1">
                <a:latin typeface="Times New Roman" panose="02020603050405020304" pitchFamily="18" charset="0"/>
                <a:cs typeface="Times New Roman" panose="02020603050405020304" pitchFamily="18" charset="0"/>
              </a:rPr>
              <a:t>ṃ</a:t>
            </a:r>
            <a:r>
              <a:rPr lang="it-IT" sz="3600" i="1" dirty="0" err="1"/>
              <a:t>sk</a:t>
            </a:r>
            <a:r>
              <a:rPr lang="it-IT" sz="3600" i="1" dirty="0" err="1">
                <a:latin typeface="Times New Roman" panose="02020603050405020304" pitchFamily="18" charset="0"/>
                <a:cs typeface="Times New Roman" panose="02020603050405020304" pitchFamily="18" charset="0"/>
              </a:rPr>
              <a:t>ṛ</a:t>
            </a:r>
            <a:r>
              <a:rPr lang="it-IT" sz="3600" i="1" dirty="0" err="1"/>
              <a:t>ta</a:t>
            </a:r>
            <a:r>
              <a:rPr lang="it-IT" sz="3600" dirty="0"/>
              <a:t> – composto, coprodotto, condizionato – quando inteso come il prodotto di una serie di eventi condizionato.</a:t>
            </a:r>
          </a:p>
          <a:p>
            <a:r>
              <a:rPr lang="it-IT" sz="3600" dirty="0"/>
              <a:t>Viene chiamato </a:t>
            </a:r>
            <a:r>
              <a:rPr lang="it-IT" sz="3600" i="1" dirty="0"/>
              <a:t>saṃskāra</a:t>
            </a:r>
            <a:r>
              <a:rPr lang="it-IT" sz="3600" dirty="0"/>
              <a:t> – forza condizionante - quando manifesta la sua funzione causale nella produzione di un altro </a:t>
            </a:r>
            <a:r>
              <a:rPr lang="it-IT" sz="3600" i="1" dirty="0"/>
              <a:t>dharma.</a:t>
            </a:r>
            <a:endParaRPr lang="en-GB" sz="3600" i="1" dirty="0"/>
          </a:p>
        </p:txBody>
      </p:sp>
    </p:spTree>
    <p:extLst>
      <p:ext uri="{BB962C8B-B14F-4D97-AF65-F5344CB8AC3E}">
        <p14:creationId xmlns:p14="http://schemas.microsoft.com/office/powerpoint/2010/main" val="3864428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BAEB0-4BA5-A9F7-44B9-A244015F72F8}"/>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937CEE4A-0D1C-48DB-C932-440AE2EFDA7C}"/>
              </a:ext>
            </a:extLst>
          </p:cNvPr>
          <p:cNvSpPr>
            <a:spLocks noGrp="1"/>
          </p:cNvSpPr>
          <p:nvPr>
            <p:ph type="title"/>
          </p:nvPr>
        </p:nvSpPr>
        <p:spPr/>
        <p:txBody>
          <a:bodyPr>
            <a:normAutofit/>
          </a:bodyPr>
          <a:lstStyle/>
          <a:p>
            <a:r>
              <a:rPr lang="it-IT" sz="3600" b="1" cap="none" dirty="0"/>
              <a:t>Concetto di incondizionato per i Sarvāstivādin</a:t>
            </a:r>
            <a:endParaRPr lang="en-GB" sz="3600" b="1" cap="none" dirty="0"/>
          </a:p>
        </p:txBody>
      </p:sp>
      <p:sp>
        <p:nvSpPr>
          <p:cNvPr id="6" name="Segnaposto contenuto 5">
            <a:extLst>
              <a:ext uri="{FF2B5EF4-FFF2-40B4-BE49-F238E27FC236}">
                <a16:creationId xmlns:a16="http://schemas.microsoft.com/office/drawing/2014/main" id="{36B303C0-0E24-A72B-FFDB-D6C5DF65473F}"/>
              </a:ext>
            </a:extLst>
          </p:cNvPr>
          <p:cNvSpPr>
            <a:spLocks noGrp="1"/>
          </p:cNvSpPr>
          <p:nvPr>
            <p:ph idx="1"/>
          </p:nvPr>
        </p:nvSpPr>
        <p:spPr>
          <a:xfrm>
            <a:off x="429768" y="1944415"/>
            <a:ext cx="10652760" cy="4205864"/>
          </a:xfrm>
        </p:spPr>
        <p:txBody>
          <a:bodyPr>
            <a:normAutofit/>
          </a:bodyPr>
          <a:lstStyle/>
          <a:p>
            <a:r>
              <a:rPr lang="it-IT" sz="3600" dirty="0"/>
              <a:t>Visto che questa è la definizione, qual è lo status dei </a:t>
            </a:r>
            <a:r>
              <a:rPr lang="it-IT" sz="3600" i="1" dirty="0"/>
              <a:t>dharma</a:t>
            </a:r>
            <a:r>
              <a:rPr lang="it-IT" sz="3600" dirty="0"/>
              <a:t> incondizionati, </a:t>
            </a:r>
            <a:r>
              <a:rPr lang="it-IT" sz="3600" i="1" dirty="0"/>
              <a:t>asaṃskṛta dharma</a:t>
            </a:r>
            <a:r>
              <a:rPr lang="it-IT" sz="3600" dirty="0"/>
              <a:t>?</a:t>
            </a:r>
          </a:p>
          <a:p>
            <a:r>
              <a:rPr lang="it-IT" sz="3600" dirty="0"/>
              <a:t>Essi non sono prodotti da cause e condizioni né funzionano come produttori di altri </a:t>
            </a:r>
            <a:r>
              <a:rPr lang="it-IT" sz="3600" i="1" dirty="0"/>
              <a:t>dharma</a:t>
            </a:r>
            <a:r>
              <a:rPr lang="it-IT" sz="3600" dirty="0"/>
              <a:t>. </a:t>
            </a:r>
            <a:endParaRPr lang="en-GB" sz="3600" dirty="0"/>
          </a:p>
        </p:txBody>
      </p:sp>
    </p:spTree>
    <p:extLst>
      <p:ext uri="{BB962C8B-B14F-4D97-AF65-F5344CB8AC3E}">
        <p14:creationId xmlns:p14="http://schemas.microsoft.com/office/powerpoint/2010/main" val="2005599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93118-A42B-9D2F-493C-7090B5450CEE}"/>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C4E7140A-D0D7-D050-9C7D-F77F0ED1BD01}"/>
              </a:ext>
            </a:extLst>
          </p:cNvPr>
          <p:cNvSpPr>
            <a:spLocks noGrp="1"/>
          </p:cNvSpPr>
          <p:nvPr>
            <p:ph type="title"/>
          </p:nvPr>
        </p:nvSpPr>
        <p:spPr/>
        <p:txBody>
          <a:bodyPr>
            <a:normAutofit/>
          </a:bodyPr>
          <a:lstStyle/>
          <a:p>
            <a:r>
              <a:rPr lang="it-IT" sz="3600" b="1" cap="none" dirty="0"/>
              <a:t>Concetto di incondizionato per i Sarvāstivādin</a:t>
            </a:r>
            <a:endParaRPr lang="en-GB" sz="3600" b="1" cap="none" dirty="0"/>
          </a:p>
        </p:txBody>
      </p:sp>
      <p:sp>
        <p:nvSpPr>
          <p:cNvPr id="6" name="Segnaposto contenuto 5">
            <a:extLst>
              <a:ext uri="{FF2B5EF4-FFF2-40B4-BE49-F238E27FC236}">
                <a16:creationId xmlns:a16="http://schemas.microsoft.com/office/drawing/2014/main" id="{10341F48-2755-22F0-89AE-453A3C1A85DF}"/>
              </a:ext>
            </a:extLst>
          </p:cNvPr>
          <p:cNvSpPr>
            <a:spLocks noGrp="1"/>
          </p:cNvSpPr>
          <p:nvPr>
            <p:ph idx="1"/>
          </p:nvPr>
        </p:nvSpPr>
        <p:spPr>
          <a:xfrm>
            <a:off x="429768" y="1468426"/>
            <a:ext cx="10652760" cy="4907322"/>
          </a:xfrm>
        </p:spPr>
        <p:txBody>
          <a:bodyPr>
            <a:normAutofit/>
          </a:bodyPr>
          <a:lstStyle/>
          <a:p>
            <a:r>
              <a:rPr lang="it-IT" sz="3600" dirty="0"/>
              <a:t>Sembra che i Sarvāstivādin non abbiano risolto questo problema.</a:t>
            </a:r>
          </a:p>
          <a:p>
            <a:r>
              <a:rPr lang="it-IT" sz="3600" dirty="0"/>
              <a:t>Sa</a:t>
            </a:r>
            <a:r>
              <a:rPr lang="it-IT" sz="3600" dirty="0">
                <a:latin typeface="Times New Roman" panose="02020603050405020304" pitchFamily="18" charset="0"/>
                <a:cs typeface="Times New Roman" panose="02020603050405020304" pitchFamily="18" charset="0"/>
              </a:rPr>
              <a:t>ṅ</a:t>
            </a:r>
            <a:r>
              <a:rPr lang="it-IT" sz="3600" dirty="0"/>
              <a:t>ghabhadra dice non si può negare la loro realtà semplicemente sulla base del fatto che essi non sono né cause né effetti.</a:t>
            </a:r>
            <a:endParaRPr lang="en-GB" sz="3600" dirty="0"/>
          </a:p>
        </p:txBody>
      </p:sp>
    </p:spTree>
    <p:extLst>
      <p:ext uri="{BB962C8B-B14F-4D97-AF65-F5344CB8AC3E}">
        <p14:creationId xmlns:p14="http://schemas.microsoft.com/office/powerpoint/2010/main" val="2016271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0CBC8-6C20-9D63-67C1-A31E817AE689}"/>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FEB585AB-C89E-8F9E-22B2-9DC7FF7E096A}"/>
              </a:ext>
            </a:extLst>
          </p:cNvPr>
          <p:cNvSpPr>
            <a:spLocks noGrp="1"/>
          </p:cNvSpPr>
          <p:nvPr>
            <p:ph type="title"/>
          </p:nvPr>
        </p:nvSpPr>
        <p:spPr/>
        <p:txBody>
          <a:bodyPr>
            <a:normAutofit/>
          </a:bodyPr>
          <a:lstStyle/>
          <a:p>
            <a:r>
              <a:rPr lang="it-IT" sz="3600" b="1" cap="none" dirty="0"/>
              <a:t>Concetto di incondizionato per i Sarvāstivādin</a:t>
            </a:r>
            <a:endParaRPr lang="en-GB" sz="3600" b="1" cap="none" dirty="0"/>
          </a:p>
        </p:txBody>
      </p:sp>
      <p:sp>
        <p:nvSpPr>
          <p:cNvPr id="6" name="Segnaposto contenuto 5">
            <a:extLst>
              <a:ext uri="{FF2B5EF4-FFF2-40B4-BE49-F238E27FC236}">
                <a16:creationId xmlns:a16="http://schemas.microsoft.com/office/drawing/2014/main" id="{66070C34-C380-2C94-DEFC-61B1A452B0D3}"/>
              </a:ext>
            </a:extLst>
          </p:cNvPr>
          <p:cNvSpPr>
            <a:spLocks noGrp="1"/>
          </p:cNvSpPr>
          <p:nvPr>
            <p:ph idx="1"/>
          </p:nvPr>
        </p:nvSpPr>
        <p:spPr>
          <a:xfrm>
            <a:off x="429768" y="1468426"/>
            <a:ext cx="10652760" cy="4907322"/>
          </a:xfrm>
        </p:spPr>
        <p:txBody>
          <a:bodyPr>
            <a:normAutofit fontScale="92500"/>
          </a:bodyPr>
          <a:lstStyle/>
          <a:p>
            <a:r>
              <a:rPr lang="it-IT" sz="3600" dirty="0"/>
              <a:t>Comunque sia, la concezione dell’incondizionato dei Sarvāstivādin è pluralistica.</a:t>
            </a:r>
          </a:p>
          <a:p>
            <a:r>
              <a:rPr lang="en-GB" sz="3600" dirty="0"/>
              <a:t>Essi </a:t>
            </a:r>
            <a:r>
              <a:rPr lang="en-GB" sz="3600" dirty="0" err="1"/>
              <a:t>ritengono</a:t>
            </a:r>
            <a:r>
              <a:rPr lang="en-GB" sz="3600" dirty="0"/>
              <a:t> </a:t>
            </a:r>
            <a:r>
              <a:rPr lang="en-GB" sz="3600" dirty="0" err="1"/>
              <a:t>che</a:t>
            </a:r>
            <a:r>
              <a:rPr lang="en-GB" sz="3600" dirty="0"/>
              <a:t> </a:t>
            </a:r>
            <a:r>
              <a:rPr lang="en-GB" sz="3600" dirty="0" err="1"/>
              <a:t>esista</a:t>
            </a:r>
            <a:r>
              <a:rPr lang="en-GB" sz="3600" dirty="0"/>
              <a:t> </a:t>
            </a:r>
            <a:r>
              <a:rPr lang="en-GB" sz="3600" dirty="0" err="1"/>
              <a:t>una</a:t>
            </a:r>
            <a:r>
              <a:rPr lang="en-GB" sz="3600" dirty="0"/>
              <a:t> </a:t>
            </a:r>
            <a:r>
              <a:rPr lang="en-GB" sz="3600" dirty="0" err="1"/>
              <a:t>pluralità</a:t>
            </a:r>
            <a:r>
              <a:rPr lang="en-GB" sz="3600" dirty="0"/>
              <a:t> di </a:t>
            </a:r>
            <a:r>
              <a:rPr lang="en-GB" sz="3600" dirty="0" err="1"/>
              <a:t>enti</a:t>
            </a:r>
            <a:r>
              <a:rPr lang="en-GB" sz="3600" dirty="0"/>
              <a:t> </a:t>
            </a:r>
            <a:r>
              <a:rPr lang="en-GB" sz="3600" dirty="0" err="1"/>
              <a:t>reali</a:t>
            </a:r>
            <a:r>
              <a:rPr lang="en-GB" sz="3600" dirty="0"/>
              <a:t> (</a:t>
            </a:r>
            <a:r>
              <a:rPr lang="en-GB" sz="3600" i="1" dirty="0"/>
              <a:t>dravya</a:t>
            </a:r>
            <a:r>
              <a:rPr lang="en-GB" sz="3600" dirty="0"/>
              <a:t>) </a:t>
            </a:r>
            <a:r>
              <a:rPr lang="en-GB" sz="3600" dirty="0" err="1"/>
              <a:t>incondizionati</a:t>
            </a:r>
            <a:r>
              <a:rPr lang="en-GB" sz="3600" dirty="0"/>
              <a:t> </a:t>
            </a:r>
            <a:r>
              <a:rPr lang="en-GB" sz="3600" dirty="0" err="1"/>
              <a:t>che</a:t>
            </a:r>
            <a:r>
              <a:rPr lang="en-GB" sz="3600" dirty="0"/>
              <a:t> </a:t>
            </a:r>
            <a:r>
              <a:rPr lang="en-GB" sz="3600" dirty="0" err="1"/>
              <a:t>tuttavia</a:t>
            </a:r>
            <a:r>
              <a:rPr lang="en-GB" sz="3600" dirty="0"/>
              <a:t> </a:t>
            </a:r>
            <a:r>
              <a:rPr lang="en-GB" sz="3600" dirty="0" err="1"/>
              <a:t>sono</a:t>
            </a:r>
            <a:r>
              <a:rPr lang="en-GB" sz="3600" dirty="0"/>
              <a:t> </a:t>
            </a:r>
            <a:r>
              <a:rPr lang="en-GB" sz="3600" dirty="0" err="1"/>
              <a:t>oltre</a:t>
            </a:r>
            <a:r>
              <a:rPr lang="en-GB" sz="3600" dirty="0"/>
              <a:t> la </a:t>
            </a:r>
            <a:r>
              <a:rPr lang="en-GB" sz="3600" dirty="0" err="1"/>
              <a:t>dimensione</a:t>
            </a:r>
            <a:r>
              <a:rPr lang="en-GB" sz="3600" dirty="0"/>
              <a:t> </a:t>
            </a:r>
            <a:r>
              <a:rPr lang="en-GB" sz="3600" dirty="0" err="1"/>
              <a:t>spazio-temporale</a:t>
            </a:r>
            <a:r>
              <a:rPr lang="en-GB" sz="3600" dirty="0"/>
              <a:t>, non </a:t>
            </a:r>
            <a:r>
              <a:rPr lang="en-GB" sz="3600" dirty="0" err="1"/>
              <a:t>possono</a:t>
            </a:r>
            <a:r>
              <a:rPr lang="en-GB" sz="3600" dirty="0"/>
              <a:t> né </a:t>
            </a:r>
            <a:r>
              <a:rPr lang="en-GB" sz="3600" dirty="0" err="1"/>
              <a:t>sorgere</a:t>
            </a:r>
            <a:r>
              <a:rPr lang="en-GB" sz="3600" dirty="0"/>
              <a:t> né </a:t>
            </a:r>
            <a:r>
              <a:rPr lang="en-GB" sz="3600" dirty="0" err="1"/>
              <a:t>cessare</a:t>
            </a:r>
            <a:r>
              <a:rPr lang="en-GB" sz="3600" dirty="0"/>
              <a:t> e </a:t>
            </a:r>
            <a:r>
              <a:rPr lang="en-GB" sz="3600" dirty="0" err="1"/>
              <a:t>quindi</a:t>
            </a:r>
            <a:r>
              <a:rPr lang="en-GB" sz="3600" dirty="0"/>
              <a:t> non </a:t>
            </a:r>
            <a:r>
              <a:rPr lang="en-GB" sz="3600" dirty="0" err="1"/>
              <a:t>sono</a:t>
            </a:r>
            <a:r>
              <a:rPr lang="en-GB" sz="3600" dirty="0"/>
              <a:t> </a:t>
            </a:r>
            <a:r>
              <a:rPr lang="en-GB" sz="3600" dirty="0" err="1"/>
              <a:t>direttamente</a:t>
            </a:r>
            <a:r>
              <a:rPr lang="en-GB" sz="3600" dirty="0"/>
              <a:t> </a:t>
            </a:r>
            <a:r>
              <a:rPr lang="en-GB" sz="3600" dirty="0" err="1"/>
              <a:t>coninvolti</a:t>
            </a:r>
            <a:r>
              <a:rPr lang="en-GB" sz="3600" dirty="0"/>
              <a:t> </a:t>
            </a:r>
            <a:r>
              <a:rPr lang="en-GB" sz="3600" dirty="0" err="1"/>
              <a:t>nei</a:t>
            </a:r>
            <a:r>
              <a:rPr lang="en-GB" sz="3600" dirty="0"/>
              <a:t> </a:t>
            </a:r>
            <a:r>
              <a:rPr lang="en-GB" sz="3600" dirty="0" err="1"/>
              <a:t>processi</a:t>
            </a:r>
            <a:r>
              <a:rPr lang="en-GB" sz="3600" dirty="0"/>
              <a:t> </a:t>
            </a:r>
            <a:r>
              <a:rPr lang="en-GB" sz="3600" dirty="0" err="1"/>
              <a:t>causali</a:t>
            </a:r>
            <a:r>
              <a:rPr lang="en-GB" sz="3600" dirty="0"/>
              <a:t>. (p. 617)</a:t>
            </a:r>
          </a:p>
        </p:txBody>
      </p:sp>
    </p:spTree>
    <p:extLst>
      <p:ext uri="{BB962C8B-B14F-4D97-AF65-F5344CB8AC3E}">
        <p14:creationId xmlns:p14="http://schemas.microsoft.com/office/powerpoint/2010/main" val="3315895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A53D7-7707-6772-44EF-13FD11A065C5}"/>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4B564225-F183-A9D3-7BC3-DE1B33B90D88}"/>
              </a:ext>
            </a:extLst>
          </p:cNvPr>
          <p:cNvSpPr>
            <a:spLocks noGrp="1"/>
          </p:cNvSpPr>
          <p:nvPr>
            <p:ph type="title"/>
          </p:nvPr>
        </p:nvSpPr>
        <p:spPr/>
        <p:txBody>
          <a:bodyPr>
            <a:normAutofit/>
          </a:bodyPr>
          <a:lstStyle/>
          <a:p>
            <a:r>
              <a:rPr lang="it-IT" sz="3600" b="1" cap="none" dirty="0"/>
              <a:t>Concetto di incondizionato per i Sarvāstivādin</a:t>
            </a:r>
            <a:endParaRPr lang="en-GB" sz="3600" b="1" cap="none" dirty="0"/>
          </a:p>
        </p:txBody>
      </p:sp>
      <p:sp>
        <p:nvSpPr>
          <p:cNvPr id="6" name="Segnaposto contenuto 5">
            <a:extLst>
              <a:ext uri="{FF2B5EF4-FFF2-40B4-BE49-F238E27FC236}">
                <a16:creationId xmlns:a16="http://schemas.microsoft.com/office/drawing/2014/main" id="{28801437-C0DD-34D7-35EE-88F38CE05423}"/>
              </a:ext>
            </a:extLst>
          </p:cNvPr>
          <p:cNvSpPr>
            <a:spLocks noGrp="1"/>
          </p:cNvSpPr>
          <p:nvPr>
            <p:ph idx="1"/>
          </p:nvPr>
        </p:nvSpPr>
        <p:spPr>
          <a:xfrm>
            <a:off x="429768" y="1468426"/>
            <a:ext cx="10652760" cy="4907322"/>
          </a:xfrm>
        </p:spPr>
        <p:txBody>
          <a:bodyPr>
            <a:normAutofit/>
          </a:bodyPr>
          <a:lstStyle/>
          <a:p>
            <a:r>
              <a:rPr lang="it-IT" sz="3600" dirty="0"/>
              <a:t>Nonostante questo, sono concepiti come forze reali che hanno un impatto nell’esistenza umana anche se ciò che è applicabile in termini di causalità ai </a:t>
            </a:r>
            <a:r>
              <a:rPr lang="it-IT" sz="3600" i="1" dirty="0"/>
              <a:t>dharma</a:t>
            </a:r>
            <a:r>
              <a:rPr lang="it-IT" sz="3600" dirty="0"/>
              <a:t> condizionati nel caso dei </a:t>
            </a:r>
            <a:r>
              <a:rPr lang="it-IT" sz="3600" i="1" dirty="0"/>
              <a:t>dharma</a:t>
            </a:r>
            <a:r>
              <a:rPr lang="it-IT" sz="3600" dirty="0"/>
              <a:t> incondizionati è inapplicabile.</a:t>
            </a:r>
            <a:endParaRPr lang="en-GB" sz="3600" dirty="0"/>
          </a:p>
        </p:txBody>
      </p:sp>
    </p:spTree>
    <p:extLst>
      <p:ext uri="{BB962C8B-B14F-4D97-AF65-F5344CB8AC3E}">
        <p14:creationId xmlns:p14="http://schemas.microsoft.com/office/powerpoint/2010/main" val="39270010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a:extLst>
            <a:ext uri="{FF2B5EF4-FFF2-40B4-BE49-F238E27FC236}">
              <a16:creationId xmlns:a16="http://schemas.microsoft.com/office/drawing/2014/main" id="{4688FFE2-DB4A-80B6-98C5-48E501F81D5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C8B2F78-53FF-9536-8E91-786FA1CA17DE}"/>
              </a:ext>
            </a:extLst>
          </p:cNvPr>
          <p:cNvSpPr>
            <a:spLocks noGrp="1"/>
          </p:cNvSpPr>
          <p:nvPr>
            <p:ph type="title"/>
          </p:nvPr>
        </p:nvSpPr>
        <p:spPr>
          <a:xfrm>
            <a:off x="379664" y="770852"/>
            <a:ext cx="8961120" cy="4654296"/>
          </a:xfrm>
        </p:spPr>
        <p:txBody>
          <a:bodyPr/>
          <a:lstStyle/>
          <a:p>
            <a:r>
              <a:rPr lang="it-IT" cap="none" dirty="0">
                <a:solidFill>
                  <a:schemeClr val="tx1"/>
                </a:solidFill>
                <a:latin typeface="Walbaum Display SemiBold" panose="02070703090703020303" pitchFamily="18" charset="0"/>
              </a:rPr>
              <a:t>Cessazione per mezzo di deliberazione</a:t>
            </a:r>
            <a:br>
              <a:rPr lang="it-IT" cap="none" dirty="0">
                <a:solidFill>
                  <a:schemeClr val="tx1"/>
                </a:solidFill>
              </a:rPr>
            </a:br>
            <a:br>
              <a:rPr lang="it-IT" cap="none" dirty="0">
                <a:solidFill>
                  <a:schemeClr val="tx1"/>
                </a:solidFill>
              </a:rPr>
            </a:br>
            <a:r>
              <a:rPr lang="it-IT" cap="none" dirty="0">
                <a:solidFill>
                  <a:schemeClr val="tx1"/>
                </a:solidFill>
              </a:rPr>
              <a:t> </a:t>
            </a:r>
            <a:br>
              <a:rPr lang="it-IT" cap="none" dirty="0">
                <a:solidFill>
                  <a:schemeClr val="tx1"/>
                </a:solidFill>
              </a:rPr>
            </a:br>
            <a:r>
              <a:rPr lang="it-IT" cap="none" dirty="0">
                <a:solidFill>
                  <a:schemeClr val="tx1"/>
                </a:solidFill>
                <a:latin typeface="Walbaum Display SemiBold" panose="02070703090703020303" pitchFamily="18" charset="0"/>
              </a:rPr>
              <a:t>Pratisaṅkhyā nirodha</a:t>
            </a:r>
            <a:endParaRPr lang="en-GB" cap="none" dirty="0">
              <a:solidFill>
                <a:schemeClr val="tx1"/>
              </a:solidFill>
              <a:latin typeface="Walbaum Display SemiBold" panose="02070703090703020303" pitchFamily="18" charset="0"/>
            </a:endParaRPr>
          </a:p>
        </p:txBody>
      </p:sp>
    </p:spTree>
    <p:extLst>
      <p:ext uri="{BB962C8B-B14F-4D97-AF65-F5344CB8AC3E}">
        <p14:creationId xmlns:p14="http://schemas.microsoft.com/office/powerpoint/2010/main" val="3285787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E51FE-C6CC-07FB-A3C7-A8B1F9219788}"/>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56046C7C-6C42-4A7B-F7FD-DC3469094BB7}"/>
              </a:ext>
            </a:extLst>
          </p:cNvPr>
          <p:cNvSpPr>
            <a:spLocks noGrp="1"/>
          </p:cNvSpPr>
          <p:nvPr>
            <p:ph type="title"/>
          </p:nvPr>
        </p:nvSpPr>
        <p:spPr/>
        <p:txBody>
          <a:bodyPr>
            <a:normAutofit/>
          </a:bodyPr>
          <a:lstStyle/>
          <a:p>
            <a:r>
              <a:rPr lang="it-IT" sz="3600" b="1" cap="none" dirty="0"/>
              <a:t>Cessazione per mezzo di deliberazione</a:t>
            </a:r>
            <a:endParaRPr lang="en-GB" sz="3600" b="1" cap="none" dirty="0"/>
          </a:p>
        </p:txBody>
      </p:sp>
      <p:sp>
        <p:nvSpPr>
          <p:cNvPr id="6" name="Segnaposto contenuto 5">
            <a:extLst>
              <a:ext uri="{FF2B5EF4-FFF2-40B4-BE49-F238E27FC236}">
                <a16:creationId xmlns:a16="http://schemas.microsoft.com/office/drawing/2014/main" id="{28D88466-4320-A45D-B268-77D4D60AD490}"/>
              </a:ext>
            </a:extLst>
          </p:cNvPr>
          <p:cNvSpPr>
            <a:spLocks noGrp="1"/>
          </p:cNvSpPr>
          <p:nvPr>
            <p:ph idx="1"/>
          </p:nvPr>
        </p:nvSpPr>
        <p:spPr>
          <a:xfrm>
            <a:off x="429768" y="1468426"/>
            <a:ext cx="10652760" cy="4907322"/>
          </a:xfrm>
        </p:spPr>
        <p:txBody>
          <a:bodyPr>
            <a:normAutofit/>
          </a:bodyPr>
          <a:lstStyle/>
          <a:p>
            <a:r>
              <a:rPr lang="it-IT" sz="3600" dirty="0"/>
              <a:t>Per il Sarvāstivāda </a:t>
            </a:r>
            <a:r>
              <a:rPr lang="it-IT" sz="3600" i="1" dirty="0"/>
              <a:t>pratisaṅkhyā nirodha </a:t>
            </a:r>
            <a:r>
              <a:rPr lang="it-IT" sz="3600" dirty="0"/>
              <a:t>è sinonimo di </a:t>
            </a:r>
            <a:r>
              <a:rPr lang="it-IT" sz="3600" i="1" dirty="0"/>
              <a:t>nirvāṇa</a:t>
            </a:r>
            <a:r>
              <a:rPr lang="it-IT" sz="3600" dirty="0"/>
              <a:t>. </a:t>
            </a:r>
          </a:p>
          <a:p>
            <a:r>
              <a:rPr lang="it-IT" sz="3600" dirty="0"/>
              <a:t>P. 617: «(</a:t>
            </a:r>
            <a:r>
              <a:rPr lang="it-IT" sz="3600" i="1" dirty="0"/>
              <a:t>Pratisaṅkhyā nirodha</a:t>
            </a:r>
            <a:r>
              <a:rPr lang="it-IT" sz="3600" dirty="0"/>
              <a:t>) è definito come la disgiunzione dai </a:t>
            </a:r>
            <a:r>
              <a:rPr lang="it-IT" sz="3600" i="1" dirty="0"/>
              <a:t>dharma</a:t>
            </a:r>
            <a:r>
              <a:rPr lang="it-IT" sz="3600" dirty="0"/>
              <a:t> impuri acquisita tramite il processo di analisi/deliberazione che è un tipo particolare di pura </a:t>
            </a:r>
            <a:r>
              <a:rPr lang="it-IT" sz="3600" i="1" dirty="0"/>
              <a:t>prajñā</a:t>
            </a:r>
            <a:r>
              <a:rPr lang="it-IT" sz="3600" dirty="0"/>
              <a:t>.»</a:t>
            </a:r>
            <a:endParaRPr lang="en-GB" sz="3600" dirty="0"/>
          </a:p>
        </p:txBody>
      </p:sp>
    </p:spTree>
    <p:extLst>
      <p:ext uri="{BB962C8B-B14F-4D97-AF65-F5344CB8AC3E}">
        <p14:creationId xmlns:p14="http://schemas.microsoft.com/office/powerpoint/2010/main" val="1835087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4ED81-5B94-B4EE-5940-4506FF813D9B}"/>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2EB2FD3D-B867-C6AE-265B-3B055DA63135}"/>
              </a:ext>
            </a:extLst>
          </p:cNvPr>
          <p:cNvSpPr>
            <a:spLocks noGrp="1"/>
          </p:cNvSpPr>
          <p:nvPr>
            <p:ph type="title"/>
          </p:nvPr>
        </p:nvSpPr>
        <p:spPr/>
        <p:txBody>
          <a:bodyPr>
            <a:normAutofit/>
          </a:bodyPr>
          <a:lstStyle/>
          <a:p>
            <a:r>
              <a:rPr lang="it-IT" sz="3600" b="1" cap="none" dirty="0"/>
              <a:t>Cessazione per mezzo di deliberazione</a:t>
            </a:r>
            <a:endParaRPr lang="en-GB" sz="3600" b="1" cap="none" dirty="0"/>
          </a:p>
        </p:txBody>
      </p:sp>
      <p:sp>
        <p:nvSpPr>
          <p:cNvPr id="6" name="Segnaposto contenuto 5">
            <a:extLst>
              <a:ext uri="{FF2B5EF4-FFF2-40B4-BE49-F238E27FC236}">
                <a16:creationId xmlns:a16="http://schemas.microsoft.com/office/drawing/2014/main" id="{37A11653-8A2C-4D1E-BC99-C9A115E474C6}"/>
              </a:ext>
            </a:extLst>
          </p:cNvPr>
          <p:cNvSpPr>
            <a:spLocks noGrp="1"/>
          </p:cNvSpPr>
          <p:nvPr>
            <p:ph idx="1"/>
          </p:nvPr>
        </p:nvSpPr>
        <p:spPr>
          <a:xfrm>
            <a:off x="429768" y="1468426"/>
            <a:ext cx="10652760" cy="4907322"/>
          </a:xfrm>
        </p:spPr>
        <p:txBody>
          <a:bodyPr>
            <a:normAutofit/>
          </a:bodyPr>
          <a:lstStyle/>
          <a:p>
            <a:r>
              <a:rPr lang="it-IT" sz="3600" dirty="0"/>
              <a:t>Ognuno dei dharma impuri viene «disgiunto» dalla coscienza da una sua specifica </a:t>
            </a:r>
            <a:r>
              <a:rPr lang="it-IT" sz="3600" i="1" dirty="0"/>
              <a:t>pratisaṅkhyā nirodha</a:t>
            </a:r>
            <a:r>
              <a:rPr lang="it-IT" sz="3600" dirty="0"/>
              <a:t>. </a:t>
            </a:r>
          </a:p>
          <a:p>
            <a:r>
              <a:rPr lang="it-IT" sz="3600" dirty="0"/>
              <a:t>Tuttavia, il termine </a:t>
            </a:r>
            <a:r>
              <a:rPr lang="it-IT" sz="3600" i="1" dirty="0"/>
              <a:t>nirvāṇa</a:t>
            </a:r>
            <a:r>
              <a:rPr lang="it-IT" sz="3600" dirty="0"/>
              <a:t> in quanto meta finale di tutto il cammino spirituale è riservato all’ultima </a:t>
            </a:r>
            <a:r>
              <a:rPr lang="it-IT" sz="3600" i="1" dirty="0"/>
              <a:t>pratisaṅkhyā nirodha </a:t>
            </a:r>
            <a:r>
              <a:rPr lang="it-IT" sz="3600" dirty="0"/>
              <a:t>acquisita con la realizzazione del frutto di </a:t>
            </a:r>
            <a:r>
              <a:rPr lang="it-IT" sz="3600" i="1" dirty="0"/>
              <a:t>arhat</a:t>
            </a:r>
            <a:r>
              <a:rPr lang="it-IT" sz="3600" dirty="0"/>
              <a:t>. </a:t>
            </a:r>
            <a:endParaRPr lang="en-GB" sz="3600" dirty="0"/>
          </a:p>
        </p:txBody>
      </p:sp>
    </p:spTree>
    <p:extLst>
      <p:ext uri="{BB962C8B-B14F-4D97-AF65-F5344CB8AC3E}">
        <p14:creationId xmlns:p14="http://schemas.microsoft.com/office/powerpoint/2010/main" val="1514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49D15-890E-2578-5CF7-A31C0B7F21EF}"/>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73D08EAE-E0FB-D9DD-555C-35B4DFDF1FE1}"/>
              </a:ext>
            </a:extLst>
          </p:cNvPr>
          <p:cNvSpPr>
            <a:spLocks noGrp="1"/>
          </p:cNvSpPr>
          <p:nvPr>
            <p:ph type="title"/>
          </p:nvPr>
        </p:nvSpPr>
        <p:spPr/>
        <p:txBody>
          <a:bodyPr>
            <a:normAutofit/>
          </a:bodyPr>
          <a:lstStyle/>
          <a:p>
            <a:r>
              <a:rPr lang="it-IT" sz="3600" b="1" cap="none" dirty="0"/>
              <a:t>Cessazione per mezzo di deliberazione</a:t>
            </a:r>
            <a:endParaRPr lang="en-GB" sz="3600" b="1" cap="none" dirty="0"/>
          </a:p>
        </p:txBody>
      </p:sp>
      <p:sp>
        <p:nvSpPr>
          <p:cNvPr id="6" name="Segnaposto contenuto 5">
            <a:extLst>
              <a:ext uri="{FF2B5EF4-FFF2-40B4-BE49-F238E27FC236}">
                <a16:creationId xmlns:a16="http://schemas.microsoft.com/office/drawing/2014/main" id="{546FA3DF-865D-2A9A-1094-EF3597139529}"/>
              </a:ext>
            </a:extLst>
          </p:cNvPr>
          <p:cNvSpPr>
            <a:spLocks noGrp="1"/>
          </p:cNvSpPr>
          <p:nvPr>
            <p:ph idx="1"/>
          </p:nvPr>
        </p:nvSpPr>
        <p:spPr>
          <a:xfrm>
            <a:off x="429768" y="1468426"/>
            <a:ext cx="10652760" cy="4907322"/>
          </a:xfrm>
        </p:spPr>
        <p:txBody>
          <a:bodyPr>
            <a:normAutofit/>
          </a:bodyPr>
          <a:lstStyle/>
          <a:p>
            <a:r>
              <a:rPr lang="it-IT" sz="3200" dirty="0"/>
              <a:t>P. 618: «Nirvāṇa in quanto </a:t>
            </a:r>
            <a:r>
              <a:rPr lang="it-IT" sz="3200" i="1" dirty="0" err="1"/>
              <a:t>summum</a:t>
            </a:r>
            <a:r>
              <a:rPr lang="it-IT" sz="3200" i="1" dirty="0"/>
              <a:t> </a:t>
            </a:r>
            <a:r>
              <a:rPr lang="it-IT" sz="3200" i="1" dirty="0" err="1"/>
              <a:t>bonum</a:t>
            </a:r>
            <a:r>
              <a:rPr lang="it-IT" sz="3200" i="1" dirty="0"/>
              <a:t> </a:t>
            </a:r>
            <a:r>
              <a:rPr lang="it-IT" sz="3200" dirty="0"/>
              <a:t>del Buddhismo è la </a:t>
            </a:r>
            <a:r>
              <a:rPr lang="it-IT" sz="3200" i="1" dirty="0"/>
              <a:t>pratisaṅkhyā nirodha </a:t>
            </a:r>
            <a:r>
              <a:rPr lang="it-IT" sz="3200" dirty="0"/>
              <a:t>che viene acquisita nel momento finale di illuminazione come risultato della quale tutti i contaminanti – e quindi </a:t>
            </a:r>
            <a:r>
              <a:rPr lang="it-IT" sz="3200" i="1" dirty="0"/>
              <a:t>duḥkha</a:t>
            </a:r>
            <a:r>
              <a:rPr lang="it-IT" sz="3200" dirty="0"/>
              <a:t> – pertinenti alle tre sfere di esistenza hanno cessato assolutamente di esistere e l’esistenza </a:t>
            </a:r>
            <a:r>
              <a:rPr lang="it-IT" sz="3200" i="1" dirty="0" err="1"/>
              <a:t>saṃsārica</a:t>
            </a:r>
            <a:r>
              <a:rPr lang="it-IT" sz="3200" dirty="0"/>
              <a:t> è stata totalmente trascesa.»</a:t>
            </a:r>
            <a:endParaRPr lang="en-GB" sz="3200" dirty="0"/>
          </a:p>
        </p:txBody>
      </p:sp>
    </p:spTree>
    <p:extLst>
      <p:ext uri="{BB962C8B-B14F-4D97-AF65-F5344CB8AC3E}">
        <p14:creationId xmlns:p14="http://schemas.microsoft.com/office/powerpoint/2010/main" val="14329829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6E0D1-9862-15DD-B3CB-5CB0E342D933}"/>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CFD6466A-9974-1DE0-6BC5-EF20AA5D3C08}"/>
              </a:ext>
            </a:extLst>
          </p:cNvPr>
          <p:cNvSpPr>
            <a:spLocks noGrp="1"/>
          </p:cNvSpPr>
          <p:nvPr>
            <p:ph type="title"/>
          </p:nvPr>
        </p:nvSpPr>
        <p:spPr/>
        <p:txBody>
          <a:bodyPr>
            <a:normAutofit/>
          </a:bodyPr>
          <a:lstStyle/>
          <a:p>
            <a:r>
              <a:rPr lang="it-IT" sz="3600" b="1" cap="none" dirty="0"/>
              <a:t>Cessazione per mezzo di deliberazione</a:t>
            </a:r>
            <a:endParaRPr lang="en-GB" sz="3600" b="1" cap="none" dirty="0"/>
          </a:p>
        </p:txBody>
      </p:sp>
      <p:sp>
        <p:nvSpPr>
          <p:cNvPr id="6" name="Segnaposto contenuto 5">
            <a:extLst>
              <a:ext uri="{FF2B5EF4-FFF2-40B4-BE49-F238E27FC236}">
                <a16:creationId xmlns:a16="http://schemas.microsoft.com/office/drawing/2014/main" id="{B8F4264E-37C6-92FB-88F0-3E2F9819567B}"/>
              </a:ext>
            </a:extLst>
          </p:cNvPr>
          <p:cNvSpPr>
            <a:spLocks noGrp="1"/>
          </p:cNvSpPr>
          <p:nvPr>
            <p:ph idx="1"/>
          </p:nvPr>
        </p:nvSpPr>
        <p:spPr>
          <a:xfrm>
            <a:off x="429768" y="1468426"/>
            <a:ext cx="10652760" cy="4907322"/>
          </a:xfrm>
        </p:spPr>
        <p:txBody>
          <a:bodyPr>
            <a:normAutofit/>
          </a:bodyPr>
          <a:lstStyle/>
          <a:p>
            <a:r>
              <a:rPr lang="it-IT" sz="3200" dirty="0"/>
              <a:t>Quindi, nonostante ogni abbandono di un contaminanti possa in generale essere chiamato </a:t>
            </a:r>
            <a:r>
              <a:rPr lang="it-IT" sz="3200" i="1" dirty="0"/>
              <a:t>nirvāṇa</a:t>
            </a:r>
            <a:r>
              <a:rPr lang="it-IT" sz="3200" dirty="0"/>
              <a:t>, strettamente parlando, </a:t>
            </a:r>
            <a:r>
              <a:rPr lang="it-IT" sz="3200" i="1" dirty="0"/>
              <a:t>pratisaṅkhyā nirodha </a:t>
            </a:r>
            <a:r>
              <a:rPr lang="it-IT" sz="3200" dirty="0"/>
              <a:t>in quanto </a:t>
            </a:r>
            <a:r>
              <a:rPr lang="it-IT" sz="3200" i="1" dirty="0"/>
              <a:t>nirvāṇa</a:t>
            </a:r>
            <a:r>
              <a:rPr lang="it-IT" sz="3200" dirty="0"/>
              <a:t> è la cessazione che viene acquisita nell’istante successivo al </a:t>
            </a:r>
            <a:r>
              <a:rPr lang="it-IT" sz="3200" i="1" dirty="0"/>
              <a:t>vajropama samādhi</a:t>
            </a:r>
            <a:r>
              <a:rPr lang="it-IT" sz="3200" dirty="0"/>
              <a:t>, che coincide con la realizzazione del frutto dell’</a:t>
            </a:r>
            <a:r>
              <a:rPr lang="it-IT" sz="3200" i="1" dirty="0"/>
              <a:t>arhat</a:t>
            </a:r>
            <a:r>
              <a:rPr lang="it-IT" sz="3200" dirty="0"/>
              <a:t>. </a:t>
            </a:r>
          </a:p>
        </p:txBody>
      </p:sp>
    </p:spTree>
    <p:extLst>
      <p:ext uri="{BB962C8B-B14F-4D97-AF65-F5344CB8AC3E}">
        <p14:creationId xmlns:p14="http://schemas.microsoft.com/office/powerpoint/2010/main" val="35513595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377CA-48B7-AD48-0448-37BDCBF49197}"/>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4A15C28F-81FA-D789-EEFF-595E0EC9074A}"/>
              </a:ext>
            </a:extLst>
          </p:cNvPr>
          <p:cNvSpPr>
            <a:spLocks noGrp="1"/>
          </p:cNvSpPr>
          <p:nvPr>
            <p:ph type="title"/>
          </p:nvPr>
        </p:nvSpPr>
        <p:spPr/>
        <p:txBody>
          <a:bodyPr>
            <a:normAutofit/>
          </a:bodyPr>
          <a:lstStyle/>
          <a:p>
            <a:r>
              <a:rPr lang="it-IT" sz="3600" b="1" cap="none" dirty="0"/>
              <a:t>Cessazione per mezzo di deliberazione</a:t>
            </a:r>
            <a:endParaRPr lang="en-GB" sz="3600" b="1" cap="none" dirty="0"/>
          </a:p>
        </p:txBody>
      </p:sp>
      <p:sp>
        <p:nvSpPr>
          <p:cNvPr id="6" name="Segnaposto contenuto 5">
            <a:extLst>
              <a:ext uri="{FF2B5EF4-FFF2-40B4-BE49-F238E27FC236}">
                <a16:creationId xmlns:a16="http://schemas.microsoft.com/office/drawing/2014/main" id="{3A5EE85C-0369-04F1-E626-85072495AED4}"/>
              </a:ext>
            </a:extLst>
          </p:cNvPr>
          <p:cNvSpPr>
            <a:spLocks noGrp="1"/>
          </p:cNvSpPr>
          <p:nvPr>
            <p:ph idx="1"/>
          </p:nvPr>
        </p:nvSpPr>
        <p:spPr>
          <a:xfrm>
            <a:off x="429768" y="1468426"/>
            <a:ext cx="10652760" cy="4907322"/>
          </a:xfrm>
        </p:spPr>
        <p:txBody>
          <a:bodyPr>
            <a:normAutofit/>
          </a:bodyPr>
          <a:lstStyle/>
          <a:p>
            <a:r>
              <a:rPr lang="it-IT" sz="3200" dirty="0"/>
              <a:t>La </a:t>
            </a:r>
            <a:r>
              <a:rPr lang="it-IT" sz="3200" i="1" dirty="0"/>
              <a:t>pratisaṅkhyā nirodha </a:t>
            </a:r>
            <a:r>
              <a:rPr lang="it-IT" sz="3200" dirty="0"/>
              <a:t>relativa ai </a:t>
            </a:r>
            <a:r>
              <a:rPr lang="it-IT" sz="3200" i="1" dirty="0"/>
              <a:t>dharma</a:t>
            </a:r>
            <a:r>
              <a:rPr lang="it-IT" sz="3200" dirty="0"/>
              <a:t> eliminati quando uno è ancora un </a:t>
            </a:r>
            <a:r>
              <a:rPr lang="it-IT" sz="3200" i="1" dirty="0" err="1"/>
              <a:t>sekha</a:t>
            </a:r>
            <a:r>
              <a:rPr lang="it-IT" sz="3200" dirty="0"/>
              <a:t>, ovvero in addestramento (i primi tre frutti) è più propriamente chiamata disgiunzione, cessazione, abbandono, ma non </a:t>
            </a:r>
            <a:r>
              <a:rPr lang="it-IT" sz="3200" i="1" dirty="0"/>
              <a:t>nirvāṇa</a:t>
            </a:r>
            <a:r>
              <a:rPr lang="it-IT" sz="3200" dirty="0"/>
              <a:t>.</a:t>
            </a:r>
          </a:p>
        </p:txBody>
      </p:sp>
    </p:spTree>
    <p:extLst>
      <p:ext uri="{BB962C8B-B14F-4D97-AF65-F5344CB8AC3E}">
        <p14:creationId xmlns:p14="http://schemas.microsoft.com/office/powerpoint/2010/main" val="4172174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E21DF-1ACE-2C6E-E337-03BC048EF5A8}"/>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F93BD5AE-D263-B859-569C-B5C9BFD4593A}"/>
              </a:ext>
            </a:extLst>
          </p:cNvPr>
          <p:cNvSpPr>
            <a:spLocks noGrp="1"/>
          </p:cNvSpPr>
          <p:nvPr>
            <p:ph type="title"/>
          </p:nvPr>
        </p:nvSpPr>
        <p:spPr/>
        <p:txBody>
          <a:bodyPr>
            <a:normAutofit/>
          </a:bodyPr>
          <a:lstStyle/>
          <a:p>
            <a:r>
              <a:rPr lang="it-IT" sz="3600" b="1" cap="none" dirty="0"/>
              <a:t>Cessazione per mezzo di deliberazione</a:t>
            </a:r>
            <a:endParaRPr lang="en-GB" sz="3600" b="1" cap="none" dirty="0"/>
          </a:p>
        </p:txBody>
      </p:sp>
      <p:sp>
        <p:nvSpPr>
          <p:cNvPr id="6" name="Segnaposto contenuto 5">
            <a:extLst>
              <a:ext uri="{FF2B5EF4-FFF2-40B4-BE49-F238E27FC236}">
                <a16:creationId xmlns:a16="http://schemas.microsoft.com/office/drawing/2014/main" id="{0EF804BE-1713-6850-DD13-089D27F057B4}"/>
              </a:ext>
            </a:extLst>
          </p:cNvPr>
          <p:cNvSpPr>
            <a:spLocks noGrp="1"/>
          </p:cNvSpPr>
          <p:nvPr>
            <p:ph idx="1"/>
          </p:nvPr>
        </p:nvSpPr>
        <p:spPr>
          <a:xfrm>
            <a:off x="429768" y="1468426"/>
            <a:ext cx="10652760" cy="4907322"/>
          </a:xfrm>
        </p:spPr>
        <p:txBody>
          <a:bodyPr>
            <a:normAutofit/>
          </a:bodyPr>
          <a:lstStyle/>
          <a:p>
            <a:r>
              <a:rPr lang="it-IT" sz="3200" dirty="0"/>
              <a:t>I Sarvāstivādin dovettero naturalmente giustificare la loro tesi che </a:t>
            </a:r>
            <a:r>
              <a:rPr lang="it-IT" sz="3200" i="1" dirty="0"/>
              <a:t>pratisaṅkhyā nirodha </a:t>
            </a:r>
            <a:r>
              <a:rPr lang="it-IT" sz="3200" dirty="0"/>
              <a:t>è un ente reale. </a:t>
            </a:r>
          </a:p>
          <a:p>
            <a:r>
              <a:rPr lang="it-IT" sz="3200" dirty="0"/>
              <a:t>Altre scuole, come i Sautrāntika, ritenevano che </a:t>
            </a:r>
            <a:r>
              <a:rPr lang="it-IT" sz="3200" i="1" dirty="0"/>
              <a:t>nirvāṇa</a:t>
            </a:r>
            <a:r>
              <a:rPr lang="it-IT" sz="3200" dirty="0"/>
              <a:t> è semplicemente la cessazione di </a:t>
            </a:r>
            <a:r>
              <a:rPr lang="it-IT" sz="3200" i="1" dirty="0"/>
              <a:t>duḥkha</a:t>
            </a:r>
            <a:r>
              <a:rPr lang="it-IT" sz="3200" dirty="0"/>
              <a:t>, non un </a:t>
            </a:r>
            <a:r>
              <a:rPr lang="it-IT" sz="3200" i="1" dirty="0"/>
              <a:t>dharma</a:t>
            </a:r>
            <a:r>
              <a:rPr lang="it-IT" sz="3200" dirty="0"/>
              <a:t> in sé e per sé.</a:t>
            </a:r>
          </a:p>
          <a:p>
            <a:r>
              <a:rPr lang="it-IT" sz="3200" dirty="0"/>
              <a:t>Per loro </a:t>
            </a:r>
            <a:r>
              <a:rPr lang="it-IT" sz="3200" i="1" dirty="0"/>
              <a:t>nirvāṇa</a:t>
            </a:r>
            <a:r>
              <a:rPr lang="it-IT" sz="3200" dirty="0"/>
              <a:t> esiste a livello solo concettuale (</a:t>
            </a:r>
            <a:r>
              <a:rPr lang="it-IT" sz="3200" i="1" dirty="0"/>
              <a:t>prajñapti</a:t>
            </a:r>
            <a:r>
              <a:rPr lang="it-IT" sz="3200" dirty="0"/>
              <a:t>).</a:t>
            </a:r>
          </a:p>
          <a:p>
            <a:endParaRPr lang="en-GB" sz="3200" dirty="0"/>
          </a:p>
        </p:txBody>
      </p:sp>
    </p:spTree>
    <p:extLst>
      <p:ext uri="{BB962C8B-B14F-4D97-AF65-F5344CB8AC3E}">
        <p14:creationId xmlns:p14="http://schemas.microsoft.com/office/powerpoint/2010/main" val="3798659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FFF96-0083-04C3-C49B-3F604C57B11A}"/>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B09CF7AA-5850-9501-427E-FEEE3F6A224D}"/>
              </a:ext>
            </a:extLst>
          </p:cNvPr>
          <p:cNvSpPr>
            <a:spLocks noGrp="1"/>
          </p:cNvSpPr>
          <p:nvPr>
            <p:ph type="title"/>
          </p:nvPr>
        </p:nvSpPr>
        <p:spPr/>
        <p:txBody>
          <a:bodyPr>
            <a:normAutofit/>
          </a:bodyPr>
          <a:lstStyle/>
          <a:p>
            <a:r>
              <a:rPr lang="it-IT" sz="3600" b="1" cap="none" dirty="0"/>
              <a:t>Cessazione per mezzo di deliberazione</a:t>
            </a:r>
            <a:endParaRPr lang="en-GB" sz="3600" b="1" cap="none" dirty="0"/>
          </a:p>
        </p:txBody>
      </p:sp>
      <p:sp>
        <p:nvSpPr>
          <p:cNvPr id="6" name="Segnaposto contenuto 5">
            <a:extLst>
              <a:ext uri="{FF2B5EF4-FFF2-40B4-BE49-F238E27FC236}">
                <a16:creationId xmlns:a16="http://schemas.microsoft.com/office/drawing/2014/main" id="{65BC5BB7-0AF2-A5B7-8625-817F28570FA3}"/>
              </a:ext>
            </a:extLst>
          </p:cNvPr>
          <p:cNvSpPr>
            <a:spLocks noGrp="1"/>
          </p:cNvSpPr>
          <p:nvPr>
            <p:ph idx="1"/>
          </p:nvPr>
        </p:nvSpPr>
        <p:spPr>
          <a:xfrm>
            <a:off x="429768" y="1468426"/>
            <a:ext cx="10652760" cy="4907322"/>
          </a:xfrm>
        </p:spPr>
        <p:txBody>
          <a:bodyPr>
            <a:normAutofit/>
          </a:bodyPr>
          <a:lstStyle/>
          <a:p>
            <a:r>
              <a:rPr lang="it-IT" sz="3200" dirty="0"/>
              <a:t>Fra gli argomenti che i Sarvāstivādin usavano per giustificare la loro tesi ci sono i seguenti:</a:t>
            </a:r>
          </a:p>
          <a:p>
            <a:r>
              <a:rPr lang="it-IT" sz="3200" dirty="0"/>
              <a:t>1. Nei </a:t>
            </a:r>
            <a:r>
              <a:rPr lang="it-IT" sz="3200" i="1" dirty="0"/>
              <a:t>sūtra</a:t>
            </a:r>
            <a:r>
              <a:rPr lang="it-IT" sz="3200" dirty="0"/>
              <a:t> è scritto che il distacco è il supremo tra i </a:t>
            </a:r>
            <a:r>
              <a:rPr lang="it-IT" sz="3200" i="1" dirty="0"/>
              <a:t>dharma</a:t>
            </a:r>
            <a:r>
              <a:rPr lang="it-IT" sz="3200" dirty="0"/>
              <a:t> condizionati e incondizionati (al plurale), quindi significa che i </a:t>
            </a:r>
            <a:r>
              <a:rPr lang="it-IT" sz="3200" i="1" dirty="0"/>
              <a:t>dharma</a:t>
            </a:r>
            <a:r>
              <a:rPr lang="it-IT" sz="3200" dirty="0"/>
              <a:t> incondizionati esistono (</a:t>
            </a:r>
            <a:r>
              <a:rPr lang="it-IT" sz="2800" dirty="0"/>
              <a:t>es. AN 4:34 i cui paralleli nel SĀ mancano però della frase citata. E’ possibile che ci fosse una versione a noi non pervenuta).</a:t>
            </a:r>
          </a:p>
          <a:p>
            <a:endParaRPr lang="en-GB" sz="3200" dirty="0"/>
          </a:p>
        </p:txBody>
      </p:sp>
    </p:spTree>
    <p:extLst>
      <p:ext uri="{BB962C8B-B14F-4D97-AF65-F5344CB8AC3E}">
        <p14:creationId xmlns:p14="http://schemas.microsoft.com/office/powerpoint/2010/main" val="2797825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08FB9-18F9-ADAD-507C-80AD95E2455C}"/>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DC36E549-9614-24EE-DFC6-C7721F39F458}"/>
              </a:ext>
            </a:extLst>
          </p:cNvPr>
          <p:cNvSpPr>
            <a:spLocks noGrp="1"/>
          </p:cNvSpPr>
          <p:nvPr>
            <p:ph type="title"/>
          </p:nvPr>
        </p:nvSpPr>
        <p:spPr/>
        <p:txBody>
          <a:bodyPr>
            <a:normAutofit/>
          </a:bodyPr>
          <a:lstStyle/>
          <a:p>
            <a:r>
              <a:rPr lang="it-IT" sz="3600" b="1" cap="none" dirty="0"/>
              <a:t>Cessazione per mezzo di deliberazione</a:t>
            </a:r>
            <a:endParaRPr lang="en-GB" sz="3600" b="1" cap="none" dirty="0"/>
          </a:p>
        </p:txBody>
      </p:sp>
      <p:sp>
        <p:nvSpPr>
          <p:cNvPr id="6" name="Segnaposto contenuto 5">
            <a:extLst>
              <a:ext uri="{FF2B5EF4-FFF2-40B4-BE49-F238E27FC236}">
                <a16:creationId xmlns:a16="http://schemas.microsoft.com/office/drawing/2014/main" id="{FB2AA04E-8796-F8F3-AFF1-05B5F3991700}"/>
              </a:ext>
            </a:extLst>
          </p:cNvPr>
          <p:cNvSpPr>
            <a:spLocks noGrp="1"/>
          </p:cNvSpPr>
          <p:nvPr>
            <p:ph idx="1"/>
          </p:nvPr>
        </p:nvSpPr>
        <p:spPr>
          <a:xfrm>
            <a:off x="429768" y="1468426"/>
            <a:ext cx="10652760" cy="4907322"/>
          </a:xfrm>
        </p:spPr>
        <p:txBody>
          <a:bodyPr>
            <a:normAutofit fontScale="92500" lnSpcReduction="10000"/>
          </a:bodyPr>
          <a:lstStyle/>
          <a:p>
            <a:r>
              <a:rPr lang="it-IT" sz="3200" dirty="0"/>
              <a:t>2. Quando uno sperimenta il </a:t>
            </a:r>
            <a:r>
              <a:rPr lang="it-IT" sz="3200" i="1" dirty="0"/>
              <a:t>nirvāṇa</a:t>
            </a:r>
            <a:r>
              <a:rPr lang="it-IT" sz="3200" dirty="0"/>
              <a:t>, ha una esperienza di qualcosa.</a:t>
            </a:r>
          </a:p>
          <a:p>
            <a:r>
              <a:rPr lang="it-IT" sz="3200" dirty="0"/>
              <a:t>3. Ci sono </a:t>
            </a:r>
            <a:r>
              <a:rPr lang="it-IT" sz="3200" i="1" dirty="0"/>
              <a:t>sūtra</a:t>
            </a:r>
            <a:r>
              <a:rPr lang="it-IT" sz="3200" dirty="0"/>
              <a:t> che esplicitamente dicono che il </a:t>
            </a:r>
            <a:r>
              <a:rPr lang="it-IT" sz="3200" i="1" dirty="0"/>
              <a:t>nirvāṇa</a:t>
            </a:r>
            <a:r>
              <a:rPr lang="it-IT" sz="3200" dirty="0"/>
              <a:t> esiste, come in </a:t>
            </a:r>
            <a:r>
              <a:rPr lang="it-IT" sz="3200" i="1" dirty="0" err="1"/>
              <a:t>Itivuttaka</a:t>
            </a:r>
            <a:r>
              <a:rPr lang="it-IT" sz="3200" i="1" dirty="0"/>
              <a:t> </a:t>
            </a:r>
            <a:r>
              <a:rPr lang="it-IT" sz="3200" dirty="0"/>
              <a:t>43 </a:t>
            </a:r>
            <a:r>
              <a:rPr lang="it-IT" sz="2400" dirty="0"/>
              <a:t>(«C’è, o bhikkhu, un non nato …»)</a:t>
            </a:r>
          </a:p>
          <a:p>
            <a:r>
              <a:rPr lang="it-IT" sz="3200" dirty="0"/>
              <a:t>4. Alle scuole che, come i Sautrāntika, affermano che l’incondizionato è solo </a:t>
            </a:r>
            <a:r>
              <a:rPr lang="it-IT" sz="3200" i="1" dirty="0"/>
              <a:t>prajñaptisat</a:t>
            </a:r>
            <a:r>
              <a:rPr lang="it-IT" sz="3200" dirty="0"/>
              <a:t>, ovvero un ente concettuale, i Sarvāstivādin rispondono che la base su cui questo ente concettuale è predicato deve necessariamente esistere. </a:t>
            </a:r>
          </a:p>
          <a:p>
            <a:endParaRPr lang="en-GB" sz="3200" dirty="0"/>
          </a:p>
        </p:txBody>
      </p:sp>
    </p:spTree>
    <p:extLst>
      <p:ext uri="{BB962C8B-B14F-4D97-AF65-F5344CB8AC3E}">
        <p14:creationId xmlns:p14="http://schemas.microsoft.com/office/powerpoint/2010/main" val="25761352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0660D-FEC5-AED9-BEE8-E8997852B6E8}"/>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48BE7F46-5168-077B-836C-8F451DD6A15D}"/>
              </a:ext>
            </a:extLst>
          </p:cNvPr>
          <p:cNvSpPr>
            <a:spLocks noGrp="1"/>
          </p:cNvSpPr>
          <p:nvPr>
            <p:ph type="title"/>
          </p:nvPr>
        </p:nvSpPr>
        <p:spPr/>
        <p:txBody>
          <a:bodyPr>
            <a:normAutofit/>
          </a:bodyPr>
          <a:lstStyle/>
          <a:p>
            <a:r>
              <a:rPr lang="it-IT" sz="3600" b="1" cap="none" dirty="0"/>
              <a:t>Cessazione per mezzo di deliberazione</a:t>
            </a:r>
            <a:endParaRPr lang="en-GB" sz="3600" b="1" cap="none" dirty="0"/>
          </a:p>
        </p:txBody>
      </p:sp>
      <p:sp>
        <p:nvSpPr>
          <p:cNvPr id="6" name="Segnaposto contenuto 5">
            <a:extLst>
              <a:ext uri="{FF2B5EF4-FFF2-40B4-BE49-F238E27FC236}">
                <a16:creationId xmlns:a16="http://schemas.microsoft.com/office/drawing/2014/main" id="{9F914A81-722A-0613-6C92-0C7C001C6A5A}"/>
              </a:ext>
            </a:extLst>
          </p:cNvPr>
          <p:cNvSpPr>
            <a:spLocks noGrp="1"/>
          </p:cNvSpPr>
          <p:nvPr>
            <p:ph idx="1"/>
          </p:nvPr>
        </p:nvSpPr>
        <p:spPr>
          <a:xfrm>
            <a:off x="429768" y="1468426"/>
            <a:ext cx="10652760" cy="4907322"/>
          </a:xfrm>
        </p:spPr>
        <p:txBody>
          <a:bodyPr>
            <a:normAutofit/>
          </a:bodyPr>
          <a:lstStyle/>
          <a:p>
            <a:r>
              <a:rPr lang="it-IT" sz="3200" dirty="0"/>
              <a:t>5. </a:t>
            </a:r>
            <a:r>
              <a:rPr lang="it-IT" sz="3200" i="1" dirty="0"/>
              <a:t>Pratisaṅkhyā nirodha </a:t>
            </a:r>
            <a:r>
              <a:rPr lang="it-IT" sz="3200" dirty="0"/>
              <a:t>è necessaria. Essa è la forza reale che viene acquisita durante </a:t>
            </a:r>
            <a:r>
              <a:rPr lang="it-IT" sz="3200" i="1" dirty="0"/>
              <a:t>vimukti mārga </a:t>
            </a:r>
            <a:r>
              <a:rPr lang="it-IT" sz="3200" dirty="0"/>
              <a:t>dopo che la </a:t>
            </a:r>
            <a:r>
              <a:rPr lang="it-IT" sz="3200" i="1" dirty="0"/>
              <a:t>prāpti</a:t>
            </a:r>
            <a:r>
              <a:rPr lang="it-IT" sz="3200" dirty="0"/>
              <a:t> di un contaminante è stata troncata e che assicura che questo contaminante sia completamente abbandonato.</a:t>
            </a:r>
          </a:p>
          <a:p>
            <a:endParaRPr lang="en-GB" sz="3200" dirty="0"/>
          </a:p>
        </p:txBody>
      </p:sp>
    </p:spTree>
    <p:extLst>
      <p:ext uri="{BB962C8B-B14F-4D97-AF65-F5344CB8AC3E}">
        <p14:creationId xmlns:p14="http://schemas.microsoft.com/office/powerpoint/2010/main" val="20998884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782D9-DD8C-D1DA-ACF6-5499E6705426}"/>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EDD2CB77-542C-199B-F5E3-F293C51701B8}"/>
              </a:ext>
            </a:extLst>
          </p:cNvPr>
          <p:cNvSpPr>
            <a:spLocks noGrp="1"/>
          </p:cNvSpPr>
          <p:nvPr>
            <p:ph type="title"/>
          </p:nvPr>
        </p:nvSpPr>
        <p:spPr/>
        <p:txBody>
          <a:bodyPr>
            <a:normAutofit/>
          </a:bodyPr>
          <a:lstStyle/>
          <a:p>
            <a:r>
              <a:rPr lang="it-IT" sz="3600" b="1" cap="none" dirty="0"/>
              <a:t>Cessazione per mezzo di deliberazione</a:t>
            </a:r>
            <a:endParaRPr lang="en-GB" sz="3600" b="1" cap="none" dirty="0"/>
          </a:p>
        </p:txBody>
      </p:sp>
      <p:sp>
        <p:nvSpPr>
          <p:cNvPr id="6" name="Segnaposto contenuto 5">
            <a:extLst>
              <a:ext uri="{FF2B5EF4-FFF2-40B4-BE49-F238E27FC236}">
                <a16:creationId xmlns:a16="http://schemas.microsoft.com/office/drawing/2014/main" id="{FE44879A-9BE7-A4DA-1D27-D9514B6FA7DA}"/>
              </a:ext>
            </a:extLst>
          </p:cNvPr>
          <p:cNvSpPr>
            <a:spLocks noGrp="1"/>
          </p:cNvSpPr>
          <p:nvPr>
            <p:ph idx="1"/>
          </p:nvPr>
        </p:nvSpPr>
        <p:spPr>
          <a:xfrm>
            <a:off x="429768" y="1468426"/>
            <a:ext cx="10652760" cy="4907322"/>
          </a:xfrm>
        </p:spPr>
        <p:txBody>
          <a:bodyPr>
            <a:normAutofit/>
          </a:bodyPr>
          <a:lstStyle/>
          <a:p>
            <a:r>
              <a:rPr lang="it-IT" sz="3200" dirty="0"/>
              <a:t>Bhikkhu Dhammajoti elenca un totale di nove argomenti che i Sarvāstivādin usano per giustificare la tesi che i </a:t>
            </a:r>
            <a:r>
              <a:rPr lang="it-IT" sz="3200" i="1" dirty="0"/>
              <a:t>dharma</a:t>
            </a:r>
            <a:r>
              <a:rPr lang="it-IT" sz="3200" dirty="0"/>
              <a:t> incondizionati sono entità reali. </a:t>
            </a:r>
          </a:p>
          <a:p>
            <a:r>
              <a:rPr lang="it-IT" sz="3200" dirty="0"/>
              <a:t>Altre scuole, in particolare la Sautrāntika, hanno idee diverse sull’incondizionato. Per una discussione delle diatribe tra Sarvāstivāda e Sautrāntika si rimanda a Bhikkhu Dhammajoti, </a:t>
            </a:r>
            <a:r>
              <a:rPr lang="it-IT" sz="3200" i="1" dirty="0"/>
              <a:t>Sarvāstivāda Abhidharma</a:t>
            </a:r>
            <a:r>
              <a:rPr lang="it-IT" sz="3200" dirty="0"/>
              <a:t>, Capitolo 16, p. 630-632.</a:t>
            </a:r>
          </a:p>
          <a:p>
            <a:endParaRPr lang="en-GB" sz="3200" dirty="0"/>
          </a:p>
        </p:txBody>
      </p:sp>
    </p:spTree>
    <p:extLst>
      <p:ext uri="{BB962C8B-B14F-4D97-AF65-F5344CB8AC3E}">
        <p14:creationId xmlns:p14="http://schemas.microsoft.com/office/powerpoint/2010/main" val="4098583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2E6A7-C0C4-3F6F-2510-65F3FF11784E}"/>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B3789F44-BE53-1E1B-DF1E-8A610D2EB0E1}"/>
              </a:ext>
            </a:extLst>
          </p:cNvPr>
          <p:cNvSpPr>
            <a:spLocks noGrp="1"/>
          </p:cNvSpPr>
          <p:nvPr>
            <p:ph type="title"/>
          </p:nvPr>
        </p:nvSpPr>
        <p:spPr/>
        <p:txBody>
          <a:bodyPr>
            <a:normAutofit/>
          </a:bodyPr>
          <a:lstStyle/>
          <a:p>
            <a:r>
              <a:rPr lang="it-IT" sz="3600" b="1" cap="none" dirty="0"/>
              <a:t>Cessazione per mezzo di deliberazione</a:t>
            </a:r>
            <a:endParaRPr lang="en-GB" sz="3600" b="1" cap="none" dirty="0"/>
          </a:p>
        </p:txBody>
      </p:sp>
      <p:sp>
        <p:nvSpPr>
          <p:cNvPr id="6" name="Segnaposto contenuto 5">
            <a:extLst>
              <a:ext uri="{FF2B5EF4-FFF2-40B4-BE49-F238E27FC236}">
                <a16:creationId xmlns:a16="http://schemas.microsoft.com/office/drawing/2014/main" id="{B95FCA08-52D0-BA34-693A-F0DE76AFA919}"/>
              </a:ext>
            </a:extLst>
          </p:cNvPr>
          <p:cNvSpPr>
            <a:spLocks noGrp="1"/>
          </p:cNvSpPr>
          <p:nvPr>
            <p:ph idx="1"/>
          </p:nvPr>
        </p:nvSpPr>
        <p:spPr>
          <a:xfrm>
            <a:off x="429768" y="1468426"/>
            <a:ext cx="10652760" cy="4907322"/>
          </a:xfrm>
        </p:spPr>
        <p:txBody>
          <a:bodyPr>
            <a:normAutofit/>
          </a:bodyPr>
          <a:lstStyle/>
          <a:p>
            <a:r>
              <a:rPr lang="it-IT" sz="2800" dirty="0"/>
              <a:t>Bhikkhu Dhammajoti riassume in poche parole l’intera discussione su </a:t>
            </a:r>
            <a:r>
              <a:rPr lang="it-IT" sz="2800" i="1" dirty="0"/>
              <a:t>pratisaṅkhyā nirodha </a:t>
            </a:r>
            <a:r>
              <a:rPr lang="it-IT" sz="2800" dirty="0"/>
              <a:t>ovvero </a:t>
            </a:r>
            <a:r>
              <a:rPr lang="it-IT" sz="2800" i="1" dirty="0"/>
              <a:t>nirvāṇa</a:t>
            </a:r>
            <a:r>
              <a:rPr lang="it-IT" sz="2800" dirty="0"/>
              <a:t>:</a:t>
            </a:r>
          </a:p>
          <a:p>
            <a:r>
              <a:rPr lang="it-IT" sz="2800" dirty="0"/>
              <a:t>«Secondo la prospettiva Sarvāstivāda ci sono tanti </a:t>
            </a:r>
            <a:r>
              <a:rPr lang="it-IT" sz="2800" i="1" dirty="0"/>
              <a:t>nirvāṇa</a:t>
            </a:r>
            <a:r>
              <a:rPr lang="it-IT" sz="2800" dirty="0"/>
              <a:t> o </a:t>
            </a:r>
            <a:r>
              <a:rPr lang="it-IT" sz="2800" i="1" dirty="0"/>
              <a:t>pratisaṅkhyā nirodha </a:t>
            </a:r>
            <a:r>
              <a:rPr lang="it-IT" sz="2800" dirty="0"/>
              <a:t>quanti sono i </a:t>
            </a:r>
            <a:r>
              <a:rPr lang="it-IT" sz="2800" i="1" dirty="0"/>
              <a:t>dharma</a:t>
            </a:r>
            <a:r>
              <a:rPr lang="it-IT" sz="2800" dirty="0"/>
              <a:t> impuri. Questi sono entità reali ontologicamente distinte. La loro realtà non dipende dal criterio di efficacia causale nella dimensione spaziotemporale ma dal fatto che essi possono influenzare il flusso mentale degli esseri.» </a:t>
            </a:r>
            <a:endParaRPr lang="en-GB" sz="2800" dirty="0"/>
          </a:p>
        </p:txBody>
      </p:sp>
    </p:spTree>
    <p:extLst>
      <p:ext uri="{BB962C8B-B14F-4D97-AF65-F5344CB8AC3E}">
        <p14:creationId xmlns:p14="http://schemas.microsoft.com/office/powerpoint/2010/main" val="15918696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4F9BE-D0F0-4986-2B7D-DCBD26DD9802}"/>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8670EBE2-05B6-7484-B40C-9BB0D0FE58CE}"/>
              </a:ext>
            </a:extLst>
          </p:cNvPr>
          <p:cNvSpPr>
            <a:spLocks noGrp="1"/>
          </p:cNvSpPr>
          <p:nvPr>
            <p:ph type="title"/>
          </p:nvPr>
        </p:nvSpPr>
        <p:spPr/>
        <p:txBody>
          <a:bodyPr>
            <a:normAutofit/>
          </a:bodyPr>
          <a:lstStyle/>
          <a:p>
            <a:r>
              <a:rPr lang="it-IT" sz="3600" b="1" cap="none" dirty="0"/>
              <a:t>Cessazione per mezzo di deliberazione</a:t>
            </a:r>
            <a:endParaRPr lang="en-GB" sz="3600" b="1" cap="none" dirty="0"/>
          </a:p>
        </p:txBody>
      </p:sp>
      <p:sp>
        <p:nvSpPr>
          <p:cNvPr id="6" name="Segnaposto contenuto 5">
            <a:extLst>
              <a:ext uri="{FF2B5EF4-FFF2-40B4-BE49-F238E27FC236}">
                <a16:creationId xmlns:a16="http://schemas.microsoft.com/office/drawing/2014/main" id="{D621BE9E-12D7-1E44-0A79-993E2B1583A6}"/>
              </a:ext>
            </a:extLst>
          </p:cNvPr>
          <p:cNvSpPr>
            <a:spLocks noGrp="1"/>
          </p:cNvSpPr>
          <p:nvPr>
            <p:ph idx="1"/>
          </p:nvPr>
        </p:nvSpPr>
        <p:spPr>
          <a:xfrm>
            <a:off x="429768" y="1468426"/>
            <a:ext cx="10652760" cy="4907322"/>
          </a:xfrm>
        </p:spPr>
        <p:txBody>
          <a:bodyPr>
            <a:normAutofit lnSpcReduction="10000"/>
          </a:bodyPr>
          <a:lstStyle/>
          <a:p>
            <a:r>
              <a:rPr lang="it-IT" sz="2800" dirty="0"/>
              <a:t>«Ogni </a:t>
            </a:r>
            <a:r>
              <a:rPr lang="it-IT" sz="2800" i="1" dirty="0"/>
              <a:t>nirvāṇa</a:t>
            </a:r>
            <a:r>
              <a:rPr lang="it-IT" sz="2800" dirty="0"/>
              <a:t> – per mezzo della </a:t>
            </a:r>
            <a:r>
              <a:rPr lang="it-IT" sz="2800" i="1" dirty="0"/>
              <a:t>prāpti</a:t>
            </a:r>
            <a:r>
              <a:rPr lang="it-IT" sz="2800" dirty="0"/>
              <a:t> – agisce in modo da assicurare l’assoluto non risorgere dei contaminanti che sono stati corretti dal nobile cammino per mezzo di cui viene indotta la </a:t>
            </a:r>
            <a:r>
              <a:rPr lang="it-IT" sz="2800" i="1" dirty="0"/>
              <a:t>prāpti</a:t>
            </a:r>
            <a:r>
              <a:rPr lang="it-IT" sz="2800" dirty="0"/>
              <a:t> del </a:t>
            </a:r>
            <a:r>
              <a:rPr lang="it-IT" sz="2800" i="1" dirty="0"/>
              <a:t>nirvāṇa</a:t>
            </a:r>
            <a:r>
              <a:rPr lang="it-IT" sz="2800" dirty="0"/>
              <a:t>, ed ognuno di essi è sperimentabile da un </a:t>
            </a:r>
            <a:r>
              <a:rPr lang="it-IT" sz="2800" i="1" dirty="0"/>
              <a:t>arya</a:t>
            </a:r>
            <a:r>
              <a:rPr lang="it-IT" sz="2800" dirty="0"/>
              <a:t> come dotato di caratteristiche diverse.</a:t>
            </a:r>
          </a:p>
          <a:p>
            <a:r>
              <a:rPr lang="it-IT" sz="2800" i="1" dirty="0"/>
              <a:t>«Nirvāṇa</a:t>
            </a:r>
            <a:r>
              <a:rPr lang="it-IT" sz="2800" dirty="0"/>
              <a:t> nel senso della realizzazione spirituale ultima di un praticante buddhista si riferisce alla </a:t>
            </a:r>
            <a:r>
              <a:rPr lang="it-IT" sz="2800" i="1" dirty="0"/>
              <a:t>pratisaṅkhyā nirodha </a:t>
            </a:r>
            <a:r>
              <a:rPr lang="it-IT" sz="2800" dirty="0"/>
              <a:t>realizzata quando tutti i </a:t>
            </a:r>
            <a:r>
              <a:rPr lang="it-IT" sz="2800" i="1" dirty="0"/>
              <a:t>kleśa</a:t>
            </a:r>
            <a:r>
              <a:rPr lang="it-IT" sz="2800" dirty="0"/>
              <a:t> e </a:t>
            </a:r>
            <a:r>
              <a:rPr lang="it-IT" sz="2800" i="1" dirty="0"/>
              <a:t>duḥkha</a:t>
            </a:r>
            <a:r>
              <a:rPr lang="it-IT" sz="2800" dirty="0"/>
              <a:t> relativa ai tre periodi di tempo sono stati completamente abbandonati.»</a:t>
            </a:r>
            <a:endParaRPr lang="en-GB" sz="2800" dirty="0"/>
          </a:p>
        </p:txBody>
      </p:sp>
    </p:spTree>
    <p:extLst>
      <p:ext uri="{BB962C8B-B14F-4D97-AF65-F5344CB8AC3E}">
        <p14:creationId xmlns:p14="http://schemas.microsoft.com/office/powerpoint/2010/main" val="20399049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914ED-AFF5-F2B3-60E4-251D44687736}"/>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5CBE2FCB-8CBA-81C8-AD4F-D60BAF50E4EF}"/>
              </a:ext>
            </a:extLst>
          </p:cNvPr>
          <p:cNvSpPr>
            <a:spLocks noGrp="1"/>
          </p:cNvSpPr>
          <p:nvPr>
            <p:ph type="title"/>
          </p:nvPr>
        </p:nvSpPr>
        <p:spPr/>
        <p:txBody>
          <a:bodyPr>
            <a:normAutofit/>
          </a:bodyPr>
          <a:lstStyle/>
          <a:p>
            <a:r>
              <a:rPr lang="it-IT" sz="3600" b="1" cap="none" dirty="0"/>
              <a:t>Cessazione per mezzo di deliberazione</a:t>
            </a:r>
            <a:endParaRPr lang="en-GB" sz="3600" b="1" cap="none" dirty="0"/>
          </a:p>
        </p:txBody>
      </p:sp>
      <p:sp>
        <p:nvSpPr>
          <p:cNvPr id="6" name="Segnaposto contenuto 5">
            <a:extLst>
              <a:ext uri="{FF2B5EF4-FFF2-40B4-BE49-F238E27FC236}">
                <a16:creationId xmlns:a16="http://schemas.microsoft.com/office/drawing/2014/main" id="{EADB1855-F1F3-1256-5B22-92A0EE9FBB68}"/>
              </a:ext>
            </a:extLst>
          </p:cNvPr>
          <p:cNvSpPr>
            <a:spLocks noGrp="1"/>
          </p:cNvSpPr>
          <p:nvPr>
            <p:ph idx="1"/>
          </p:nvPr>
        </p:nvSpPr>
        <p:spPr>
          <a:xfrm>
            <a:off x="429768" y="1468426"/>
            <a:ext cx="10652760" cy="4907322"/>
          </a:xfrm>
        </p:spPr>
        <p:txBody>
          <a:bodyPr>
            <a:normAutofit/>
          </a:bodyPr>
          <a:lstStyle/>
          <a:p>
            <a:r>
              <a:rPr lang="it-IT" sz="2800" dirty="0"/>
              <a:t>«Benché tutti i praticanti acquisiscano lo stesso </a:t>
            </a:r>
            <a:r>
              <a:rPr lang="it-IT" sz="2800" i="1" dirty="0"/>
              <a:t>nirvāṇa</a:t>
            </a:r>
            <a:r>
              <a:rPr lang="it-IT" sz="2800" dirty="0"/>
              <a:t> in corrispondenza ad un dato </a:t>
            </a:r>
            <a:r>
              <a:rPr lang="it-IT" sz="2800" i="1" dirty="0"/>
              <a:t>dharma</a:t>
            </a:r>
            <a:r>
              <a:rPr lang="it-IT" sz="2800" dirty="0"/>
              <a:t> impuro, l’esperienza individuale del </a:t>
            </a:r>
            <a:r>
              <a:rPr lang="it-IT" sz="2800" i="1" dirty="0"/>
              <a:t>nirvāṇa</a:t>
            </a:r>
            <a:r>
              <a:rPr lang="it-IT" sz="2800" dirty="0"/>
              <a:t> è unica in virtù della </a:t>
            </a:r>
            <a:r>
              <a:rPr lang="it-IT" sz="2800" i="1" dirty="0"/>
              <a:t>prāpti</a:t>
            </a:r>
            <a:r>
              <a:rPr lang="it-IT" sz="2800" dirty="0"/>
              <a:t> che connette il </a:t>
            </a:r>
            <a:r>
              <a:rPr lang="it-IT" sz="2800" i="1" dirty="0"/>
              <a:t>nirvāṇa</a:t>
            </a:r>
            <a:r>
              <a:rPr lang="it-IT" sz="2800" dirty="0"/>
              <a:t> all’individuo. </a:t>
            </a:r>
          </a:p>
          <a:p>
            <a:r>
              <a:rPr lang="it-IT" sz="2800" dirty="0"/>
              <a:t>«</a:t>
            </a:r>
            <a:r>
              <a:rPr lang="it-IT" sz="2800" i="1" dirty="0"/>
              <a:t>Prāpti</a:t>
            </a:r>
            <a:r>
              <a:rPr lang="it-IT" sz="2800" dirty="0"/>
              <a:t> – benché in se stessa condizionata ma né materiale né mentale in natura – ricopre in effetti il ruolo di connettere l’incondizionato al condizionato. E’ il </a:t>
            </a:r>
            <a:r>
              <a:rPr lang="it-IT" sz="2800" i="1" dirty="0"/>
              <a:t>sine qua non </a:t>
            </a:r>
            <a:r>
              <a:rPr lang="it-IT" sz="2800" dirty="0"/>
              <a:t>dell’esperienza umana del </a:t>
            </a:r>
            <a:r>
              <a:rPr lang="it-IT" sz="2800" i="1" dirty="0"/>
              <a:t>nirvāṇa</a:t>
            </a:r>
            <a:r>
              <a:rPr lang="it-IT" sz="2800" dirty="0"/>
              <a:t>.»</a:t>
            </a:r>
            <a:endParaRPr lang="en-GB" sz="2800" dirty="0"/>
          </a:p>
        </p:txBody>
      </p:sp>
    </p:spTree>
    <p:extLst>
      <p:ext uri="{BB962C8B-B14F-4D97-AF65-F5344CB8AC3E}">
        <p14:creationId xmlns:p14="http://schemas.microsoft.com/office/powerpoint/2010/main" val="10282517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119A2-732A-6685-65FC-18D582C5DBC5}"/>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EEB9B491-97CB-C3F1-FAEB-BCD014C1906F}"/>
              </a:ext>
            </a:extLst>
          </p:cNvPr>
          <p:cNvSpPr>
            <a:spLocks noGrp="1"/>
          </p:cNvSpPr>
          <p:nvPr>
            <p:ph type="title"/>
          </p:nvPr>
        </p:nvSpPr>
        <p:spPr/>
        <p:txBody>
          <a:bodyPr>
            <a:normAutofit/>
          </a:bodyPr>
          <a:lstStyle/>
          <a:p>
            <a:r>
              <a:rPr lang="it-IT" sz="3600" b="1" cap="none" dirty="0"/>
              <a:t>Cessazione per mezzo di deliberazione</a:t>
            </a:r>
            <a:endParaRPr lang="en-GB" sz="3600" b="1" cap="none" dirty="0"/>
          </a:p>
        </p:txBody>
      </p:sp>
      <p:sp>
        <p:nvSpPr>
          <p:cNvPr id="6" name="Segnaposto contenuto 5">
            <a:extLst>
              <a:ext uri="{FF2B5EF4-FFF2-40B4-BE49-F238E27FC236}">
                <a16:creationId xmlns:a16="http://schemas.microsoft.com/office/drawing/2014/main" id="{26D37370-77B3-F88A-6D8F-60EA0695353D}"/>
              </a:ext>
            </a:extLst>
          </p:cNvPr>
          <p:cNvSpPr>
            <a:spLocks noGrp="1"/>
          </p:cNvSpPr>
          <p:nvPr>
            <p:ph idx="1"/>
          </p:nvPr>
        </p:nvSpPr>
        <p:spPr>
          <a:xfrm>
            <a:off x="429768" y="1468426"/>
            <a:ext cx="10652760" cy="4907322"/>
          </a:xfrm>
        </p:spPr>
        <p:txBody>
          <a:bodyPr>
            <a:normAutofit/>
          </a:bodyPr>
          <a:lstStyle/>
          <a:p>
            <a:r>
              <a:rPr lang="it-IT" sz="3600" dirty="0"/>
              <a:t>«Non è difficile capire perché gli argomenti di Saṅghabhadra sulla realtà del </a:t>
            </a:r>
            <a:r>
              <a:rPr lang="it-IT" sz="3600" i="1" dirty="0"/>
              <a:t>nirvāṇa</a:t>
            </a:r>
            <a:r>
              <a:rPr lang="it-IT" sz="3600" dirty="0"/>
              <a:t> – inteso come trascendente totalmente la dimensione spazio-temporale – non sono sempre coerenti. Alcuni sono ovviamente basati sui postulati e le proposizione dello stesso Sarvāstivāda.» </a:t>
            </a:r>
          </a:p>
        </p:txBody>
      </p:sp>
    </p:spTree>
    <p:extLst>
      <p:ext uri="{BB962C8B-B14F-4D97-AF65-F5344CB8AC3E}">
        <p14:creationId xmlns:p14="http://schemas.microsoft.com/office/powerpoint/2010/main" val="38371078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84EC5-C67A-F80F-1920-B279E0F87876}"/>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8CDD97A4-7463-7B12-2100-12B6945EE95F}"/>
              </a:ext>
            </a:extLst>
          </p:cNvPr>
          <p:cNvSpPr>
            <a:spLocks noGrp="1"/>
          </p:cNvSpPr>
          <p:nvPr>
            <p:ph type="title"/>
          </p:nvPr>
        </p:nvSpPr>
        <p:spPr/>
        <p:txBody>
          <a:bodyPr>
            <a:normAutofit/>
          </a:bodyPr>
          <a:lstStyle/>
          <a:p>
            <a:r>
              <a:rPr lang="it-IT" sz="3600" b="1" cap="none" dirty="0"/>
              <a:t>Cessazione per mezzo di deliberazione</a:t>
            </a:r>
            <a:endParaRPr lang="en-GB" sz="3600" b="1" cap="none" dirty="0"/>
          </a:p>
        </p:txBody>
      </p:sp>
      <p:sp>
        <p:nvSpPr>
          <p:cNvPr id="6" name="Segnaposto contenuto 5">
            <a:extLst>
              <a:ext uri="{FF2B5EF4-FFF2-40B4-BE49-F238E27FC236}">
                <a16:creationId xmlns:a16="http://schemas.microsoft.com/office/drawing/2014/main" id="{FB30F5C9-103C-EE07-D38D-7003E0F6CB71}"/>
              </a:ext>
            </a:extLst>
          </p:cNvPr>
          <p:cNvSpPr>
            <a:spLocks noGrp="1"/>
          </p:cNvSpPr>
          <p:nvPr>
            <p:ph idx="1"/>
          </p:nvPr>
        </p:nvSpPr>
        <p:spPr>
          <a:xfrm>
            <a:off x="429768" y="1468426"/>
            <a:ext cx="10652760" cy="4907322"/>
          </a:xfrm>
        </p:spPr>
        <p:txBody>
          <a:bodyPr>
            <a:normAutofit/>
          </a:bodyPr>
          <a:lstStyle/>
          <a:p>
            <a:r>
              <a:rPr lang="it-IT" sz="3200" dirty="0"/>
              <a:t>«Alla fin fine, a parte alcuni argomenti a loro favore in alcuni passaggi canonici, i Sarvāstivādins non possono fare altro che appellarsi all’autorità dell’insight spirituale:</a:t>
            </a:r>
            <a:endParaRPr lang="en-GB" sz="3200" dirty="0"/>
          </a:p>
          <a:p>
            <a:pPr marL="720000" lvl="1"/>
            <a:r>
              <a:rPr lang="it-IT" sz="2800" dirty="0">
                <a:latin typeface="Garamond" panose="02020404030301010803" pitchFamily="18" charset="0"/>
              </a:rPr>
              <a:t>La sua natura può essere realizzata personalmente solo da un </a:t>
            </a:r>
            <a:r>
              <a:rPr lang="it-IT" sz="2800" i="1" dirty="0">
                <a:latin typeface="Garamond" panose="02020404030301010803" pitchFamily="18" charset="0"/>
              </a:rPr>
              <a:t>arya</a:t>
            </a:r>
            <a:r>
              <a:rPr lang="it-IT" sz="2800" dirty="0">
                <a:latin typeface="Garamond" panose="02020404030301010803" pitchFamily="18" charset="0"/>
              </a:rPr>
              <a:t>. Si può tuttavia affermare questo: esiste un’entità distinta che è permanente è virtuosa. Questa è chiamata una disgiunzione e una </a:t>
            </a:r>
            <a:r>
              <a:rPr lang="it-IT" sz="2800" i="1" dirty="0">
                <a:latin typeface="Garamond" panose="02020404030301010803" pitchFamily="18" charset="0"/>
              </a:rPr>
              <a:t>pratisaṅkhyā nirodha</a:t>
            </a:r>
            <a:r>
              <a:rPr lang="it-IT" sz="2800" dirty="0">
                <a:latin typeface="Garamond" panose="02020404030301010803" pitchFamily="18" charset="0"/>
              </a:rPr>
              <a:t>.»</a:t>
            </a:r>
          </a:p>
        </p:txBody>
      </p:sp>
    </p:spTree>
    <p:extLst>
      <p:ext uri="{BB962C8B-B14F-4D97-AF65-F5344CB8AC3E}">
        <p14:creationId xmlns:p14="http://schemas.microsoft.com/office/powerpoint/2010/main" val="35108532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A5621-17BF-C5C0-0C8C-ACCA045E31F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763B00A-0852-F253-76E7-9BDCBCDC1B35}"/>
              </a:ext>
            </a:extLst>
          </p:cNvPr>
          <p:cNvSpPr>
            <a:spLocks noGrp="1"/>
          </p:cNvSpPr>
          <p:nvPr>
            <p:ph type="title"/>
          </p:nvPr>
        </p:nvSpPr>
        <p:spPr>
          <a:xfrm>
            <a:off x="379664" y="770852"/>
            <a:ext cx="8961120" cy="4654296"/>
          </a:xfrm>
        </p:spPr>
        <p:txBody>
          <a:bodyPr>
            <a:normAutofit fontScale="90000"/>
          </a:bodyPr>
          <a:lstStyle/>
          <a:p>
            <a:r>
              <a:rPr lang="it-IT" cap="none" dirty="0">
                <a:solidFill>
                  <a:schemeClr val="tx1"/>
                </a:solidFill>
                <a:latin typeface="Walbaum Display SemiBold" panose="02070703090703020303" pitchFamily="18" charset="0"/>
              </a:rPr>
              <a:t>Cessazione indipendente da deliberazione</a:t>
            </a:r>
            <a:br>
              <a:rPr lang="it-IT" cap="none" dirty="0">
                <a:solidFill>
                  <a:schemeClr val="tx1"/>
                </a:solidFill>
              </a:rPr>
            </a:br>
            <a:br>
              <a:rPr lang="it-IT" cap="none" dirty="0">
                <a:solidFill>
                  <a:schemeClr val="tx1"/>
                </a:solidFill>
              </a:rPr>
            </a:br>
            <a:r>
              <a:rPr lang="it-IT" cap="none" dirty="0">
                <a:solidFill>
                  <a:schemeClr val="tx1"/>
                </a:solidFill>
              </a:rPr>
              <a:t> </a:t>
            </a:r>
            <a:br>
              <a:rPr lang="it-IT" cap="none" dirty="0">
                <a:solidFill>
                  <a:schemeClr val="tx1"/>
                </a:solidFill>
              </a:rPr>
            </a:br>
            <a:r>
              <a:rPr lang="it-IT" cap="none" dirty="0">
                <a:solidFill>
                  <a:schemeClr val="tx1"/>
                </a:solidFill>
                <a:latin typeface="Walbaum Display SemiBold" panose="02070703090703020303" pitchFamily="18" charset="0"/>
              </a:rPr>
              <a:t>Apratisaṅkhyā nirodha</a:t>
            </a:r>
            <a:endParaRPr lang="en-GB" cap="none" dirty="0">
              <a:solidFill>
                <a:schemeClr val="tx1"/>
              </a:solidFill>
              <a:latin typeface="Walbaum Display SemiBold" panose="02070703090703020303" pitchFamily="18" charset="0"/>
            </a:endParaRPr>
          </a:p>
        </p:txBody>
      </p:sp>
    </p:spTree>
    <p:extLst>
      <p:ext uri="{BB962C8B-B14F-4D97-AF65-F5344CB8AC3E}">
        <p14:creationId xmlns:p14="http://schemas.microsoft.com/office/powerpoint/2010/main" val="25563973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95889-4C3C-7681-F2EF-342D280835AC}"/>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A04A8C44-F6EF-5394-AEA7-FB2E028CC2BB}"/>
              </a:ext>
            </a:extLst>
          </p:cNvPr>
          <p:cNvSpPr>
            <a:spLocks noGrp="1"/>
          </p:cNvSpPr>
          <p:nvPr>
            <p:ph type="title"/>
          </p:nvPr>
        </p:nvSpPr>
        <p:spPr/>
        <p:txBody>
          <a:bodyPr>
            <a:normAutofit/>
          </a:bodyPr>
          <a:lstStyle/>
          <a:p>
            <a:r>
              <a:rPr lang="it-IT" sz="3600" b="1" cap="none" dirty="0"/>
              <a:t>Cessazione indipendente da deliberazione</a:t>
            </a:r>
            <a:endParaRPr lang="en-GB" sz="3600" b="1" cap="none" dirty="0"/>
          </a:p>
        </p:txBody>
      </p:sp>
      <p:sp>
        <p:nvSpPr>
          <p:cNvPr id="6" name="Segnaposto contenuto 5">
            <a:extLst>
              <a:ext uri="{FF2B5EF4-FFF2-40B4-BE49-F238E27FC236}">
                <a16:creationId xmlns:a16="http://schemas.microsoft.com/office/drawing/2014/main" id="{ACE609BC-C1BE-966E-535A-DC0A9D7F7B08}"/>
              </a:ext>
            </a:extLst>
          </p:cNvPr>
          <p:cNvSpPr>
            <a:spLocks noGrp="1"/>
          </p:cNvSpPr>
          <p:nvPr>
            <p:ph idx="1"/>
          </p:nvPr>
        </p:nvSpPr>
        <p:spPr>
          <a:xfrm>
            <a:off x="429768" y="1468426"/>
            <a:ext cx="10652760" cy="4907322"/>
          </a:xfrm>
        </p:spPr>
        <p:txBody>
          <a:bodyPr>
            <a:normAutofit/>
          </a:bodyPr>
          <a:lstStyle/>
          <a:p>
            <a:r>
              <a:rPr lang="it-IT" sz="3200" dirty="0"/>
              <a:t>«Indipendente da deliberazione» significa che viene acquisita in modo passivo quando c’è una deficienza di condizioni.</a:t>
            </a:r>
          </a:p>
          <a:p>
            <a:r>
              <a:rPr lang="it-IT" sz="3200" dirty="0"/>
              <a:t>In altri termini non viene acquisita attraverso la saggezza che penetra le quattro nobili verità.</a:t>
            </a:r>
          </a:p>
        </p:txBody>
      </p:sp>
    </p:spTree>
    <p:extLst>
      <p:ext uri="{BB962C8B-B14F-4D97-AF65-F5344CB8AC3E}">
        <p14:creationId xmlns:p14="http://schemas.microsoft.com/office/powerpoint/2010/main" val="29696319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C197A-09EF-A899-5EE3-79AE013AA0CF}"/>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425BAD78-F0C0-F505-8E7C-C6676FD32571}"/>
              </a:ext>
            </a:extLst>
          </p:cNvPr>
          <p:cNvSpPr>
            <a:spLocks noGrp="1"/>
          </p:cNvSpPr>
          <p:nvPr>
            <p:ph type="title"/>
          </p:nvPr>
        </p:nvSpPr>
        <p:spPr/>
        <p:txBody>
          <a:bodyPr>
            <a:normAutofit/>
          </a:bodyPr>
          <a:lstStyle/>
          <a:p>
            <a:r>
              <a:rPr lang="it-IT" sz="3600" b="1" cap="none" dirty="0"/>
              <a:t>Cessazione indipendente da deliberazione</a:t>
            </a:r>
            <a:endParaRPr lang="en-GB" sz="3600" b="1" cap="none" dirty="0"/>
          </a:p>
        </p:txBody>
      </p:sp>
      <p:sp>
        <p:nvSpPr>
          <p:cNvPr id="6" name="Segnaposto contenuto 5">
            <a:extLst>
              <a:ext uri="{FF2B5EF4-FFF2-40B4-BE49-F238E27FC236}">
                <a16:creationId xmlns:a16="http://schemas.microsoft.com/office/drawing/2014/main" id="{EE12010C-80A5-AB5C-217A-7C8337367CC8}"/>
              </a:ext>
            </a:extLst>
          </p:cNvPr>
          <p:cNvSpPr>
            <a:spLocks noGrp="1"/>
          </p:cNvSpPr>
          <p:nvPr>
            <p:ph idx="1"/>
          </p:nvPr>
        </p:nvSpPr>
        <p:spPr>
          <a:xfrm>
            <a:off x="429768" y="1468426"/>
            <a:ext cx="10652760" cy="4907322"/>
          </a:xfrm>
        </p:spPr>
        <p:txBody>
          <a:bodyPr>
            <a:normAutofit/>
          </a:bodyPr>
          <a:lstStyle/>
          <a:p>
            <a:r>
              <a:rPr lang="it-IT" sz="3200" dirty="0"/>
              <a:t>I Sautrāntika dicono che questa cessazione è semplicemente un modo di designare la mancanza delle condizioni per il sorgere di un certo </a:t>
            </a:r>
            <a:r>
              <a:rPr lang="it-IT" sz="3200" i="1" dirty="0"/>
              <a:t>dharma</a:t>
            </a:r>
            <a:r>
              <a:rPr lang="it-IT" sz="3200" dirty="0"/>
              <a:t>, ma i Sarvāstivādin insistono a dire che nel momento in cui le condizioni cessano di presentarsi viene acquisita una forza che ostruisce il ripresentarsi di dette condizioni anche in futuro e questa è chiamata </a:t>
            </a:r>
            <a:r>
              <a:rPr lang="it-IT" sz="3200" i="1" dirty="0"/>
              <a:t>apratisaṅkhyā nirodha</a:t>
            </a:r>
            <a:r>
              <a:rPr lang="it-IT" sz="3200" dirty="0"/>
              <a:t>.</a:t>
            </a:r>
          </a:p>
        </p:txBody>
      </p:sp>
    </p:spTree>
    <p:extLst>
      <p:ext uri="{BB962C8B-B14F-4D97-AF65-F5344CB8AC3E}">
        <p14:creationId xmlns:p14="http://schemas.microsoft.com/office/powerpoint/2010/main" val="34845356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8C9A8-E143-1718-3A0B-71AF05B060C3}"/>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F70241B0-7381-A447-E1D8-726CA6E5F201}"/>
              </a:ext>
            </a:extLst>
          </p:cNvPr>
          <p:cNvSpPr>
            <a:spLocks noGrp="1"/>
          </p:cNvSpPr>
          <p:nvPr>
            <p:ph type="title"/>
          </p:nvPr>
        </p:nvSpPr>
        <p:spPr/>
        <p:txBody>
          <a:bodyPr>
            <a:normAutofit/>
          </a:bodyPr>
          <a:lstStyle/>
          <a:p>
            <a:r>
              <a:rPr lang="it-IT" sz="3600" b="1" cap="none" dirty="0"/>
              <a:t>Cessazione indipendente da deliberazione</a:t>
            </a:r>
            <a:endParaRPr lang="en-GB" sz="3600" b="1" cap="none" dirty="0"/>
          </a:p>
        </p:txBody>
      </p:sp>
      <p:sp>
        <p:nvSpPr>
          <p:cNvPr id="6" name="Segnaposto contenuto 5">
            <a:extLst>
              <a:ext uri="{FF2B5EF4-FFF2-40B4-BE49-F238E27FC236}">
                <a16:creationId xmlns:a16="http://schemas.microsoft.com/office/drawing/2014/main" id="{1E613D1A-B573-9688-5777-4141B884AC6A}"/>
              </a:ext>
            </a:extLst>
          </p:cNvPr>
          <p:cNvSpPr>
            <a:spLocks noGrp="1"/>
          </p:cNvSpPr>
          <p:nvPr>
            <p:ph idx="1"/>
          </p:nvPr>
        </p:nvSpPr>
        <p:spPr>
          <a:xfrm>
            <a:off x="429768" y="1468426"/>
            <a:ext cx="10652760" cy="4907322"/>
          </a:xfrm>
        </p:spPr>
        <p:txBody>
          <a:bodyPr>
            <a:normAutofit/>
          </a:bodyPr>
          <a:lstStyle/>
          <a:p>
            <a:r>
              <a:rPr lang="it-IT" sz="3200" dirty="0"/>
              <a:t>Nel libro </a:t>
            </a:r>
            <a:r>
              <a:rPr lang="it-IT" sz="3200" i="1" dirty="0" err="1"/>
              <a:t>Entrance</a:t>
            </a:r>
            <a:r>
              <a:rPr lang="it-IT" sz="3200" i="1" dirty="0"/>
              <a:t> </a:t>
            </a:r>
            <a:r>
              <a:rPr lang="it-IT" sz="3200" i="1" dirty="0" err="1"/>
              <a:t>Into</a:t>
            </a:r>
            <a:r>
              <a:rPr lang="it-IT" sz="3200" i="1" dirty="0"/>
              <a:t> The Abhidharma </a:t>
            </a:r>
            <a:r>
              <a:rPr lang="it-IT" sz="3200" dirty="0"/>
              <a:t>del Maestro </a:t>
            </a:r>
            <a:r>
              <a:rPr lang="it-IT" sz="3200" dirty="0" err="1"/>
              <a:t>Skandhila</a:t>
            </a:r>
            <a:r>
              <a:rPr lang="it-IT" sz="3200" dirty="0"/>
              <a:t> ci sono due esempi:</a:t>
            </a:r>
          </a:p>
          <a:p>
            <a:r>
              <a:rPr lang="it-IT" sz="3200" dirty="0"/>
              <a:t>Quando c’è una sensazione piacevole le altre due sono assenti. La spiegazione è che la loro assenza è dovuta alla cessazione indipendente da deliberazione che ostruisce il presentarsi delle condizioni per il loro apparire.</a:t>
            </a:r>
          </a:p>
        </p:txBody>
      </p:sp>
    </p:spTree>
    <p:extLst>
      <p:ext uri="{BB962C8B-B14F-4D97-AF65-F5344CB8AC3E}">
        <p14:creationId xmlns:p14="http://schemas.microsoft.com/office/powerpoint/2010/main" val="31637670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16459-CAD0-AA3D-1F18-B1871B32CC55}"/>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6151C233-4504-0FBD-BBAC-914DEB2AEB7B}"/>
              </a:ext>
            </a:extLst>
          </p:cNvPr>
          <p:cNvSpPr>
            <a:spLocks noGrp="1"/>
          </p:cNvSpPr>
          <p:nvPr>
            <p:ph type="title"/>
          </p:nvPr>
        </p:nvSpPr>
        <p:spPr/>
        <p:txBody>
          <a:bodyPr>
            <a:normAutofit/>
          </a:bodyPr>
          <a:lstStyle/>
          <a:p>
            <a:r>
              <a:rPr lang="it-IT" sz="3600" b="1" cap="none" dirty="0"/>
              <a:t>Cessazione indipendente da deliberazione</a:t>
            </a:r>
            <a:endParaRPr lang="en-GB" sz="3600" b="1" cap="none" dirty="0"/>
          </a:p>
        </p:txBody>
      </p:sp>
      <p:sp>
        <p:nvSpPr>
          <p:cNvPr id="6" name="Segnaposto contenuto 5">
            <a:extLst>
              <a:ext uri="{FF2B5EF4-FFF2-40B4-BE49-F238E27FC236}">
                <a16:creationId xmlns:a16="http://schemas.microsoft.com/office/drawing/2014/main" id="{E83EFC9D-8573-3450-FDBF-91D009AB371F}"/>
              </a:ext>
            </a:extLst>
          </p:cNvPr>
          <p:cNvSpPr>
            <a:spLocks noGrp="1"/>
          </p:cNvSpPr>
          <p:nvPr>
            <p:ph idx="1"/>
          </p:nvPr>
        </p:nvSpPr>
        <p:spPr>
          <a:xfrm>
            <a:off x="429768" y="1468426"/>
            <a:ext cx="10652760" cy="4907322"/>
          </a:xfrm>
        </p:spPr>
        <p:txBody>
          <a:bodyPr>
            <a:normAutofit/>
          </a:bodyPr>
          <a:lstStyle/>
          <a:p>
            <a:r>
              <a:rPr lang="it-IT" sz="3200" dirty="0"/>
              <a:t>L’altro esempio riguarda uno </a:t>
            </a:r>
            <a:r>
              <a:rPr lang="it-IT" sz="3200" i="1" dirty="0"/>
              <a:t>śrotāpanna</a:t>
            </a:r>
            <a:r>
              <a:rPr lang="it-IT" sz="3200" dirty="0"/>
              <a:t> di cui si dice che ha esaurito le rinascite in regni inferiori. Secondo la spiegazione dei Sarvāstivādin questo «esaurimento» delle condizione per rinascite inferiore altro non è che questo </a:t>
            </a:r>
            <a:r>
              <a:rPr lang="it-IT" sz="3200" i="1" dirty="0"/>
              <a:t>dharma</a:t>
            </a:r>
            <a:r>
              <a:rPr lang="it-IT" sz="3200" dirty="0"/>
              <a:t> chiamato cessazione indipendente da deliberazione.</a:t>
            </a:r>
          </a:p>
        </p:txBody>
      </p:sp>
    </p:spTree>
    <p:extLst>
      <p:ext uri="{BB962C8B-B14F-4D97-AF65-F5344CB8AC3E}">
        <p14:creationId xmlns:p14="http://schemas.microsoft.com/office/powerpoint/2010/main" val="39733908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534E6-343D-8C2C-E021-D4DC8635751D}"/>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D98EB105-C231-36A1-67EC-69AF3A23BD2B}"/>
              </a:ext>
            </a:extLst>
          </p:cNvPr>
          <p:cNvSpPr>
            <a:spLocks noGrp="1"/>
          </p:cNvSpPr>
          <p:nvPr>
            <p:ph type="title"/>
          </p:nvPr>
        </p:nvSpPr>
        <p:spPr/>
        <p:txBody>
          <a:bodyPr>
            <a:normAutofit/>
          </a:bodyPr>
          <a:lstStyle/>
          <a:p>
            <a:r>
              <a:rPr lang="it-IT" sz="3600" b="1" cap="none" dirty="0"/>
              <a:t>Cessazione indipendente da deliberazione</a:t>
            </a:r>
            <a:endParaRPr lang="en-GB" sz="3600" b="1" cap="none" dirty="0"/>
          </a:p>
        </p:txBody>
      </p:sp>
      <p:sp>
        <p:nvSpPr>
          <p:cNvPr id="6" name="Segnaposto contenuto 5">
            <a:extLst>
              <a:ext uri="{FF2B5EF4-FFF2-40B4-BE49-F238E27FC236}">
                <a16:creationId xmlns:a16="http://schemas.microsoft.com/office/drawing/2014/main" id="{E0310B75-DA44-69C6-75B9-0FEE9BA3DC27}"/>
              </a:ext>
            </a:extLst>
          </p:cNvPr>
          <p:cNvSpPr>
            <a:spLocks noGrp="1"/>
          </p:cNvSpPr>
          <p:nvPr>
            <p:ph idx="1"/>
          </p:nvPr>
        </p:nvSpPr>
        <p:spPr>
          <a:xfrm>
            <a:off x="429768" y="1468426"/>
            <a:ext cx="10652760" cy="4907322"/>
          </a:xfrm>
        </p:spPr>
        <p:txBody>
          <a:bodyPr>
            <a:normAutofit/>
          </a:bodyPr>
          <a:lstStyle/>
          <a:p>
            <a:r>
              <a:rPr lang="it-IT" sz="3200" dirty="0"/>
              <a:t>Come si può vedere dalla spiegazione, la cessazione indipendente da deliberazione è un concetto controverso.</a:t>
            </a:r>
          </a:p>
        </p:txBody>
      </p:sp>
    </p:spTree>
    <p:extLst>
      <p:ext uri="{BB962C8B-B14F-4D97-AF65-F5344CB8AC3E}">
        <p14:creationId xmlns:p14="http://schemas.microsoft.com/office/powerpoint/2010/main" val="2926496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6C6E0-DBE7-7C41-F863-5E137F2BBE7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F0A93B5-6ED0-051A-6E52-A67B6AC52BA7}"/>
              </a:ext>
            </a:extLst>
          </p:cNvPr>
          <p:cNvSpPr>
            <a:spLocks noGrp="1"/>
          </p:cNvSpPr>
          <p:nvPr>
            <p:ph type="title"/>
          </p:nvPr>
        </p:nvSpPr>
        <p:spPr>
          <a:xfrm>
            <a:off x="379664" y="770852"/>
            <a:ext cx="8961120" cy="4654296"/>
          </a:xfrm>
        </p:spPr>
        <p:txBody>
          <a:bodyPr>
            <a:normAutofit/>
          </a:bodyPr>
          <a:lstStyle/>
          <a:p>
            <a:r>
              <a:rPr lang="it-IT" cap="none" dirty="0">
                <a:solidFill>
                  <a:schemeClr val="tx1"/>
                </a:solidFill>
                <a:latin typeface="Walbaum Display SemiBold" panose="02070703090703020303" pitchFamily="18" charset="0"/>
              </a:rPr>
              <a:t>Spazio</a:t>
            </a:r>
            <a:br>
              <a:rPr lang="it-IT" cap="none" dirty="0">
                <a:solidFill>
                  <a:schemeClr val="tx1"/>
                </a:solidFill>
              </a:rPr>
            </a:br>
            <a:br>
              <a:rPr lang="it-IT" cap="none" dirty="0">
                <a:solidFill>
                  <a:schemeClr val="tx1"/>
                </a:solidFill>
              </a:rPr>
            </a:br>
            <a:r>
              <a:rPr lang="it-IT" cap="none" dirty="0">
                <a:solidFill>
                  <a:schemeClr val="tx1"/>
                </a:solidFill>
              </a:rPr>
              <a:t> </a:t>
            </a:r>
            <a:br>
              <a:rPr lang="it-IT" cap="none" dirty="0">
                <a:solidFill>
                  <a:schemeClr val="tx1"/>
                </a:solidFill>
              </a:rPr>
            </a:br>
            <a:r>
              <a:rPr lang="it-IT" b="1" cap="none" dirty="0">
                <a:solidFill>
                  <a:schemeClr val="tx1"/>
                </a:solidFill>
                <a:latin typeface="Times New Roman" panose="02020603050405020304" pitchFamily="18" charset="0"/>
                <a:cs typeface="Times New Roman" panose="02020603050405020304" pitchFamily="18" charset="0"/>
              </a:rPr>
              <a:t>Ākāśa</a:t>
            </a:r>
            <a:r>
              <a:rPr lang="it-IT" b="1" cap="none" dirty="0">
                <a:solidFill>
                  <a:schemeClr val="tx1"/>
                </a:solidFill>
                <a:latin typeface="Walbaum Display SemiBold" panose="02070703090703020303" pitchFamily="18" charset="0"/>
              </a:rPr>
              <a:t> </a:t>
            </a:r>
            <a:endParaRPr lang="en-GB" b="1" cap="none" dirty="0">
              <a:solidFill>
                <a:schemeClr val="tx1"/>
              </a:solidFill>
              <a:latin typeface="Walbaum Display SemiBold" panose="02070703090703020303" pitchFamily="18" charset="0"/>
            </a:endParaRPr>
          </a:p>
        </p:txBody>
      </p:sp>
    </p:spTree>
    <p:extLst>
      <p:ext uri="{BB962C8B-B14F-4D97-AF65-F5344CB8AC3E}">
        <p14:creationId xmlns:p14="http://schemas.microsoft.com/office/powerpoint/2010/main" val="26223935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B138F-1FD8-7C7B-0C2D-992172C549B0}"/>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307DE90F-A063-A463-2248-2194B8128458}"/>
              </a:ext>
            </a:extLst>
          </p:cNvPr>
          <p:cNvSpPr>
            <a:spLocks noGrp="1"/>
          </p:cNvSpPr>
          <p:nvPr>
            <p:ph type="title"/>
          </p:nvPr>
        </p:nvSpPr>
        <p:spPr/>
        <p:txBody>
          <a:bodyPr>
            <a:normAutofit/>
          </a:bodyPr>
          <a:lstStyle/>
          <a:p>
            <a:r>
              <a:rPr lang="it-IT" sz="3600" b="1" cap="none" dirty="0"/>
              <a:t>Spazio</a:t>
            </a:r>
            <a:endParaRPr lang="en-GB" sz="3600" b="1" cap="none" dirty="0"/>
          </a:p>
        </p:txBody>
      </p:sp>
      <p:sp>
        <p:nvSpPr>
          <p:cNvPr id="6" name="Segnaposto contenuto 5">
            <a:extLst>
              <a:ext uri="{FF2B5EF4-FFF2-40B4-BE49-F238E27FC236}">
                <a16:creationId xmlns:a16="http://schemas.microsoft.com/office/drawing/2014/main" id="{84138AB0-3D19-FB6D-3080-AB22D756D25B}"/>
              </a:ext>
            </a:extLst>
          </p:cNvPr>
          <p:cNvSpPr>
            <a:spLocks noGrp="1"/>
          </p:cNvSpPr>
          <p:nvPr>
            <p:ph idx="1"/>
          </p:nvPr>
        </p:nvSpPr>
        <p:spPr>
          <a:xfrm>
            <a:off x="429768" y="1468426"/>
            <a:ext cx="10652760" cy="4907322"/>
          </a:xfrm>
        </p:spPr>
        <p:txBody>
          <a:bodyPr>
            <a:normAutofit/>
          </a:bodyPr>
          <a:lstStyle/>
          <a:p>
            <a:r>
              <a:rPr lang="it-IT" sz="3200" dirty="0"/>
              <a:t>Lo spazio, </a:t>
            </a:r>
            <a:r>
              <a:rPr lang="it-IT" sz="3200" i="1" dirty="0"/>
              <a:t>ākāśa</a:t>
            </a:r>
            <a:r>
              <a:rPr lang="it-IT" sz="3200" dirty="0"/>
              <a:t>, non è menzionato nel </a:t>
            </a:r>
            <a:r>
              <a:rPr lang="it-IT" sz="3200" i="1" dirty="0"/>
              <a:t>Jñānaprasthāna</a:t>
            </a:r>
            <a:r>
              <a:rPr lang="it-IT" sz="3200" dirty="0"/>
              <a:t>, il libro canonico fondamentale del Sarvāstivāda e nel </a:t>
            </a:r>
            <a:r>
              <a:rPr lang="it-IT" sz="3200" i="1" dirty="0"/>
              <a:t>Mahāvibhāṣā</a:t>
            </a:r>
            <a:r>
              <a:rPr lang="it-IT" sz="3200" dirty="0"/>
              <a:t> è scritto che alcuni maestri negano la sua realtà.</a:t>
            </a:r>
          </a:p>
          <a:p>
            <a:r>
              <a:rPr lang="it-IT" sz="3200" dirty="0"/>
              <a:t>E’ possibile che il concetto di </a:t>
            </a:r>
            <a:r>
              <a:rPr lang="it-IT" sz="3200" i="1" dirty="0"/>
              <a:t>ākāśa</a:t>
            </a:r>
            <a:r>
              <a:rPr lang="it-IT" sz="3200" dirty="0"/>
              <a:t> come incondizionato sia emerso tardi nella dottrina Sarvāstivāda.</a:t>
            </a:r>
          </a:p>
        </p:txBody>
      </p:sp>
    </p:spTree>
    <p:extLst>
      <p:ext uri="{BB962C8B-B14F-4D97-AF65-F5344CB8AC3E}">
        <p14:creationId xmlns:p14="http://schemas.microsoft.com/office/powerpoint/2010/main" val="13883134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5A9CF-41E5-C035-8079-67A3E6F9EDE9}"/>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9DD57377-5E11-5905-6362-49EEC64BC7CE}"/>
              </a:ext>
            </a:extLst>
          </p:cNvPr>
          <p:cNvSpPr>
            <a:spLocks noGrp="1"/>
          </p:cNvSpPr>
          <p:nvPr>
            <p:ph type="title"/>
          </p:nvPr>
        </p:nvSpPr>
        <p:spPr/>
        <p:txBody>
          <a:bodyPr>
            <a:normAutofit/>
          </a:bodyPr>
          <a:lstStyle/>
          <a:p>
            <a:r>
              <a:rPr lang="it-IT" sz="3600" b="1" cap="none" dirty="0"/>
              <a:t>Spazio</a:t>
            </a:r>
            <a:endParaRPr lang="en-GB" sz="3600" b="1" cap="none" dirty="0"/>
          </a:p>
        </p:txBody>
      </p:sp>
      <p:sp>
        <p:nvSpPr>
          <p:cNvPr id="6" name="Segnaposto contenuto 5">
            <a:extLst>
              <a:ext uri="{FF2B5EF4-FFF2-40B4-BE49-F238E27FC236}">
                <a16:creationId xmlns:a16="http://schemas.microsoft.com/office/drawing/2014/main" id="{281619F9-63F6-3FF2-0D02-D7D7C1367245}"/>
              </a:ext>
            </a:extLst>
          </p:cNvPr>
          <p:cNvSpPr>
            <a:spLocks noGrp="1"/>
          </p:cNvSpPr>
          <p:nvPr>
            <p:ph idx="1"/>
          </p:nvPr>
        </p:nvSpPr>
        <p:spPr>
          <a:xfrm>
            <a:off x="429768" y="1468426"/>
            <a:ext cx="10652760" cy="4907322"/>
          </a:xfrm>
        </p:spPr>
        <p:txBody>
          <a:bodyPr>
            <a:normAutofit/>
          </a:bodyPr>
          <a:lstStyle/>
          <a:p>
            <a:r>
              <a:rPr lang="it-IT" sz="3200" dirty="0"/>
              <a:t>Ci sono due tipi di spazio:</a:t>
            </a:r>
          </a:p>
          <a:p>
            <a:r>
              <a:rPr lang="it-IT" sz="3200" dirty="0"/>
              <a:t>1. Lo spazio nel senso ordinario del termine che è chiamato «elemento» (</a:t>
            </a:r>
            <a:r>
              <a:rPr lang="it-IT" sz="3200" i="1" dirty="0"/>
              <a:t>ākāśa-dhātu</a:t>
            </a:r>
            <a:r>
              <a:rPr lang="it-IT" sz="3200" dirty="0"/>
              <a:t>). Esso è </a:t>
            </a:r>
            <a:r>
              <a:rPr lang="it-IT" sz="3200" i="1" dirty="0"/>
              <a:t>rūpa</a:t>
            </a:r>
            <a:r>
              <a:rPr lang="it-IT" sz="3200" dirty="0"/>
              <a:t> e consiste nelle cavità come ad esempio, lo spazio in una porta, nella bocca, un buco in un muro.</a:t>
            </a:r>
          </a:p>
        </p:txBody>
      </p:sp>
    </p:spTree>
    <p:extLst>
      <p:ext uri="{BB962C8B-B14F-4D97-AF65-F5344CB8AC3E}">
        <p14:creationId xmlns:p14="http://schemas.microsoft.com/office/powerpoint/2010/main" val="8099867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48F71-6055-268A-1DFA-B8855362FD85}"/>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BA0AD7B2-4BAB-1B08-1693-4E4BC35286B6}"/>
              </a:ext>
            </a:extLst>
          </p:cNvPr>
          <p:cNvSpPr>
            <a:spLocks noGrp="1"/>
          </p:cNvSpPr>
          <p:nvPr>
            <p:ph type="title"/>
          </p:nvPr>
        </p:nvSpPr>
        <p:spPr/>
        <p:txBody>
          <a:bodyPr>
            <a:normAutofit/>
          </a:bodyPr>
          <a:lstStyle/>
          <a:p>
            <a:r>
              <a:rPr lang="it-IT" sz="3600" b="1" cap="none" dirty="0"/>
              <a:t>Spazio</a:t>
            </a:r>
            <a:endParaRPr lang="en-GB" sz="3600" b="1" cap="none" dirty="0"/>
          </a:p>
        </p:txBody>
      </p:sp>
      <p:sp>
        <p:nvSpPr>
          <p:cNvPr id="6" name="Segnaposto contenuto 5">
            <a:extLst>
              <a:ext uri="{FF2B5EF4-FFF2-40B4-BE49-F238E27FC236}">
                <a16:creationId xmlns:a16="http://schemas.microsoft.com/office/drawing/2014/main" id="{B5A304A8-1A5D-C43D-3FE6-86799ED654D2}"/>
              </a:ext>
            </a:extLst>
          </p:cNvPr>
          <p:cNvSpPr>
            <a:spLocks noGrp="1"/>
          </p:cNvSpPr>
          <p:nvPr>
            <p:ph idx="1"/>
          </p:nvPr>
        </p:nvSpPr>
        <p:spPr>
          <a:xfrm>
            <a:off x="429768" y="1468426"/>
            <a:ext cx="10652760" cy="4907322"/>
          </a:xfrm>
        </p:spPr>
        <p:txBody>
          <a:bodyPr>
            <a:normAutofit/>
          </a:bodyPr>
          <a:lstStyle/>
          <a:p>
            <a:r>
              <a:rPr lang="it-IT" sz="3200" dirty="0"/>
              <a:t>2. Lo spazio in quanto incondizionato che è ciò che permette ai fenomeni di esistere spazialmente.</a:t>
            </a:r>
          </a:p>
          <a:p>
            <a:r>
              <a:rPr lang="it-IT" sz="3200" dirty="0"/>
              <a:t>Esso è concepito come un ente non materiale, invisibile, resistente, incondizionato e privo di influssi.</a:t>
            </a:r>
          </a:p>
        </p:txBody>
      </p:sp>
    </p:spTree>
    <p:extLst>
      <p:ext uri="{BB962C8B-B14F-4D97-AF65-F5344CB8AC3E}">
        <p14:creationId xmlns:p14="http://schemas.microsoft.com/office/powerpoint/2010/main" val="38029652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47013-3AEC-C404-D843-77FC1FA25265}"/>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11872DE6-728E-5DC6-E233-7C8532FB44BA}"/>
              </a:ext>
            </a:extLst>
          </p:cNvPr>
          <p:cNvSpPr>
            <a:spLocks noGrp="1"/>
          </p:cNvSpPr>
          <p:nvPr>
            <p:ph type="title"/>
          </p:nvPr>
        </p:nvSpPr>
        <p:spPr/>
        <p:txBody>
          <a:bodyPr>
            <a:normAutofit/>
          </a:bodyPr>
          <a:lstStyle/>
          <a:p>
            <a:r>
              <a:rPr lang="it-IT" sz="3600" b="1" cap="none" dirty="0"/>
              <a:t>Spazio</a:t>
            </a:r>
            <a:endParaRPr lang="en-GB" sz="3600" b="1" cap="none" dirty="0"/>
          </a:p>
        </p:txBody>
      </p:sp>
      <p:sp>
        <p:nvSpPr>
          <p:cNvPr id="6" name="Segnaposto contenuto 5">
            <a:extLst>
              <a:ext uri="{FF2B5EF4-FFF2-40B4-BE49-F238E27FC236}">
                <a16:creationId xmlns:a16="http://schemas.microsoft.com/office/drawing/2014/main" id="{D3550FFB-B716-867E-BD93-7FC1D36C575B}"/>
              </a:ext>
            </a:extLst>
          </p:cNvPr>
          <p:cNvSpPr>
            <a:spLocks noGrp="1"/>
          </p:cNvSpPr>
          <p:nvPr>
            <p:ph idx="1"/>
          </p:nvPr>
        </p:nvSpPr>
        <p:spPr>
          <a:xfrm>
            <a:off x="429768" y="1468426"/>
            <a:ext cx="10652760" cy="4907322"/>
          </a:xfrm>
        </p:spPr>
        <p:txBody>
          <a:bodyPr>
            <a:normAutofit fontScale="92500"/>
          </a:bodyPr>
          <a:lstStyle/>
          <a:p>
            <a:r>
              <a:rPr lang="it-IT" sz="3200" dirty="0"/>
              <a:t>E’ concepito come ciò che non ostruisce i fenomeni nel loro movimento spaziale e nel loro posizionamento. </a:t>
            </a:r>
          </a:p>
          <a:p>
            <a:r>
              <a:rPr lang="it-IT" sz="3200" dirty="0"/>
              <a:t>Anche qui, i Sautrāntika hanno la tesi opposta, ovvero lo Spazio è irreale, è semplicemente l’assenza di ciò che è tangibile.</a:t>
            </a:r>
          </a:p>
          <a:p>
            <a:r>
              <a:rPr lang="it-IT" sz="3200" dirty="0"/>
              <a:t>I maestri Sautrāntika e Dārṣṭāntika non distinguevano tra lo spazio in quanto materia e un ipotetico spazio incondizionato.</a:t>
            </a:r>
          </a:p>
        </p:txBody>
      </p:sp>
    </p:spTree>
    <p:extLst>
      <p:ext uri="{BB962C8B-B14F-4D97-AF65-F5344CB8AC3E}">
        <p14:creationId xmlns:p14="http://schemas.microsoft.com/office/powerpoint/2010/main" val="8179938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0378A-186C-FBD0-7A3A-C5A15FDA2A1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F19B3AA-DDC6-293B-B612-AEC2FF97F958}"/>
              </a:ext>
            </a:extLst>
          </p:cNvPr>
          <p:cNvSpPr>
            <a:spLocks noGrp="1"/>
          </p:cNvSpPr>
          <p:nvPr>
            <p:ph type="title"/>
          </p:nvPr>
        </p:nvSpPr>
        <p:spPr>
          <a:xfrm>
            <a:off x="379664" y="770852"/>
            <a:ext cx="8961120" cy="4654296"/>
          </a:xfrm>
        </p:spPr>
        <p:txBody>
          <a:bodyPr>
            <a:normAutofit/>
          </a:bodyPr>
          <a:lstStyle/>
          <a:p>
            <a:br>
              <a:rPr lang="it-IT" cap="none" dirty="0">
                <a:solidFill>
                  <a:schemeClr val="tx1"/>
                </a:solidFill>
              </a:rPr>
            </a:br>
            <a:r>
              <a:rPr lang="it-IT" cap="none" dirty="0">
                <a:solidFill>
                  <a:schemeClr val="tx1"/>
                </a:solidFill>
              </a:rPr>
              <a:t>Riassunto finale</a:t>
            </a:r>
            <a:br>
              <a:rPr lang="it-IT" cap="none" dirty="0">
                <a:solidFill>
                  <a:schemeClr val="tx1"/>
                </a:solidFill>
              </a:rPr>
            </a:br>
            <a:r>
              <a:rPr lang="it-IT" cap="none" dirty="0">
                <a:solidFill>
                  <a:schemeClr val="tx1"/>
                </a:solidFill>
              </a:rPr>
              <a:t> </a:t>
            </a:r>
            <a:br>
              <a:rPr lang="it-IT" cap="none" dirty="0">
                <a:solidFill>
                  <a:schemeClr val="tx1"/>
                </a:solidFill>
              </a:rPr>
            </a:br>
            <a:r>
              <a:rPr lang="it-IT" b="1" cap="none" dirty="0">
                <a:solidFill>
                  <a:schemeClr val="tx1"/>
                </a:solidFill>
                <a:latin typeface="Walbaum Display SemiBold" panose="02070703090703020303" pitchFamily="18" charset="0"/>
              </a:rPr>
              <a:t> </a:t>
            </a:r>
            <a:endParaRPr lang="en-GB" b="1" cap="none" dirty="0">
              <a:solidFill>
                <a:schemeClr val="tx1"/>
              </a:solidFill>
              <a:latin typeface="Walbaum Display SemiBold" panose="02070703090703020303" pitchFamily="18" charset="0"/>
            </a:endParaRPr>
          </a:p>
        </p:txBody>
      </p:sp>
    </p:spTree>
    <p:extLst>
      <p:ext uri="{BB962C8B-B14F-4D97-AF65-F5344CB8AC3E}">
        <p14:creationId xmlns:p14="http://schemas.microsoft.com/office/powerpoint/2010/main" val="30425633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DD1C0-B3FE-6F9E-20E8-17FA34230851}"/>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10EB50BB-8B7E-1D6D-638E-D4AA8BC54CB4}"/>
              </a:ext>
            </a:extLst>
          </p:cNvPr>
          <p:cNvSpPr>
            <a:spLocks noGrp="1"/>
          </p:cNvSpPr>
          <p:nvPr>
            <p:ph type="title"/>
          </p:nvPr>
        </p:nvSpPr>
        <p:spPr/>
        <p:txBody>
          <a:bodyPr>
            <a:normAutofit/>
          </a:bodyPr>
          <a:lstStyle/>
          <a:p>
            <a:r>
              <a:rPr lang="it-IT" sz="3600" b="1" cap="none" dirty="0"/>
              <a:t>Riassunto</a:t>
            </a:r>
            <a:endParaRPr lang="en-GB" sz="3600" b="1" cap="none" dirty="0"/>
          </a:p>
        </p:txBody>
      </p:sp>
      <p:sp>
        <p:nvSpPr>
          <p:cNvPr id="6" name="Segnaposto contenuto 5">
            <a:extLst>
              <a:ext uri="{FF2B5EF4-FFF2-40B4-BE49-F238E27FC236}">
                <a16:creationId xmlns:a16="http://schemas.microsoft.com/office/drawing/2014/main" id="{7B05F310-9DFC-D5BD-080B-D42FAA29A5B2}"/>
              </a:ext>
            </a:extLst>
          </p:cNvPr>
          <p:cNvSpPr>
            <a:spLocks noGrp="1"/>
          </p:cNvSpPr>
          <p:nvPr>
            <p:ph idx="1"/>
          </p:nvPr>
        </p:nvSpPr>
        <p:spPr>
          <a:xfrm>
            <a:off x="429768" y="1468426"/>
            <a:ext cx="10652760" cy="4907322"/>
          </a:xfrm>
        </p:spPr>
        <p:txBody>
          <a:bodyPr>
            <a:normAutofit/>
          </a:bodyPr>
          <a:lstStyle/>
          <a:p>
            <a:r>
              <a:rPr lang="it-IT" sz="2800" dirty="0"/>
              <a:t>Il cammino spirituale consta di quattro fasi:</a:t>
            </a:r>
          </a:p>
          <a:p>
            <a:r>
              <a:rPr lang="it-IT" sz="2800" dirty="0"/>
              <a:t>1. </a:t>
            </a:r>
            <a:r>
              <a:rPr lang="it-IT" sz="2800" i="1" dirty="0"/>
              <a:t>Prayoga</a:t>
            </a:r>
            <a:r>
              <a:rPr lang="it-IT" sz="2800" dirty="0"/>
              <a:t>, cammino preparatorio</a:t>
            </a:r>
          </a:p>
          <a:p>
            <a:r>
              <a:rPr lang="it-IT" sz="2800" dirty="0"/>
              <a:t>2. </a:t>
            </a:r>
            <a:r>
              <a:rPr lang="it-IT" sz="2800" i="1" dirty="0"/>
              <a:t>Darśana-mārga</a:t>
            </a:r>
            <a:r>
              <a:rPr lang="it-IT" sz="2800" dirty="0"/>
              <a:t>, cammino della visione, con l’eliminazione dei </a:t>
            </a:r>
            <a:r>
              <a:rPr lang="it-IT" sz="2800" i="1" dirty="0"/>
              <a:t>darśana-heya, </a:t>
            </a:r>
            <a:r>
              <a:rPr lang="it-IT" sz="2800" dirty="0"/>
              <a:t>penetrazione delle quattro nobili verità secondo i 16 </a:t>
            </a:r>
            <a:r>
              <a:rPr lang="it-IT" sz="2800" i="1" dirty="0"/>
              <a:t>ākāra</a:t>
            </a:r>
          </a:p>
          <a:p>
            <a:r>
              <a:rPr lang="it-IT" sz="2800" i="1" dirty="0"/>
              <a:t>3. Bhāvanā-mārga, cammino della coltivazione, con l’eliminazione graduale di bhāvanā-heya</a:t>
            </a:r>
          </a:p>
          <a:p>
            <a:r>
              <a:rPr lang="it-IT" sz="2800" i="1" dirty="0"/>
              <a:t>4. </a:t>
            </a:r>
            <a:r>
              <a:rPr lang="it-IT" sz="2800" i="1" dirty="0" err="1"/>
              <a:t>Aśaikṣa</a:t>
            </a:r>
            <a:r>
              <a:rPr lang="it-IT" sz="2800" i="1" dirty="0"/>
              <a:t>-mārga, arhat</a:t>
            </a:r>
          </a:p>
          <a:p>
            <a:endParaRPr lang="it-IT" sz="2800" i="1" dirty="0"/>
          </a:p>
        </p:txBody>
      </p:sp>
    </p:spTree>
    <p:extLst>
      <p:ext uri="{BB962C8B-B14F-4D97-AF65-F5344CB8AC3E}">
        <p14:creationId xmlns:p14="http://schemas.microsoft.com/office/powerpoint/2010/main" val="36155105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FC733-611F-C408-CE94-07E9E64498AB}"/>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C1A90237-DC41-A1B5-D028-44AC8A7ADAE7}"/>
              </a:ext>
            </a:extLst>
          </p:cNvPr>
          <p:cNvSpPr>
            <a:spLocks noGrp="1"/>
          </p:cNvSpPr>
          <p:nvPr>
            <p:ph type="title"/>
          </p:nvPr>
        </p:nvSpPr>
        <p:spPr/>
        <p:txBody>
          <a:bodyPr>
            <a:normAutofit/>
          </a:bodyPr>
          <a:lstStyle/>
          <a:p>
            <a:r>
              <a:rPr lang="it-IT" sz="3600" b="1" cap="none" dirty="0"/>
              <a:t>Riassunto</a:t>
            </a:r>
            <a:endParaRPr lang="en-GB" sz="3600" b="1" cap="none" dirty="0"/>
          </a:p>
        </p:txBody>
      </p:sp>
      <p:sp>
        <p:nvSpPr>
          <p:cNvPr id="6" name="Segnaposto contenuto 5">
            <a:extLst>
              <a:ext uri="{FF2B5EF4-FFF2-40B4-BE49-F238E27FC236}">
                <a16:creationId xmlns:a16="http://schemas.microsoft.com/office/drawing/2014/main" id="{2E6F5F65-4953-A6B6-0915-BA1517BFCF19}"/>
              </a:ext>
            </a:extLst>
          </p:cNvPr>
          <p:cNvSpPr>
            <a:spLocks noGrp="1"/>
          </p:cNvSpPr>
          <p:nvPr>
            <p:ph idx="1"/>
          </p:nvPr>
        </p:nvSpPr>
        <p:spPr>
          <a:xfrm>
            <a:off x="429768" y="1468426"/>
            <a:ext cx="10652760" cy="4907322"/>
          </a:xfrm>
        </p:spPr>
        <p:txBody>
          <a:bodyPr>
            <a:normAutofit/>
          </a:bodyPr>
          <a:lstStyle/>
          <a:p>
            <a:r>
              <a:rPr lang="it-IT" sz="3200"/>
              <a:t>Ci </a:t>
            </a:r>
            <a:r>
              <a:rPr lang="it-IT" sz="3200" dirty="0"/>
              <a:t>sono tre tipi di incondizionato di cui quello più importante è </a:t>
            </a:r>
            <a:r>
              <a:rPr lang="it-IT" sz="3200" i="1" dirty="0"/>
              <a:t>pratisaṅkhyā-nirodha</a:t>
            </a:r>
            <a:r>
              <a:rPr lang="it-IT" sz="3200" dirty="0"/>
              <a:t>, ovvero cessazione dovuta a deliberazione. </a:t>
            </a:r>
          </a:p>
        </p:txBody>
      </p:sp>
    </p:spTree>
    <p:extLst>
      <p:ext uri="{BB962C8B-B14F-4D97-AF65-F5344CB8AC3E}">
        <p14:creationId xmlns:p14="http://schemas.microsoft.com/office/powerpoint/2010/main" val="3117731416"/>
      </p:ext>
    </p:extLst>
  </p:cSld>
  <p:clrMapOvr>
    <a:masterClrMapping/>
  </p:clrMapOvr>
</p:sld>
</file>

<file path=ppt/theme/theme1.xml><?xml version="1.0" encoding="utf-8"?>
<a:theme xmlns:a="http://schemas.openxmlformats.org/drawingml/2006/main" name="Oasis">
  <a:themeElements>
    <a:clrScheme name="Oasis">
      <a:dk1>
        <a:srgbClr val="131313"/>
      </a:dk1>
      <a:lt1>
        <a:sysClr val="window" lastClr="FFFFFF"/>
      </a:lt1>
      <a:dk2>
        <a:srgbClr val="2D2A27"/>
      </a:dk2>
      <a:lt2>
        <a:srgbClr val="F0EBE6"/>
      </a:lt2>
      <a:accent1>
        <a:srgbClr val="9F7667"/>
      </a:accent1>
      <a:accent2>
        <a:srgbClr val="BE8856"/>
      </a:accent2>
      <a:accent3>
        <a:srgbClr val="BD9075"/>
      </a:accent3>
      <a:accent4>
        <a:srgbClr val="939081"/>
      </a:accent4>
      <a:accent5>
        <a:srgbClr val="A16D4C"/>
      </a:accent5>
      <a:accent6>
        <a:srgbClr val="8C8662"/>
      </a:accent6>
      <a:hlink>
        <a:srgbClr val="A57361"/>
      </a:hlink>
      <a:folHlink>
        <a:srgbClr val="8C8662"/>
      </a:folHlink>
    </a:clrScheme>
    <a:fontScheme name="Oasis Font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asis" id="{F87D57D1-6595-40EA-BD1E-F0C34D0EF910}" vid="{ECA7DBCD-4BC8-40F2-8EF4-7A6D942FA19B}"/>
    </a:ext>
  </a:extLst>
</a:theme>
</file>

<file path=docProps/app.xml><?xml version="1.0" encoding="utf-8"?>
<Properties xmlns="http://schemas.openxmlformats.org/officeDocument/2006/extended-properties" xmlns:vt="http://schemas.openxmlformats.org/officeDocument/2006/docPropsVTypes">
  <TotalTime>884</TotalTime>
  <Words>2014</Words>
  <Application>Microsoft Office PowerPoint</Application>
  <PresentationFormat>Widescreen</PresentationFormat>
  <Paragraphs>122</Paragraphs>
  <Slides>44</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44</vt:i4>
      </vt:variant>
    </vt:vector>
  </HeadingPairs>
  <TitlesOfParts>
    <vt:vector size="51" baseType="lpstr">
      <vt:lpstr>Arial</vt:lpstr>
      <vt:lpstr>Book Antiqua</vt:lpstr>
      <vt:lpstr>Garamond</vt:lpstr>
      <vt:lpstr>Neue Haas Grotesk Text Pro</vt:lpstr>
      <vt:lpstr>Times New Roman</vt:lpstr>
      <vt:lpstr>Walbaum Display SemiBold</vt:lpstr>
      <vt:lpstr>Oasis</vt:lpstr>
      <vt:lpstr>I tre dharma incondizionati</vt:lpstr>
      <vt:lpstr>Tre categorie di incondizionato</vt:lpstr>
      <vt:lpstr>Tre categorie di incondizionato</vt:lpstr>
      <vt:lpstr>Tre categorie di incondizionato</vt:lpstr>
      <vt:lpstr>Tre categorie di incondizionato</vt:lpstr>
      <vt:lpstr>Tre categorie di incondizionato</vt:lpstr>
      <vt:lpstr>Tre categorie di incondizionato</vt:lpstr>
      <vt:lpstr>Tre categorie di incondizionato</vt:lpstr>
      <vt:lpstr>Concetto di incondizionato per i Sarvāstivādin</vt:lpstr>
      <vt:lpstr>Concetto di incondizionato per i Sarvāstivādin</vt:lpstr>
      <vt:lpstr>Concetto di incondizionato per i Sarvāstivādin</vt:lpstr>
      <vt:lpstr>Concetto di incondizionato per i Sarvāstivādin</vt:lpstr>
      <vt:lpstr>Concetto di incondizionato per i Sarvāstivādin</vt:lpstr>
      <vt:lpstr>Concetto di incondizionato per i Sarvāstivādin</vt:lpstr>
      <vt:lpstr>Cessazione per mezzo di deliberazione    Pratisaṅkhyā nirodha</vt:lpstr>
      <vt:lpstr>Cessazione per mezzo di deliberazione</vt:lpstr>
      <vt:lpstr>Cessazione per mezzo di deliberazione</vt:lpstr>
      <vt:lpstr>Cessazione per mezzo di deliberazione</vt:lpstr>
      <vt:lpstr>Cessazione per mezzo di deliberazione</vt:lpstr>
      <vt:lpstr>Cessazione per mezzo di deliberazione</vt:lpstr>
      <vt:lpstr>Cessazione per mezzo di deliberazione</vt:lpstr>
      <vt:lpstr>Cessazione per mezzo di deliberazione</vt:lpstr>
      <vt:lpstr>Cessazione per mezzo di deliberazione</vt:lpstr>
      <vt:lpstr>Cessazione per mezzo di deliberazione</vt:lpstr>
      <vt:lpstr>Cessazione per mezzo di deliberazione</vt:lpstr>
      <vt:lpstr>Cessazione per mezzo di deliberazione</vt:lpstr>
      <vt:lpstr>Cessazione per mezzo di deliberazione</vt:lpstr>
      <vt:lpstr>Cessazione per mezzo di deliberazione</vt:lpstr>
      <vt:lpstr>Cessazione per mezzo di deliberazione</vt:lpstr>
      <vt:lpstr>Cessazione per mezzo di deliberazione</vt:lpstr>
      <vt:lpstr>Cessazione indipendente da deliberazione    Apratisaṅkhyā nirodha</vt:lpstr>
      <vt:lpstr>Cessazione indipendente da deliberazione</vt:lpstr>
      <vt:lpstr>Cessazione indipendente da deliberazione</vt:lpstr>
      <vt:lpstr>Cessazione indipendente da deliberazione</vt:lpstr>
      <vt:lpstr>Cessazione indipendente da deliberazione</vt:lpstr>
      <vt:lpstr>Cessazione indipendente da deliberazione</vt:lpstr>
      <vt:lpstr>Spazio    Ākāśa </vt:lpstr>
      <vt:lpstr>Spazio</vt:lpstr>
      <vt:lpstr>Spazio</vt:lpstr>
      <vt:lpstr>Spazio</vt:lpstr>
      <vt:lpstr>Spazio</vt:lpstr>
      <vt:lpstr> Riassunto finale    </vt:lpstr>
      <vt:lpstr>Riassunto</vt:lpstr>
      <vt:lpstr>Riassunto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Shi Ruxiong</dc:creator>
  <cp:lastModifiedBy>Shi Ruxiong</cp:lastModifiedBy>
  <cp:revision>3</cp:revision>
  <dcterms:created xsi:type="dcterms:W3CDTF">2026-01-22T06:48:29Z</dcterms:created>
  <dcterms:modified xsi:type="dcterms:W3CDTF">2026-01-31T07:36:00Z</dcterms:modified>
</cp:coreProperties>
</file>