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56" r:id="rId2"/>
    <p:sldId id="257" r:id="rId3"/>
    <p:sldId id="261" r:id="rId4"/>
    <p:sldId id="262" r:id="rId5"/>
    <p:sldId id="258" r:id="rId6"/>
    <p:sldId id="263" r:id="rId7"/>
    <p:sldId id="264" r:id="rId8"/>
    <p:sldId id="266" r:id="rId9"/>
    <p:sldId id="267" r:id="rId10"/>
    <p:sldId id="268" r:id="rId11"/>
    <p:sldId id="259" r:id="rId12"/>
    <p:sldId id="265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2" r:id="rId38"/>
    <p:sldId id="260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27" r:id="rId59"/>
    <p:sldId id="313" r:id="rId60"/>
    <p:sldId id="314" r:id="rId61"/>
    <p:sldId id="315" r:id="rId62"/>
    <p:sldId id="316" r:id="rId63"/>
    <p:sldId id="317" r:id="rId64"/>
    <p:sldId id="320" r:id="rId65"/>
    <p:sldId id="318" r:id="rId66"/>
    <p:sldId id="319" r:id="rId67"/>
    <p:sldId id="321" r:id="rId68"/>
    <p:sldId id="322" r:id="rId69"/>
    <p:sldId id="323" r:id="rId70"/>
    <p:sldId id="324" r:id="rId71"/>
    <p:sldId id="325" r:id="rId72"/>
    <p:sldId id="328" r:id="rId73"/>
    <p:sldId id="326" r:id="rId74"/>
    <p:sldId id="329" r:id="rId75"/>
    <p:sldId id="330" r:id="rId76"/>
    <p:sldId id="331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68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 Ruxiong" userId="3098eb96f0132675" providerId="LiveId" clId="{816FC962-B8C7-4AE3-B0C9-F0298AFCDFBF}"/>
    <pc:docChg chg="undo custSel addSld delSld modSld sldOrd">
      <pc:chgData name="Shi Ruxiong" userId="3098eb96f0132675" providerId="LiveId" clId="{816FC962-B8C7-4AE3-B0C9-F0298AFCDFBF}" dt="2025-11-08T05:02:12.853" v="18896" actId="20577"/>
      <pc:docMkLst>
        <pc:docMk/>
      </pc:docMkLst>
      <pc:sldChg chg="modSp add mod ord">
        <pc:chgData name="Shi Ruxiong" userId="3098eb96f0132675" providerId="LiveId" clId="{816FC962-B8C7-4AE3-B0C9-F0298AFCDFBF}" dt="2025-11-08T05:02:12.853" v="18896" actId="20577"/>
        <pc:sldMkLst>
          <pc:docMk/>
          <pc:sldMk cId="1609265014" sldId="305"/>
        </pc:sldMkLst>
        <pc:spChg chg="mod">
          <ac:chgData name="Shi Ruxiong" userId="3098eb96f0132675" providerId="LiveId" clId="{816FC962-B8C7-4AE3-B0C9-F0298AFCDFBF}" dt="2025-11-08T05:02:12.853" v="18896" actId="20577"/>
          <ac:spMkLst>
            <pc:docMk/>
            <pc:sldMk cId="1609265014" sldId="305"/>
            <ac:spMk id="3" creationId="{0235D0AD-1ADD-83AA-F73E-F8BBEBAC9BF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EF118477-BA54-4B0E-9EC5-D8568300CAF2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8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E53AA-13B8-469A-87B0-FF7C74E1EADE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8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5B3B0F7F-6AD6-4AF0-8BB1-D49CE0F9F622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14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016F69B6-6D5E-4363-B374-18E94027D1E6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78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4DEE5A9B-1189-4B03-AA34-8ABCB3EDCE59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41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93776"/>
            <a:ext cx="8028432" cy="4325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65776"/>
            <a:ext cx="5431536" cy="118872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32A50-3A67-42D0-AFC3-9798A621A2DF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86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5111496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5698FC-C9DA-44B4-AC6C-01EEA7EAAA4C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170516"/>
            <a:ext cx="4800600" cy="108398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ECA0D2-D30D-4484-8941-E31C1541BC59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8961120" cy="465429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FA793B8-7270-4493-83ED-C07D34603133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5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94744" y="2423160"/>
            <a:ext cx="578097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AD26B-DEF0-4EC5-90CD-3C7B79EC8572}" type="datetime1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95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914400" indent="-2286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CA36A28-16B8-4B74-ADBC-086BC21557C6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8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07CC-3A12-4A50-A3BE-C6063551B4A3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90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0E33-4FBE-4166-8E4D-D16E2368EAF9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3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688B5-3E47-407E-A4D5-0E98E41979E9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49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9CD1-440F-4DE5-9914-1074B1963E64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63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55DF8-55DB-438A-B328-5A22697F5E96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37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9F2D74A-71A1-4609-9BED-C43EBEF2D096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00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B868B-869A-478B-B17A-F3477F1ABEB8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8CCA563-903D-4707-A09B-73AE7FD9F3E4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64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747B-DE86-4C56-A69A-2124AC6051DB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695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B5E8E98-97C5-4AE8-8CC9-69C51FF1A0EF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2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4F82-DB30-4BD5-9E9D-AD825E313C84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29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7477ED-8564-46ED-8FFC-DE5A509699F3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68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6781-2293-4754-A74B-94E6E7D7B311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981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DFBFA6E-9D0B-474A-AFB9-4E0832448570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72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767648-9FB3-40F4-8072-E80887331DF3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4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007E99A-2976-4D79-B66C-833B4C12E9C9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014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D7D-A4A9-4042-8D3D-AF897B76225E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13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3D79-61FB-48D3-96EC-9D73986E2DB4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582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E407E80-9270-4600-9E83-876C054EC0ED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8386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7A043757-40C8-48EB-A459-80D3B00F0BCB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375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D0304CB2-AF95-4B6C-81FD-EF29E4F12940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328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FD636673-28CE-4CCE-80FB-7124C935A31A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014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EF0D11-5ED9-D2C8-48DF-CDDD85CEAC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4809744"/>
            <a:ext cx="9345168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0350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02264-EF96-4074-A671-AB5D99F5E332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441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4873752"/>
            <a:ext cx="8439912" cy="1490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420624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84F615-9106-410C-834A-3DBE51A81CC1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737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EA1A10B-111C-8469-40F7-C3551BB027D0}"/>
              </a:ext>
            </a:extLst>
          </p:cNvPr>
          <p:cNvSpPr/>
          <p:nvPr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4873752"/>
            <a:ext cx="8439912" cy="159105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800" dirty="0"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420624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5A920F-C91E-4FD9-A8A8-AC96444816EA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59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91DA-BC67-4FFF-80B3-6A83720BA580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987552"/>
            <a:ext cx="10149840" cy="4846320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4000" b="0" cap="all" baseline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3600" b="0" cap="all" baseline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3200" b="0" cap="all" baseline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2800" b="0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97430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5565DD7-EB64-4BFE-B850-4043488A7CD8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30936"/>
            <a:ext cx="844905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5400" b="0" cap="none" baseline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4800" b="0" cap="none" baseline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4400" b="0" cap="none" baseline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4000" b="0" cap="none" baseline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3600" b="0" cap="none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7069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C979-2DBB-4FF5-B773-BBC906FD5969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877824"/>
            <a:ext cx="8046720" cy="5065776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5400" b="0"/>
            </a:lvl1pPr>
            <a:lvl2pPr marL="228600" indent="0">
              <a:lnSpc>
                <a:spcPct val="110000"/>
              </a:lnSpc>
              <a:buNone/>
              <a:defRPr sz="4800" b="0"/>
            </a:lvl2pPr>
            <a:lvl3pPr marL="457200" indent="0">
              <a:lnSpc>
                <a:spcPct val="110000"/>
              </a:lnSpc>
              <a:buNone/>
              <a:defRPr sz="4400" b="0"/>
            </a:lvl3pPr>
            <a:lvl4pPr marL="685800" indent="0">
              <a:lnSpc>
                <a:spcPct val="110000"/>
              </a:lnSpc>
              <a:buNone/>
              <a:defRPr sz="4000" b="0"/>
            </a:lvl4pPr>
            <a:lvl5pPr marL="914400" indent="0">
              <a:lnSpc>
                <a:spcPct val="110000"/>
              </a:lnSpc>
              <a:buNone/>
              <a:defRPr sz="3600" b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03459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84F2-69E3-42EA-A769-C3221255F524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596767"/>
            <a:ext cx="9848088" cy="3767328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6000" b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5400" b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4800" b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4400" b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40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71162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8488" y="5376672"/>
            <a:ext cx="9079992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1600-2F49-4BDF-9F00-79A81477383F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527048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16247664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AF1DAFD-6C43-776A-EDEF-047653131661}"/>
              </a:ext>
            </a:extLst>
          </p:cNvPr>
          <p:cNvSpPr/>
          <p:nvPr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" y="5148072"/>
            <a:ext cx="8366760" cy="118872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23558-A89A-4F39-900D-C4A4FDA1B2E7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85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08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783080"/>
            <a:ext cx="8503920" cy="3209544"/>
          </a:xfrm>
        </p:spPr>
        <p:txBody>
          <a:bodyPr anchor="t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29216625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25BDAC2-53C5-6F8B-7446-54D1152EB91B}"/>
              </a:ext>
            </a:extLst>
          </p:cNvPr>
          <p:cNvSpPr/>
          <p:nvPr/>
        </p:nvSpPr>
        <p:spPr>
          <a:xfrm>
            <a:off x="0" y="0"/>
            <a:ext cx="11385608" cy="5084064"/>
          </a:xfrm>
          <a:custGeom>
            <a:avLst/>
            <a:gdLst>
              <a:gd name="connsiteX0" fmla="*/ 0 w 11385608"/>
              <a:gd name="connsiteY0" fmla="*/ 0 h 5084064"/>
              <a:gd name="connsiteX1" fmla="*/ 11385608 w 11385608"/>
              <a:gd name="connsiteY1" fmla="*/ 0 h 5084064"/>
              <a:gd name="connsiteX2" fmla="*/ 11385608 w 11385608"/>
              <a:gd name="connsiteY2" fmla="*/ 4562110 h 5084064"/>
              <a:gd name="connsiteX3" fmla="*/ 10863655 w 11385608"/>
              <a:gd name="connsiteY3" fmla="*/ 5084064 h 5084064"/>
              <a:gd name="connsiteX4" fmla="*/ 0 w 11385608"/>
              <a:gd name="connsiteY4" fmla="*/ 5084064 h 508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5084064">
                <a:moveTo>
                  <a:pt x="0" y="0"/>
                </a:moveTo>
                <a:lnTo>
                  <a:pt x="11385608" y="0"/>
                </a:lnTo>
                <a:lnTo>
                  <a:pt x="11385608" y="4562110"/>
                </a:lnTo>
                <a:cubicBezTo>
                  <a:pt x="11385608" y="4850377"/>
                  <a:pt x="11151922" y="5084064"/>
                  <a:pt x="10863655" y="5084064"/>
                </a:cubicBezTo>
                <a:lnTo>
                  <a:pt x="0" y="5084064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" y="5449824"/>
            <a:ext cx="9546336" cy="905256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2020B-CB60-4281-A570-6300974B7A2E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85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08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30352"/>
            <a:ext cx="9683496" cy="395020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6755095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784" y="4965192"/>
            <a:ext cx="8339328" cy="128930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033272"/>
            <a:ext cx="8467344" cy="3931920"/>
          </a:xfrm>
        </p:spPr>
        <p:txBody>
          <a:bodyPr anchor="b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4EA42-18F1-82AE-02C3-B2B2A57AD7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55215D8-97AA-4B85-B7A0-A02F39368DA3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AE5996-C1E5-AFF0-1C20-EFDC871179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F18-7D60-FEE3-1B8D-6E5F51611A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963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CE14-1FF6-4074-BE8F-BABA3B0759C8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03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1389-0C57-4856-A530-D0CC79ABF97F}" type="datetime1">
              <a:rPr lang="en-US" smtClean="0"/>
              <a:t>11/8/2025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466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3EFD-DF71-4A7D-9C47-1BBDB138B295}" type="datetime1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325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E319-9B1C-4A02-A60F-55C05B841F00}" type="datetime1">
              <a:rPr lang="en-US" smtClean="0"/>
              <a:t>11/8/2025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845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F397E-666B-470F-A253-6BE6BC97EEBE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836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9CC-ABEB-43E4-956A-E3EA25785381}" type="datetime1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1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E689B-95F7-4D9F-8FA3-5EAD5F062125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94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C20F-E1D8-4943-B054-6F2B6C10D630}" type="datetime1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46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492240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F7F99000-8DC5-4FAA-962C-D38BB4F2BF7D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7112" y="6492240"/>
            <a:ext cx="266090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9456" y="6492240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86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4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  <p:sldLayoutId id="2147483767" r:id="rId18"/>
    <p:sldLayoutId id="2147483768" r:id="rId19"/>
    <p:sldLayoutId id="2147483769" r:id="rId20"/>
    <p:sldLayoutId id="2147483770" r:id="rId21"/>
    <p:sldLayoutId id="2147483771" r:id="rId22"/>
    <p:sldLayoutId id="2147483772" r:id="rId23"/>
    <p:sldLayoutId id="2147483773" r:id="rId24"/>
    <p:sldLayoutId id="2147483774" r:id="rId25"/>
    <p:sldLayoutId id="2147483775" r:id="rId26"/>
    <p:sldLayoutId id="2147483776" r:id="rId27"/>
    <p:sldLayoutId id="2147483777" r:id="rId28"/>
    <p:sldLayoutId id="2147483778" r:id="rId29"/>
    <p:sldLayoutId id="2147483779" r:id="rId30"/>
    <p:sldLayoutId id="2147483780" r:id="rId31"/>
    <p:sldLayoutId id="2147483781" r:id="rId32"/>
    <p:sldLayoutId id="2147483782" r:id="rId33"/>
    <p:sldLayoutId id="2147483783" r:id="rId34"/>
    <p:sldLayoutId id="2147483784" r:id="rId35"/>
    <p:sldLayoutId id="2147483785" r:id="rId36"/>
    <p:sldLayoutId id="2147483786" r:id="rId37"/>
    <p:sldLayoutId id="2147483787" r:id="rId38"/>
    <p:sldLayoutId id="2147483788" r:id="rId39"/>
    <p:sldLayoutId id="2147483789" r:id="rId40"/>
    <p:sldLayoutId id="2147483790" r:id="rId41"/>
    <p:sldLayoutId id="2147483791" r:id="rId42"/>
    <p:sldLayoutId id="2147483792" r:id="rId43"/>
    <p:sldLayoutId id="2147483793" r:id="rId44"/>
    <p:sldLayoutId id="2147483794" r:id="rId45"/>
    <p:sldLayoutId id="2147483795" r:id="rId46"/>
    <p:sldLayoutId id="2147483796" r:id="rId47"/>
    <p:sldLayoutId id="2147483797" r:id="rId48"/>
    <p:sldLayoutId id="2147483798" r:id="rId49"/>
    <p:sldLayoutId id="2147483799" r:id="rId50"/>
    <p:sldLayoutId id="2147483800" r:id="rId51"/>
    <p:sldLayoutId id="2147483801" r:id="rId5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de-de/foto/anbetung-buddhismus-buddhist-dhamma-799589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88604B-6CA5-9615-21A0-3C659A72C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I Tre Oggetti di Rifugio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D50E12E-6E81-251F-0BA6-76272C7D3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Buddha, Dharma, Saṅgha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Segnaposto immagine 4" descr="Immagine che contiene aria aperta, statua, albero, pianta&#10;&#10;Il contenuto generato dall'IA potrebbe non essere corretto.">
            <a:extLst>
              <a:ext uri="{FF2B5EF4-FFF2-40B4-BE49-F238E27FC236}">
                <a16:creationId xmlns:a16="http://schemas.microsoft.com/office/drawing/2014/main" id="{8D53D2C0-34C2-C828-1201-6D3CD6E12B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8" r="18371" b="-2"/>
          <a:stretch>
            <a:fillRect/>
          </a:stretch>
        </p:blipFill>
        <p:spPr>
          <a:xfrm>
            <a:off x="6517248" y="10"/>
            <a:ext cx="5674753" cy="6399142"/>
          </a:xfrm>
          <a:noFill/>
        </p:spPr>
      </p:pic>
    </p:spTree>
    <p:extLst>
      <p:ext uri="{BB962C8B-B14F-4D97-AF65-F5344CB8AC3E}">
        <p14:creationId xmlns:p14="http://schemas.microsoft.com/office/powerpoint/2010/main" val="193418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14B7F6-24E5-C34F-901B-C09F153ED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Cosa vuol dire «prendere rifugio»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4846C4-7CFE-537D-2BAA-34C92ED2C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3600" dirty="0">
                <a:latin typeface="Georgia Pro" panose="02040502050405020303" pitchFamily="18" charset="0"/>
              </a:rPr>
              <a:t>Quando diciamo «prendere rifugio nei Tre Gioielli» intendiamo che da un certo momento in poi consideriamo il Buddha, il Dharma ed il Sangha come la guida e l’inspirazione della nostra esistenza e ci impegniamo a percorrere quel cammino che dalla nostra situazione esistenziale di insoddisfazione conduce alla perfetta emancipazione della </a:t>
            </a:r>
            <a:r>
              <a:rPr lang="it-IT" sz="3600">
                <a:latin typeface="Georgia Pro" panose="02040502050405020303" pitchFamily="18" charset="0"/>
              </a:rPr>
              <a:t>mente liberata.</a:t>
            </a:r>
            <a:endParaRPr lang="en-GB" sz="36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47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9C06B-312E-8494-27CE-310D0AAD2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5C321A-59B3-F0D8-08BF-2126A8B0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Cosa vuol dire «prendere rifugio»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1A040D-4B1D-5E84-EEF0-0D4269DE2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dirty="0">
                <a:latin typeface="Georgia Pro" panose="02040502050405020303" pitchFamily="18" charset="0"/>
              </a:rPr>
              <a:t>I cosiddetti Tre Oggetti di Rifugio sono:</a:t>
            </a:r>
          </a:p>
          <a:p>
            <a:r>
              <a:rPr lang="it-IT" sz="4000" dirty="0">
                <a:latin typeface="Georgia Pro" panose="02040502050405020303" pitchFamily="18" charset="0"/>
              </a:rPr>
              <a:t>1. Buddha, che si riferisce sia al Buddha storico, Gautama Siddharta, sia al potenziale di illuminazione inerente nella mente; </a:t>
            </a:r>
          </a:p>
        </p:txBody>
      </p:sp>
    </p:spTree>
    <p:extLst>
      <p:ext uri="{BB962C8B-B14F-4D97-AF65-F5344CB8AC3E}">
        <p14:creationId xmlns:p14="http://schemas.microsoft.com/office/powerpoint/2010/main" val="2729839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A0080-4521-056F-1513-29397299E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041D6E-5507-8080-F00A-0438472F9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Cosa vuol dire «prendere rifugio»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D80271-EB5E-E91C-806A-48AA932DF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latin typeface="Georgia Pro" panose="02040502050405020303" pitchFamily="18" charset="0"/>
              </a:rPr>
              <a:t>2. Dharma, che si riferisce sia al corpus degli insegnamenti contenuti nel Tripiṭaka, sia al principio che regola i fenomeni nell’universo, ossia l’origine dipendente;</a:t>
            </a:r>
          </a:p>
          <a:p>
            <a:r>
              <a:rPr lang="it-IT" sz="3600" dirty="0">
                <a:latin typeface="Georgia Pro" panose="02040502050405020303" pitchFamily="18" charset="0"/>
              </a:rPr>
              <a:t>3. Saṅgha, che nel suo senso più proprio si riferisce a coloro che hanno realizzato la via insegnata dal Buddha con vari gradi di profondità.</a:t>
            </a:r>
            <a:endParaRPr lang="en-GB" sz="36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83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1A2E4B-FF5B-208B-FD25-30D34D255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 Buddha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CBFCD04-9537-47A3-59DA-1450CAFB4E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Segnaposto immagine 5" descr="Immagine che contiene giallo, tempio, santuario, testo&#10;&#10;Il contenuto generato dall'IA potrebbe non essere corretto.">
            <a:extLst>
              <a:ext uri="{FF2B5EF4-FFF2-40B4-BE49-F238E27FC236}">
                <a16:creationId xmlns:a16="http://schemas.microsoft.com/office/drawing/2014/main" id="{261459DC-E631-EF28-B924-FE9CFACB5A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121"/>
          <a:stretch>
            <a:fillRect/>
          </a:stretch>
        </p:blipFill>
        <p:spPr>
          <a:xfrm>
            <a:off x="6517248" y="10"/>
            <a:ext cx="5674753" cy="6399142"/>
          </a:xfrm>
          <a:noFill/>
        </p:spPr>
      </p:pic>
    </p:spTree>
    <p:extLst>
      <p:ext uri="{BB962C8B-B14F-4D97-AF65-F5344CB8AC3E}">
        <p14:creationId xmlns:p14="http://schemas.microsoft.com/office/powerpoint/2010/main" val="3412659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DFDCB-8E44-0184-14BD-483B7A65D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9F2FF7-43F6-E86A-DC50-A1D21FB40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6D91BF-D660-DA6E-6B8C-024D4FB83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954060"/>
            <a:ext cx="10652760" cy="4327868"/>
          </a:xfrm>
        </p:spPr>
        <p:txBody>
          <a:bodyPr>
            <a:normAutofit/>
          </a:bodyPr>
          <a:lstStyle/>
          <a:p>
            <a:r>
              <a:rPr lang="it-IT" sz="3600" dirty="0">
                <a:latin typeface="Georgia Pro" panose="02040502050405020303" pitchFamily="18" charset="0"/>
              </a:rPr>
              <a:t>La parola Buddha deriva dalla radice </a:t>
            </a:r>
            <a:r>
              <a:rPr lang="it-IT" sz="3600" i="1" dirty="0" err="1">
                <a:latin typeface="Georgia Pro" panose="02040502050405020303" pitchFamily="18" charset="0"/>
              </a:rPr>
              <a:t>budh</a:t>
            </a:r>
            <a:r>
              <a:rPr lang="it-IT" sz="3600" dirty="0">
                <a:latin typeface="Georgia Pro" panose="02040502050405020303" pitchFamily="18" charset="0"/>
              </a:rPr>
              <a:t> che significa «comprendere, svegliarsi». </a:t>
            </a:r>
          </a:p>
          <a:p>
            <a:r>
              <a:rPr lang="it-IT" sz="3600" dirty="0">
                <a:latin typeface="Georgia Pro" panose="02040502050405020303" pitchFamily="18" charset="0"/>
              </a:rPr>
              <a:t>Il Buddha è quindi «colui che ha compreso» o «colui che è risvegliato».</a:t>
            </a:r>
            <a:endParaRPr lang="en-GB" sz="36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58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E8760-2E09-060C-94D5-B1BDD9C9C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B580A0-F88A-4150-70AE-7A91D2EFC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A2C099-CA6B-1DC4-0530-490EF600D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3600" dirty="0">
                <a:latin typeface="Georgia Pro" panose="02040502050405020303" pitchFamily="18" charset="0"/>
              </a:rPr>
              <a:t>Comprendendo che cosa uno diventa un Buddha?</a:t>
            </a:r>
          </a:p>
          <a:p>
            <a:r>
              <a:rPr lang="it-IT" sz="3600" dirty="0">
                <a:latin typeface="Georgia Pro" panose="02040502050405020303" pitchFamily="18" charset="0"/>
              </a:rPr>
              <a:t>Comprendendo il Dharma, ossia il principio o norma dell’universo, l’origine dipendente.</a:t>
            </a:r>
          </a:p>
          <a:p>
            <a:r>
              <a:rPr lang="it-IT" sz="3600" dirty="0">
                <a:latin typeface="Georgia Pro" panose="02040502050405020303" pitchFamily="18" charset="0"/>
              </a:rPr>
              <a:t>Un Buddha comprende il Dharma e lo realizza personalmente, dopodiché lo insegna al mondo per condurre altri alla stessa comprensione e quindi alla liberazione.</a:t>
            </a:r>
            <a:endParaRPr lang="en-GB" sz="36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138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AA5E6-7F35-08FE-C883-B9F6E98E6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7CF847-D7F7-FA41-3365-41745237C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1D7D20-AC92-92DE-38FD-E7928F0C8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latin typeface="Georgia Pro" panose="02040502050405020303" pitchFamily="18" charset="0"/>
              </a:rPr>
              <a:t>Dice Bhikkhu Bodhi, </a:t>
            </a:r>
            <a:r>
              <a:rPr lang="it-IT" sz="3600" i="1" dirty="0" err="1">
                <a:latin typeface="Georgia Pro" panose="02040502050405020303" pitchFamily="18" charset="0"/>
              </a:rPr>
              <a:t>Going</a:t>
            </a:r>
            <a:r>
              <a:rPr lang="it-IT" sz="3600" i="1" dirty="0">
                <a:latin typeface="Georgia Pro" panose="02040502050405020303" pitchFamily="18" charset="0"/>
              </a:rPr>
              <a:t> for </a:t>
            </a:r>
            <a:r>
              <a:rPr lang="it-IT" sz="3600" i="1" dirty="0" err="1">
                <a:latin typeface="Georgia Pro" panose="02040502050405020303" pitchFamily="18" charset="0"/>
              </a:rPr>
              <a:t>Refuge</a:t>
            </a:r>
            <a:r>
              <a:rPr lang="it-IT" sz="3600" i="1" dirty="0">
                <a:latin typeface="Georgia Pro" panose="02040502050405020303" pitchFamily="18" charset="0"/>
              </a:rPr>
              <a:t> </a:t>
            </a:r>
            <a:r>
              <a:rPr lang="it-IT" sz="3600" dirty="0">
                <a:latin typeface="Georgia Pro" panose="02040502050405020303" pitchFamily="18" charset="0"/>
              </a:rPr>
              <a:t>(</a:t>
            </a:r>
            <a:r>
              <a:rPr lang="it-IT" sz="3600" i="1" dirty="0">
                <a:latin typeface="Georgia Pro" panose="02040502050405020303" pitchFamily="18" charset="0"/>
              </a:rPr>
              <a:t>Prendere Rifugio</a:t>
            </a:r>
            <a:r>
              <a:rPr lang="it-IT" sz="3600" dirty="0">
                <a:latin typeface="Georgia Pro" panose="02040502050405020303" pitchFamily="18" charset="0"/>
              </a:rPr>
              <a:t>), p. 32:</a:t>
            </a:r>
          </a:p>
          <a:p>
            <a:pPr lvl="1"/>
            <a:r>
              <a:rPr lang="it-IT" sz="3400" dirty="0">
                <a:latin typeface="Georgia Pro" panose="02040502050405020303" pitchFamily="18" charset="0"/>
              </a:rPr>
              <a:t>«… non prendiamo rifugio in lui semplicemente nella sua particolarità concreta. Ci affidiamo a lui come Buddha, l’illuminato, e questo ha un significato che trascende i limiti di ciò che i fatti empirici e storici possono fornire.»</a:t>
            </a:r>
            <a:endParaRPr lang="en-GB" sz="3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731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86BB2-8E2C-F7CF-59CF-24380CD25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695D65-70EC-5654-3486-A1AAF024A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975144-8D36-E2E9-C609-B26836D5E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latin typeface="Georgia Pro" panose="02040502050405020303" pitchFamily="18" charset="0"/>
              </a:rPr>
              <a:t>«Ciò che consente a un Buddha di fungere da rifugio è la sua attualizzazione di un conseguimento ultramondano. Questo conseguimento è la condizione di essere Buddha o perfetta illuminazione, uno stato realizzato da altri nel passato e che sarà realizzato nuovamente nel futuro.»</a:t>
            </a:r>
            <a:endParaRPr lang="en-GB" sz="3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498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A6D43-46CE-C54B-6629-D8E9893C3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660CEC-0D78-F5C4-84C5-B5AB9615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C42AD6-CC47-4C6D-3939-B9A87A7FF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latin typeface="Georgia Pro" panose="02040502050405020303" pitchFamily="18" charset="0"/>
              </a:rPr>
              <a:t>«Coloro che realizzano questo stato sono i Buddha. Quando prendiamo rifugio nel Buddha lo facciamo poiché egli incarna di persona questo conseguimento.»</a:t>
            </a:r>
          </a:p>
          <a:p>
            <a:r>
              <a:rPr lang="it-IT" sz="3600" dirty="0">
                <a:latin typeface="Georgia Pro" panose="02040502050405020303" pitchFamily="18" charset="0"/>
              </a:rPr>
              <a:t>«E’ questo conseguimento che fa del Buddha un rifugio.»</a:t>
            </a:r>
            <a:endParaRPr lang="en-GB" sz="3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384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14ADF-D78C-A3DF-438C-D8AB5F33F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09961C-05CA-4222-A540-200FF8E73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1E4ED8-7900-F790-7759-8EE3285F0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latin typeface="Georgia Pro" panose="02040502050405020303" pitchFamily="18" charset="0"/>
              </a:rPr>
              <a:t>Secondo il Buddhismo, Gautama Siddharta, quello che chiamiamo il Buddha storico poiché è vissuto in un’epoca a noi relativamente vicina, non è l’unico Buddha che si è manifestato nel mondo.</a:t>
            </a:r>
          </a:p>
          <a:p>
            <a:r>
              <a:rPr lang="it-IT" sz="3600" dirty="0">
                <a:latin typeface="Georgia Pro" panose="02040502050405020303" pitchFamily="18" charset="0"/>
              </a:rPr>
              <a:t>Ogni epoca cosmica ha il suo Buddha che riscopre e diffonde il Dharma in un periodo in cui esso è stato dimenticato.</a:t>
            </a:r>
            <a:endParaRPr lang="en-GB" sz="36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609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EDBF3-3F48-C59D-B217-F8852A262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61AAF0-B487-194D-406A-2B3A93EA3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95F83D-0260-9FE5-6E96-E812A8FB2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400" dirty="0">
                <a:latin typeface="Georgia Pro" panose="02040502050405020303" pitchFamily="18" charset="0"/>
              </a:rPr>
              <a:t>Un Buddha è perfetto in quanto ha purificato totalmente la sua mente da qualunque tipo di contaminante anche residuale ed ha portato alla massima perfezione due virtù, ossia saggezza e compassione. </a:t>
            </a:r>
            <a:endParaRPr lang="en-GB" sz="4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326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ACE19-A822-4F82-AD66-55AF72ED5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781A57-0248-3E5E-8D93-9E597206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I dieci epiteti del 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BB7DF0-42BC-5275-B221-A06FFF7EC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841326"/>
            <a:ext cx="10652760" cy="4440602"/>
          </a:xfrm>
        </p:spPr>
        <p:txBody>
          <a:bodyPr>
            <a:normAutofit/>
          </a:bodyPr>
          <a:lstStyle/>
          <a:p>
            <a:r>
              <a:rPr lang="it-IT" sz="4400" dirty="0">
                <a:latin typeface="Georgia Pro" panose="02040502050405020303" pitchFamily="18" charset="0"/>
              </a:rPr>
              <a:t>I discorsi riportano una formula standard con la quale si ricorda il Buddha che lo descrive secondo dieci qualità che andiamo ora ad esaminare.</a:t>
            </a:r>
            <a:endParaRPr lang="en-GB" sz="4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930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65A1A-4C3C-77EE-DDCF-88FD49E39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07195B-001F-2A5A-776C-53E64C75F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I dieci epiteti del Buddha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F07922-1C57-6F94-3031-44397C61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252728"/>
            <a:ext cx="10652760" cy="459705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it-IT" sz="4400" i="1" dirty="0">
              <a:latin typeface="Garamond" panose="02020404030301010803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it-IT" sz="4400" b="1" i="1" dirty="0">
                <a:latin typeface="Garamond" panose="02020404030301010803" pitchFamily="18" charset="0"/>
              </a:rPr>
              <a:t>Il Beato è un arahant, perfettamente illuminato, perfetto in retta conoscenza e condotta, ben andato, conoscitore del mondo, insorpassata guida di coloro che devono essere domati, maestro di dei e uomini, l’illuminato, il Beato.</a:t>
            </a:r>
            <a:endParaRPr lang="en-GB" sz="4400" b="1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108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4B0B3-9C10-303A-D111-CFB6CDB3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393732-4690-25F1-73F2-4E2981FD9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Arahant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42405F-6C89-4B1C-D03C-F2C90733F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sz="4400" dirty="0">
                <a:latin typeface="Georgia Pro" panose="02040502050405020303" pitchFamily="18" charset="0"/>
              </a:rPr>
              <a:t>Questo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termine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in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cinese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è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anche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reso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come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«colui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che</a:t>
            </a:r>
            <a:r>
              <a:rPr lang="zh-TW" altLang="en-US" sz="4400" dirty="0">
                <a:latin typeface="Georgia Pro" panose="02040502050405020303" pitchFamily="18" charset="0"/>
              </a:rPr>
              <a:t> </a:t>
            </a:r>
            <a:r>
              <a:rPr lang="it-IT" altLang="zh-TW" sz="4400" dirty="0">
                <a:latin typeface="Georgia Pro" panose="02040502050405020303" pitchFamily="18" charset="0"/>
              </a:rPr>
              <a:t>è degno di ricevere offerte» poiché è colui che ha portato a perfetto compimento la via. </a:t>
            </a:r>
          </a:p>
          <a:p>
            <a:pPr marL="0" indent="0">
              <a:buNone/>
            </a:pPr>
            <a:r>
              <a:rPr lang="it-IT" sz="4400" dirty="0">
                <a:latin typeface="Georgia Pro" panose="02040502050405020303" pitchFamily="18" charset="0"/>
              </a:rPr>
              <a:t>Un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 è una persona che ha eliminato ogni attaccamento e con esso anche la possibilità di rinascere nuovamente nel </a:t>
            </a:r>
            <a:r>
              <a:rPr lang="it-IT" sz="4400" i="1" dirty="0">
                <a:latin typeface="Georgia Pro" panose="02040502050405020303" pitchFamily="18" charset="0"/>
              </a:rPr>
              <a:t>saṃsāra</a:t>
            </a:r>
            <a:r>
              <a:rPr lang="it-IT" sz="4400" dirty="0">
                <a:latin typeface="Georgia Pro" panose="02040502050405020303" pitchFamily="18" charset="0"/>
              </a:rPr>
              <a:t>. </a:t>
            </a:r>
            <a:endParaRPr lang="en-GB" sz="4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96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D4E11-7F7E-DA76-3235-4CB957586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DC871B-94D1-B0D3-1A1F-03E64130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Arahant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D9AD46-3880-4EEA-AC39-082EEAFED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4400" dirty="0">
                <a:latin typeface="Georgia Pro" panose="02040502050405020303" pitchFamily="18" charset="0"/>
              </a:rPr>
              <a:t>Il Buddha è uno tra gli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. </a:t>
            </a:r>
          </a:p>
          <a:p>
            <a:pPr marL="0" indent="0">
              <a:buNone/>
            </a:pPr>
            <a:r>
              <a:rPr lang="it-IT" sz="4400" dirty="0">
                <a:latin typeface="Georgia Pro" panose="02040502050405020303" pitchFamily="18" charset="0"/>
              </a:rPr>
              <a:t>Egli tuttavia ha rispetto agli altri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 qualità esclusive che ne sottolineano l’eccezionalità.</a:t>
            </a:r>
            <a:endParaRPr lang="en-GB" sz="4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660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0B4F3-34FF-5623-53B8-F56241E22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CC6514-818B-B86F-7EFC-ABA19748E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Arahant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6FAFB5-7821-8D60-5888-E0B10D65A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Georgia Pro" panose="02040502050405020303" pitchFamily="18" charset="0"/>
              </a:rPr>
              <a:t>Chi </a:t>
            </a:r>
            <a:r>
              <a:rPr lang="en-US" sz="4400" dirty="0" err="1">
                <a:latin typeface="Georgia Pro" panose="02040502050405020303" pitchFamily="18" charset="0"/>
              </a:rPr>
              <a:t>realizza</a:t>
            </a:r>
            <a:r>
              <a:rPr lang="en-US" sz="4400" dirty="0">
                <a:latin typeface="Georgia Pro" panose="02040502050405020303" pitchFamily="18" charset="0"/>
              </a:rPr>
              <a:t> </a:t>
            </a:r>
            <a:r>
              <a:rPr lang="en-US" sz="4400" dirty="0" err="1">
                <a:latin typeface="Georgia Pro" panose="02040502050405020303" pitchFamily="18" charset="0"/>
              </a:rPr>
              <a:t>questo</a:t>
            </a:r>
            <a:r>
              <a:rPr lang="en-US" sz="4400" dirty="0">
                <a:latin typeface="Georgia Pro" panose="02040502050405020303" pitchFamily="18" charset="0"/>
              </a:rPr>
              <a:t> </a:t>
            </a:r>
            <a:r>
              <a:rPr lang="en-US" sz="4400" dirty="0" err="1">
                <a:latin typeface="Georgia Pro" panose="02040502050405020303" pitchFamily="18" charset="0"/>
              </a:rPr>
              <a:t>stato</a:t>
            </a:r>
            <a:r>
              <a:rPr lang="en-US" sz="4400" dirty="0">
                <a:latin typeface="Georgia Pro" panose="02040502050405020303" pitchFamily="18" charset="0"/>
              </a:rPr>
              <a:t> lo </a:t>
            </a:r>
            <a:r>
              <a:rPr lang="en-US" sz="4400" dirty="0" err="1">
                <a:latin typeface="Georgia Pro" panose="02040502050405020303" pitchFamily="18" charset="0"/>
              </a:rPr>
              <a:t>comprende</a:t>
            </a:r>
            <a:r>
              <a:rPr lang="en-US" sz="4400" dirty="0">
                <a:latin typeface="Georgia Pro" panose="02040502050405020303" pitchFamily="18" charset="0"/>
              </a:rPr>
              <a:t> </a:t>
            </a:r>
            <a:r>
              <a:rPr lang="en-US" sz="4400" dirty="0" err="1">
                <a:latin typeface="Georgia Pro" panose="02040502050405020303" pitchFamily="18" charset="0"/>
              </a:rPr>
              <a:t>nei</a:t>
            </a:r>
            <a:r>
              <a:rPr lang="en-US" sz="4400" dirty="0">
                <a:latin typeface="Georgia Pro" panose="02040502050405020303" pitchFamily="18" charset="0"/>
              </a:rPr>
              <a:t> termini </a:t>
            </a:r>
            <a:r>
              <a:rPr lang="en-US" sz="4400" dirty="0" err="1">
                <a:latin typeface="Georgia Pro" panose="02040502050405020303" pitchFamily="18" charset="0"/>
              </a:rPr>
              <a:t>della</a:t>
            </a:r>
            <a:r>
              <a:rPr lang="en-US" sz="4400" dirty="0">
                <a:latin typeface="Georgia Pro" panose="02040502050405020303" pitchFamily="18" charset="0"/>
              </a:rPr>
              <a:t> </a:t>
            </a:r>
            <a:r>
              <a:rPr lang="en-US" sz="4400" dirty="0" err="1">
                <a:latin typeface="Georgia Pro" panose="02040502050405020303" pitchFamily="18" charset="0"/>
              </a:rPr>
              <a:t>seguente</a:t>
            </a:r>
            <a:r>
              <a:rPr lang="en-US" sz="4400" dirty="0">
                <a:latin typeface="Georgia Pro" panose="02040502050405020303" pitchFamily="18" charset="0"/>
              </a:rPr>
              <a:t> formula </a:t>
            </a:r>
            <a:r>
              <a:rPr lang="en-US" sz="4400" dirty="0" err="1">
                <a:latin typeface="Georgia Pro" panose="02040502050405020303" pitchFamily="18" charset="0"/>
              </a:rPr>
              <a:t>che</a:t>
            </a:r>
            <a:r>
              <a:rPr lang="en-US" sz="4400" dirty="0">
                <a:latin typeface="Georgia Pro" panose="02040502050405020303" pitchFamily="18" charset="0"/>
              </a:rPr>
              <a:t> </a:t>
            </a:r>
            <a:r>
              <a:rPr lang="en-US" sz="4400" dirty="0" err="1">
                <a:latin typeface="Georgia Pro" panose="02040502050405020303" pitchFamily="18" charset="0"/>
              </a:rPr>
              <a:t>ritroviamo</a:t>
            </a:r>
            <a:r>
              <a:rPr lang="en-US" sz="4400" dirty="0">
                <a:latin typeface="Georgia Pro" panose="02040502050405020303" pitchFamily="18" charset="0"/>
              </a:rPr>
              <a:t> di </a:t>
            </a:r>
            <a:r>
              <a:rPr lang="en-US" sz="4400" dirty="0" err="1">
                <a:latin typeface="Georgia Pro" panose="02040502050405020303" pitchFamily="18" charset="0"/>
              </a:rPr>
              <a:t>frequente</a:t>
            </a:r>
            <a:r>
              <a:rPr lang="en-US" sz="4400" dirty="0">
                <a:latin typeface="Georgia Pro" panose="02040502050405020303" pitchFamily="18" charset="0"/>
              </a:rPr>
              <a:t> </a:t>
            </a:r>
            <a:r>
              <a:rPr lang="en-US" sz="4400" dirty="0" err="1">
                <a:latin typeface="Georgia Pro" panose="02040502050405020303" pitchFamily="18" charset="0"/>
              </a:rPr>
              <a:t>nei</a:t>
            </a:r>
            <a:r>
              <a:rPr lang="en-US" sz="4400" dirty="0">
                <a:latin typeface="Georgia Pro" panose="02040502050405020303" pitchFamily="18" charset="0"/>
              </a:rPr>
              <a:t> </a:t>
            </a:r>
            <a:r>
              <a:rPr lang="en-US" sz="4400" i="1" dirty="0">
                <a:latin typeface="Georgia Pro" panose="02040502050405020303" pitchFamily="18" charset="0"/>
              </a:rPr>
              <a:t>sūtra</a:t>
            </a:r>
            <a:r>
              <a:rPr lang="en-US" sz="4400" dirty="0">
                <a:latin typeface="Georgia Pro" panose="02040502050405020303" pitchFamily="18" charset="0"/>
              </a:rPr>
              <a:t>:</a:t>
            </a:r>
            <a:endParaRPr lang="en-GB" sz="4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335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E60C8-08C5-2C2D-B692-EFF4737F8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139B6-69B5-30B7-F1CF-4C7AEE0B4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Arahant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C1193A-3770-34CE-154C-41EEAA708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102291"/>
            <a:ext cx="10652760" cy="478494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4400" dirty="0">
              <a:latin typeface="Georgia Pro" panose="02040502050405020303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400" b="1" i="1" dirty="0">
                <a:latin typeface="Garamond" panose="02020404030301010803" pitchFamily="18" charset="0"/>
              </a:rPr>
              <a:t>La </a:t>
            </a:r>
            <a:r>
              <a:rPr lang="en-US" sz="4400" b="1" i="1" dirty="0" err="1">
                <a:latin typeface="Garamond" panose="02020404030301010803" pitchFamily="18" charset="0"/>
              </a:rPr>
              <a:t>nascita</a:t>
            </a:r>
            <a:r>
              <a:rPr lang="en-US" sz="4400" b="1" i="1" dirty="0">
                <a:latin typeface="Garamond" panose="02020404030301010803" pitchFamily="18" charset="0"/>
              </a:rPr>
              <a:t> è </a:t>
            </a:r>
            <a:r>
              <a:rPr lang="en-US" sz="4400" b="1" i="1" dirty="0" err="1">
                <a:latin typeface="Garamond" panose="02020404030301010803" pitchFamily="18" charset="0"/>
              </a:rPr>
              <a:t>stata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distrutta</a:t>
            </a:r>
            <a:r>
              <a:rPr lang="en-US" sz="4400" b="1" i="1" dirty="0">
                <a:latin typeface="Garamond" panose="02020404030301010803" pitchFamily="18" charset="0"/>
              </a:rPr>
              <a:t>, la </a:t>
            </a:r>
            <a:r>
              <a:rPr lang="en-US" sz="4400" b="1" i="1" dirty="0" err="1">
                <a:latin typeface="Garamond" panose="02020404030301010803" pitchFamily="18" charset="0"/>
              </a:rPr>
              <a:t>santa</a:t>
            </a:r>
            <a:r>
              <a:rPr lang="en-US" sz="4400" b="1" i="1" dirty="0">
                <a:latin typeface="Garamond" panose="02020404030301010803" pitchFamily="18" charset="0"/>
              </a:rPr>
              <a:t> vita è </a:t>
            </a:r>
            <a:r>
              <a:rPr lang="en-US" sz="4400" b="1" i="1" dirty="0" err="1">
                <a:latin typeface="Garamond" panose="02020404030301010803" pitchFamily="18" charset="0"/>
              </a:rPr>
              <a:t>stata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vissuta</a:t>
            </a:r>
            <a:r>
              <a:rPr lang="en-US" sz="4400" b="1" i="1" dirty="0">
                <a:latin typeface="Garamond" panose="02020404030301010803" pitchFamily="18" charset="0"/>
              </a:rPr>
              <a:t>, </a:t>
            </a:r>
            <a:r>
              <a:rPr lang="en-US" sz="4400" b="1" i="1" dirty="0" err="1">
                <a:latin typeface="Garamond" panose="02020404030301010803" pitchFamily="18" charset="0"/>
              </a:rPr>
              <a:t>ciò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che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doveva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essere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fatto</a:t>
            </a:r>
            <a:r>
              <a:rPr lang="en-US" sz="4400" b="1" i="1" dirty="0">
                <a:latin typeface="Garamond" panose="02020404030301010803" pitchFamily="18" charset="0"/>
              </a:rPr>
              <a:t> è </a:t>
            </a:r>
            <a:r>
              <a:rPr lang="en-US" sz="4400" b="1" i="1" dirty="0" err="1">
                <a:latin typeface="Garamond" panose="02020404030301010803" pitchFamily="18" charset="0"/>
              </a:rPr>
              <a:t>stato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fatto</a:t>
            </a:r>
            <a:r>
              <a:rPr lang="en-US" sz="4400" b="1" i="1" dirty="0">
                <a:latin typeface="Garamond" panose="02020404030301010803" pitchFamily="18" charset="0"/>
              </a:rPr>
              <a:t>, non ci </a:t>
            </a:r>
            <a:r>
              <a:rPr lang="en-US" sz="4400" b="1" i="1" dirty="0" err="1">
                <a:latin typeface="Garamond" panose="02020404030301010803" pitchFamily="18" charset="0"/>
              </a:rPr>
              <a:t>sarà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più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ritorno</a:t>
            </a:r>
            <a:r>
              <a:rPr lang="en-US" sz="4400" b="1" i="1" dirty="0">
                <a:latin typeface="Garamond" panose="02020404030301010803" pitchFamily="18" charset="0"/>
              </a:rPr>
              <a:t> ad </a:t>
            </a:r>
            <a:r>
              <a:rPr lang="en-US" sz="4400" b="1" i="1" dirty="0" err="1">
                <a:latin typeface="Garamond" panose="02020404030301010803" pitchFamily="18" charset="0"/>
              </a:rPr>
              <a:t>alcuno</a:t>
            </a:r>
            <a:r>
              <a:rPr lang="en-US" sz="4400" b="1" i="1" dirty="0">
                <a:latin typeface="Garamond" panose="02020404030301010803" pitchFamily="18" charset="0"/>
              </a:rPr>
              <a:t> </a:t>
            </a:r>
            <a:r>
              <a:rPr lang="en-US" sz="4400" b="1" i="1" dirty="0" err="1">
                <a:latin typeface="Garamond" panose="02020404030301010803" pitchFamily="18" charset="0"/>
              </a:rPr>
              <a:t>stato</a:t>
            </a:r>
            <a:r>
              <a:rPr lang="en-US" sz="4400" b="1" i="1" dirty="0">
                <a:latin typeface="Garamond" panose="02020404030301010803" pitchFamily="18" charset="0"/>
              </a:rPr>
              <a:t> di </a:t>
            </a:r>
            <a:r>
              <a:rPr lang="en-US" sz="4400" b="1" i="1" dirty="0" err="1">
                <a:latin typeface="Garamond" panose="02020404030301010803" pitchFamily="18" charset="0"/>
              </a:rPr>
              <a:t>esistenza</a:t>
            </a:r>
            <a:r>
              <a:rPr lang="en-US" sz="4400" b="1" i="1" dirty="0">
                <a:latin typeface="Garamond" panose="02020404030301010803" pitchFamily="18" charset="0"/>
              </a:rPr>
              <a:t>.</a:t>
            </a:r>
            <a:endParaRPr lang="en-GB" sz="4400" b="1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17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4A327-18B0-B7D6-77B1-276E3712B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5EB3CD-3CD4-0A26-B0DE-CC50D069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i="1" cap="none" dirty="0" err="1">
                <a:latin typeface="Georgia Pro Semibold" panose="02040702050405020303" pitchFamily="18" charset="0"/>
              </a:rPr>
              <a:t>Samyak</a:t>
            </a:r>
            <a:r>
              <a:rPr lang="it-IT" sz="4000" i="1" cap="none" dirty="0">
                <a:latin typeface="Georgia Pro Semibold" panose="02040702050405020303" pitchFamily="18" charset="0"/>
              </a:rPr>
              <a:t> 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sa</a:t>
            </a:r>
            <a:r>
              <a:rPr lang="it-IT" sz="40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ṃ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buddha</a:t>
            </a:r>
            <a:r>
              <a:rPr lang="it-IT" sz="4000" i="1" cap="none" dirty="0">
                <a:latin typeface="Georgia Pro Semibold" panose="02040702050405020303" pitchFamily="18" charset="0"/>
              </a:rPr>
              <a:t> </a:t>
            </a:r>
            <a:r>
              <a:rPr lang="it-IT" sz="4000" cap="none" dirty="0">
                <a:latin typeface="Georgia Pro Semibold" panose="02040702050405020303" pitchFamily="18" charset="0"/>
              </a:rPr>
              <a:t>– perfettamente </a:t>
            </a:r>
            <a:r>
              <a:rPr lang="it-IT" sz="4000" cap="none" dirty="0" err="1">
                <a:latin typeface="Georgia Pro Semibold" panose="02040702050405020303" pitchFamily="18" charset="0"/>
              </a:rPr>
              <a:t>illuminao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AF5ED6-8B72-7883-0C12-4F8673CA1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528175"/>
            <a:ext cx="10652760" cy="4359058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 è un illuminato, ma non è un Buddha. Un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 diventa tale dopo aver ascoltato l’insegnamento di un Buddha sul Dharma e manca di alcune delle qualità che caratterizzano un Buddha, per esempio l’onniscienza.</a:t>
            </a:r>
          </a:p>
        </p:txBody>
      </p:sp>
    </p:spTree>
    <p:extLst>
      <p:ext uri="{BB962C8B-B14F-4D97-AF65-F5344CB8AC3E}">
        <p14:creationId xmlns:p14="http://schemas.microsoft.com/office/powerpoint/2010/main" val="2719055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7CF0F-9A9D-6273-79BF-F458B90FE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3EA3BF-B532-89EC-FD91-3EAA38DD5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i="1" cap="none" dirty="0" err="1">
                <a:latin typeface="Georgia Pro Semibold" panose="02040702050405020303" pitchFamily="18" charset="0"/>
              </a:rPr>
              <a:t>Samyak</a:t>
            </a:r>
            <a:r>
              <a:rPr lang="it-IT" sz="4000" i="1" cap="none" dirty="0">
                <a:latin typeface="Georgia Pro Semibold" panose="02040702050405020303" pitchFamily="18" charset="0"/>
              </a:rPr>
              <a:t> 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sa</a:t>
            </a:r>
            <a:r>
              <a:rPr lang="it-IT" sz="40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ṃ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buddha</a:t>
            </a:r>
            <a:r>
              <a:rPr lang="it-IT" sz="4000" cap="none" dirty="0">
                <a:latin typeface="Georgia Pro Semibold" panose="02040702050405020303" pitchFamily="18" charset="0"/>
              </a:rPr>
              <a:t>– perfettamente illuminato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E26F23-4239-5F97-BD34-CF20EF8EB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528175"/>
            <a:ext cx="10652760" cy="435905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</a:t>
            </a:r>
            <a:r>
              <a:rPr lang="it-IT" sz="4400" i="1" dirty="0" err="1">
                <a:latin typeface="Georgia Pro" panose="02040502050405020303" pitchFamily="18" charset="0"/>
              </a:rPr>
              <a:t>samyak-sa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ṃ</a:t>
            </a:r>
            <a:r>
              <a:rPr lang="it-IT" sz="4400" i="1" dirty="0" err="1">
                <a:latin typeface="Georgia Pro" panose="02040502050405020303" pitchFamily="18" charset="0"/>
              </a:rPr>
              <a:t>buddha</a:t>
            </a:r>
            <a:r>
              <a:rPr lang="it-IT" sz="4400" dirty="0">
                <a:latin typeface="Georgia Pro" panose="02040502050405020303" pitchFamily="18" charset="0"/>
              </a:rPr>
              <a:t> è colui che è stato in grado di eliminare non solo gli ostacoli che impediscono la liberazione dal </a:t>
            </a:r>
            <a:r>
              <a:rPr lang="it-IT" sz="4400" i="1" dirty="0">
                <a:latin typeface="Georgia Pro" panose="02040502050405020303" pitchFamily="18" charset="0"/>
              </a:rPr>
              <a:t>saṃsāra</a:t>
            </a:r>
            <a:r>
              <a:rPr lang="it-IT" sz="4400" dirty="0">
                <a:latin typeface="Georgia Pro" panose="02040502050405020303" pitchFamily="18" charset="0"/>
              </a:rPr>
              <a:t>, ma anche i più sottili ostacoli che impediscono l’onniscienza.</a:t>
            </a:r>
          </a:p>
        </p:txBody>
      </p:sp>
    </p:spTree>
    <p:extLst>
      <p:ext uri="{BB962C8B-B14F-4D97-AF65-F5344CB8AC3E}">
        <p14:creationId xmlns:p14="http://schemas.microsoft.com/office/powerpoint/2010/main" val="2833964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BFD28-06FF-CF41-5BC3-FB3B9E308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B07962-13F8-32D6-EB3F-AE7563F1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83464"/>
            <a:ext cx="10806079" cy="969264"/>
          </a:xfrm>
        </p:spPr>
        <p:txBody>
          <a:bodyPr>
            <a:normAutofit fontScale="90000"/>
          </a:bodyPr>
          <a:lstStyle/>
          <a:p>
            <a:r>
              <a:rPr lang="it-IT" sz="4000" i="1" cap="none" dirty="0" err="1">
                <a:latin typeface="Georgia Pro Semibold" panose="02040702050405020303" pitchFamily="18" charset="0"/>
              </a:rPr>
              <a:t>Samyak</a:t>
            </a:r>
            <a:r>
              <a:rPr lang="it-IT" sz="4000" i="1" cap="none" dirty="0">
                <a:latin typeface="Georgia Pro Semibold" panose="02040702050405020303" pitchFamily="18" charset="0"/>
              </a:rPr>
              <a:t> 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sa</a:t>
            </a:r>
            <a:r>
              <a:rPr lang="it-IT" sz="40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ṃ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buddha</a:t>
            </a:r>
            <a:r>
              <a:rPr lang="it-IT" sz="4000" i="1" cap="none" dirty="0">
                <a:latin typeface="Georgia Pro Semibold" panose="02040702050405020303" pitchFamily="18" charset="0"/>
              </a:rPr>
              <a:t> </a:t>
            </a:r>
            <a:r>
              <a:rPr lang="it-IT" sz="4000" cap="none" dirty="0">
                <a:latin typeface="Georgia Pro Semibold" panose="02040702050405020303" pitchFamily="18" charset="0"/>
              </a:rPr>
              <a:t>– perfettamente illuminato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AB2C21-9FFF-DEB4-46A4-344E83198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528175"/>
            <a:ext cx="10652760" cy="435905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</a:t>
            </a:r>
            <a:r>
              <a:rPr lang="it-IT" sz="4400" i="1" dirty="0" err="1">
                <a:latin typeface="Georgia Pro" panose="02040502050405020303" pitchFamily="18" charset="0"/>
              </a:rPr>
              <a:t>samyak-sa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ṃ</a:t>
            </a:r>
            <a:r>
              <a:rPr lang="it-IT" sz="4400" i="1" dirty="0" err="1">
                <a:latin typeface="Georgia Pro" panose="02040502050405020303" pitchFamily="18" charset="0"/>
              </a:rPr>
              <a:t>buddha</a:t>
            </a:r>
            <a:r>
              <a:rPr lang="it-IT" sz="4400" dirty="0">
                <a:latin typeface="Georgia Pro" panose="02040502050405020303" pitchFamily="18" charset="0"/>
              </a:rPr>
              <a:t> appare nel mondo quando il Dharma è stato dimenticato, lo riscopre e lo diffonde a beneficio di tutti gli esseri senzienti.</a:t>
            </a:r>
          </a:p>
        </p:txBody>
      </p:sp>
    </p:spTree>
    <p:extLst>
      <p:ext uri="{BB962C8B-B14F-4D97-AF65-F5344CB8AC3E}">
        <p14:creationId xmlns:p14="http://schemas.microsoft.com/office/powerpoint/2010/main" val="3951771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6EE18-F408-10FE-BF1F-4469CFD3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9A0DC0-7CC1-3B45-D234-C918B16FC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3"/>
            <a:ext cx="10652760" cy="1119451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Perfetto in conoscenza e condotta 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D52A38-D25B-0918-7F31-9D7CB4660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528175"/>
            <a:ext cx="10652760" cy="4359058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In Sanscrito </a:t>
            </a:r>
            <a:r>
              <a:rPr lang="it-IT" sz="4400" i="1" dirty="0">
                <a:latin typeface="Georgia Pro" panose="02040502050405020303" pitchFamily="18" charset="0"/>
              </a:rPr>
              <a:t>vidyācaraṇasampanno</a:t>
            </a:r>
            <a:r>
              <a:rPr lang="it-IT" sz="4400" dirty="0">
                <a:latin typeface="Georgia Pro" panose="02040502050405020303" pitchFamily="18" charset="0"/>
              </a:rPr>
              <a:t>; in Pali </a:t>
            </a:r>
            <a:r>
              <a:rPr lang="it-IT" sz="4400" i="1" dirty="0">
                <a:latin typeface="Georgia Pro" panose="02040502050405020303" pitchFamily="18" charset="0"/>
              </a:rPr>
              <a:t>vijj</a:t>
            </a:r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dirty="0">
                <a:latin typeface="Georgia Pro" panose="02040502050405020303" pitchFamily="18" charset="0"/>
              </a:rPr>
              <a:t>cara</a:t>
            </a:r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ṇ</a:t>
            </a:r>
            <a:r>
              <a:rPr lang="it-IT" sz="4400" i="1" dirty="0">
                <a:latin typeface="Georgia Pro" panose="02040502050405020303" pitchFamily="18" charset="0"/>
              </a:rPr>
              <a:t>asampanno</a:t>
            </a:r>
            <a:r>
              <a:rPr lang="it-IT" sz="4400" dirty="0">
                <a:latin typeface="Georgia Pro" panose="02040502050405020303" pitchFamily="18" charset="0"/>
              </a:rPr>
              <a:t>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Buddha è perfetto in conoscenza poiché ha conquistato le tre conoscenze, ovvero la conoscenza delle proprie vite precedente, la conoscenza del destino karmico di tutti gli esseri e la conoscenza della distruzione dei contaminanti più profondi.</a:t>
            </a:r>
          </a:p>
        </p:txBody>
      </p:sp>
    </p:spTree>
    <p:extLst>
      <p:ext uri="{BB962C8B-B14F-4D97-AF65-F5344CB8AC3E}">
        <p14:creationId xmlns:p14="http://schemas.microsoft.com/office/powerpoint/2010/main" val="1235819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B65D5-510C-0779-39ED-70B0AD4EF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30EFFE-FBAC-3F70-C1A2-25B9C1080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3"/>
            <a:ext cx="10652760" cy="1119451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Perfetto in conoscenza e condotta 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B8A06D-160C-0AAF-A3E5-8E4753567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528175"/>
            <a:ext cx="10652760" cy="4359058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È perfetto in condotta perché possiede alla perfezione la moralità, la capacità di controllare i sensi, moderazione nel mangiare, vigilanza costante, scrupolo e senso del pudore, vasta conoscenza, energia, consapevolezza, saggezza e </a:t>
            </a:r>
            <a:r>
              <a:rPr lang="it-IT" sz="4400" i="1" dirty="0">
                <a:latin typeface="Georgia Pro" panose="02040502050405020303" pitchFamily="18" charset="0"/>
              </a:rPr>
              <a:t>samādhi</a:t>
            </a:r>
            <a:r>
              <a:rPr lang="it-IT" sz="4400" dirty="0">
                <a:latin typeface="Georgia Pro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349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8816A-749F-12BD-9CE8-83339FEDA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D56372-7DE5-CCB7-D694-6979AFF8D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3"/>
            <a:ext cx="10652760" cy="1119451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Ben andato - </a:t>
            </a:r>
            <a:r>
              <a:rPr lang="it-IT" sz="4000" i="1" cap="none" dirty="0">
                <a:latin typeface="Georgia Pro Semibold" panose="02040702050405020303" pitchFamily="18" charset="0"/>
              </a:rPr>
              <a:t>sugato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AD98F2-BFF7-EEEF-5D46-B3EEB44B7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528175"/>
            <a:ext cx="10652760" cy="4359058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«Ben andato» è il significato letterale, ma il termine è anche tradotto come «fortunato», «fausto».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Il Buddha è ben andato perché «è andato» verso il </a:t>
            </a:r>
            <a:r>
              <a:rPr lang="it-IT" sz="4400" i="1" dirty="0">
                <a:latin typeface="Georgia Pro" panose="02040502050405020303" pitchFamily="18" charset="0"/>
              </a:rPr>
              <a:t>nirvāṇa</a:t>
            </a:r>
            <a:r>
              <a:rPr lang="it-IT" sz="4400" dirty="0">
                <a:latin typeface="Georgia Pro" panose="02040502050405020303" pitchFamily="18" charset="0"/>
              </a:rPr>
              <a:t> supremo e perché è completamente libero dal ciclo del </a:t>
            </a:r>
            <a:r>
              <a:rPr lang="it-IT" sz="4400" i="1" dirty="0">
                <a:latin typeface="Georgia Pro" panose="02040502050405020303" pitchFamily="18" charset="0"/>
              </a:rPr>
              <a:t>saṃsāra</a:t>
            </a:r>
            <a:r>
              <a:rPr lang="it-IT" sz="4400" dirty="0">
                <a:latin typeface="Georgia Pro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4627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D04D8-EBF8-03BB-F593-1DDB02125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EBE8C6-0C49-33A0-D86E-3805D4473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3"/>
            <a:ext cx="10652760" cy="1119451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Conoscitore del mondo - 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lokavid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1D24FB-4520-8035-EA2C-A9DCF348F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991637"/>
            <a:ext cx="10652760" cy="389559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Avendo realizzato tutte le virtù in modo supremo, è in grado di conoscere la mente di tutti gli esseri senzienti dell’universo. </a:t>
            </a:r>
          </a:p>
        </p:txBody>
      </p:sp>
    </p:spTree>
    <p:extLst>
      <p:ext uri="{BB962C8B-B14F-4D97-AF65-F5344CB8AC3E}">
        <p14:creationId xmlns:p14="http://schemas.microsoft.com/office/powerpoint/2010/main" val="4263676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2F217-9788-D4A3-3074-F0AB309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694D80-B395-28B0-AF67-81EE8925A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3"/>
            <a:ext cx="10652760" cy="1482707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Insorpassata guida di coloro che devono essere domati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6FFEDA-4981-997F-155A-34941FD6A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2204581"/>
            <a:ext cx="10652760" cy="368265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S: </a:t>
            </a:r>
            <a:r>
              <a:rPr lang="it-IT" sz="4400" i="1" dirty="0" err="1">
                <a:latin typeface="Georgia Pro" panose="02040502050405020303" pitchFamily="18" charset="0"/>
              </a:rPr>
              <a:t>Anuttaro</a:t>
            </a:r>
            <a:r>
              <a:rPr lang="it-IT" sz="4400" i="1" dirty="0">
                <a:latin typeface="Georgia Pro" panose="02040502050405020303" pitchFamily="18" charset="0"/>
              </a:rPr>
              <a:t> </a:t>
            </a:r>
            <a:r>
              <a:rPr lang="it-IT" sz="4400" i="1" dirty="0" err="1">
                <a:latin typeface="Georgia Pro" panose="02040502050405020303" pitchFamily="18" charset="0"/>
              </a:rPr>
              <a:t>puruṣadamya</a:t>
            </a:r>
            <a:r>
              <a:rPr lang="it-IT" sz="4400" i="1" dirty="0">
                <a:latin typeface="Georgia Pro" panose="02040502050405020303" pitchFamily="18" charset="0"/>
              </a:rPr>
              <a:t> </a:t>
            </a:r>
            <a:r>
              <a:rPr lang="it-IT" sz="4400" i="1" dirty="0" err="1">
                <a:latin typeface="Georgia Pro" panose="02040502050405020303" pitchFamily="18" charset="0"/>
              </a:rPr>
              <a:t>sārathi</a:t>
            </a:r>
            <a:endParaRPr lang="it-IT" sz="4400" i="1" dirty="0">
              <a:latin typeface="Georgia Pro" panose="020405020504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P: </a:t>
            </a:r>
            <a:r>
              <a:rPr lang="it-IT" sz="4400" i="1" dirty="0" err="1">
                <a:latin typeface="Georgia Pro" panose="02040502050405020303" pitchFamily="18" charset="0"/>
              </a:rPr>
              <a:t>Anuttaro</a:t>
            </a:r>
            <a:r>
              <a:rPr lang="it-IT" sz="4400" i="1" dirty="0">
                <a:latin typeface="Georgia Pro" panose="02040502050405020303" pitchFamily="18" charset="0"/>
              </a:rPr>
              <a:t> </a:t>
            </a:r>
            <a:r>
              <a:rPr lang="it-IT" sz="4400" i="1" dirty="0" err="1">
                <a:latin typeface="Georgia Pro" panose="02040502050405020303" pitchFamily="18" charset="0"/>
              </a:rPr>
              <a:t>purisadamma</a:t>
            </a:r>
            <a:r>
              <a:rPr lang="it-IT" sz="4400" i="1" dirty="0">
                <a:latin typeface="Georgia Pro" panose="02040502050405020303" pitchFamily="18" charset="0"/>
              </a:rPr>
              <a:t> </a:t>
            </a:r>
            <a:r>
              <a:rPr lang="it-IT" sz="4400" i="1" dirty="0" err="1">
                <a:latin typeface="Georgia Pro" panose="02040502050405020303" pitchFamily="18" charset="0"/>
              </a:rPr>
              <a:t>s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dirty="0" err="1">
                <a:latin typeface="Georgia Pro" panose="02040502050405020303" pitchFamily="18" charset="0"/>
              </a:rPr>
              <a:t>rathi</a:t>
            </a:r>
            <a:endParaRPr lang="it-IT" sz="4400" i="1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067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50CBE-4AF5-A7A2-3F8B-2F4BACF2E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C941A3-13E6-5C43-75F8-786B85565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3"/>
            <a:ext cx="10652760" cy="1482707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Insorpassata guida di coloro che devono essere domati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E59E02-FD59-7885-F555-77F309923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2204581"/>
            <a:ext cx="10652760" cy="3682652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Come evidente da molti racconti che troviamo nei </a:t>
            </a:r>
            <a:r>
              <a:rPr lang="it-IT" sz="4400" i="1" dirty="0">
                <a:latin typeface="Georgia Pro" panose="02040502050405020303" pitchFamily="18" charset="0"/>
              </a:rPr>
              <a:t>sūtra</a:t>
            </a:r>
            <a:r>
              <a:rPr lang="it-IT" sz="4400" dirty="0">
                <a:latin typeface="Georgia Pro" panose="02040502050405020303" pitchFamily="18" charset="0"/>
              </a:rPr>
              <a:t>, il Buddha eccelleva come pedagogo.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Era in grado di convertire e soggiogare esseri umani e </a:t>
            </a:r>
            <a:r>
              <a:rPr lang="it-IT" sz="4400" i="1" dirty="0">
                <a:latin typeface="Georgia Pro" panose="02040502050405020303" pitchFamily="18" charset="0"/>
              </a:rPr>
              <a:t>deva</a:t>
            </a:r>
            <a:r>
              <a:rPr lang="it-IT" sz="4400" dirty="0">
                <a:latin typeface="Georgia Pro" panose="02040502050405020303" pitchFamily="18" charset="0"/>
              </a:rPr>
              <a:t>. </a:t>
            </a:r>
            <a:endParaRPr lang="it-IT" sz="4400" i="1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188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D50D0-FF8E-EBFB-03A0-EFA21DB27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3E144F-7969-6347-25A4-EA69DC4F0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3"/>
            <a:ext cx="10652760" cy="1482707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Insorpassata guida di coloro che devono essere domati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0BD4DB-5064-702C-C58B-490B84C63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2204581"/>
            <a:ext cx="10652760" cy="3682652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Una delle tante storie che si possono citare è quella famosissima di </a:t>
            </a:r>
            <a:r>
              <a:rPr lang="it-IT" sz="4400" dirty="0" err="1">
                <a:latin typeface="Georgia Pro" panose="02040502050405020303" pitchFamily="18" charset="0"/>
              </a:rPr>
              <a:t>A</a:t>
            </a:r>
            <a:r>
              <a:rPr lang="it-IT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ṅ</a:t>
            </a:r>
            <a:r>
              <a:rPr lang="it-IT" sz="4400" dirty="0" err="1">
                <a:latin typeface="Georgia Pro" panose="02040502050405020303" pitchFamily="18" charset="0"/>
              </a:rPr>
              <a:t>gulim</a:t>
            </a:r>
            <a:r>
              <a:rPr lang="it-IT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dirty="0" err="1">
                <a:latin typeface="Georgia Pro" panose="02040502050405020303" pitchFamily="18" charset="0"/>
              </a:rPr>
              <a:t>la</a:t>
            </a:r>
            <a:r>
              <a:rPr lang="it-IT" sz="4400" dirty="0">
                <a:latin typeface="Georgia Pro" panose="02040502050405020303" pitchFamily="18" charset="0"/>
              </a:rPr>
              <a:t>, l’assassino, che fu da lui convertito, divenne monaco e realizzò lo stato di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.</a:t>
            </a:r>
            <a:endParaRPr lang="it-IT" sz="4400" i="1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361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F763F-2E66-1B4E-1E34-4C972726C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84D38A-DFC0-73B9-E734-4A23029BE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Maestro di uomini e dei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1F8C91-1253-40FC-A286-22BC2FF42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S: </a:t>
            </a:r>
            <a:r>
              <a:rPr lang="it-IT" sz="4400" i="1" dirty="0" err="1">
                <a:latin typeface="Book Antiqua" panose="02040602050305030304" pitchFamily="18" charset="0"/>
              </a:rPr>
              <a:t>ś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āstṛ</a:t>
            </a:r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devamanuṣyānām</a:t>
            </a:r>
            <a:endParaRPr lang="it-IT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P: </a:t>
            </a:r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satthā 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devamanussanam</a:t>
            </a:r>
            <a:endParaRPr lang="it-IT" sz="4400" i="1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363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BE2F6-A19B-0328-00DA-0D4E0D28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A6F812-172B-0369-3531-0589FB627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Maestro di uomini e dei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E761EC-DDD0-98AC-569A-5E2B4447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Il Buddha è in grado di guidare uomini e dei a conquistare grande beneficio nella vita presente, nella vita futura e in ultimo il beneficio supremo del </a:t>
            </a:r>
            <a:r>
              <a:rPr lang="it-IT" sz="4400" i="1" dirty="0">
                <a:latin typeface="Georgia Pro" panose="02040502050405020303" pitchFamily="18" charset="0"/>
              </a:rPr>
              <a:t>Nirvāṇa</a:t>
            </a:r>
            <a:r>
              <a:rPr lang="it-IT" sz="4400" dirty="0">
                <a:latin typeface="Georgia Pro" panose="02040502050405020303" pitchFamily="18" charset="0"/>
              </a:rPr>
              <a:t>. </a:t>
            </a:r>
            <a:endParaRPr lang="it-IT" sz="4400" i="1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91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476F3-F6B5-8CD5-C5B0-81C936BC2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7D84F5-9D73-62B2-D02F-64BB8281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Beato - 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Bhagav</a:t>
            </a:r>
            <a:r>
              <a:rPr lang="it-IT" sz="40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n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838B7E-0B09-CF58-880F-663BD8513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Questo termine è in realtà comune a molte religioni indiane e viene usato anche per indicare una divinità o un </a:t>
            </a:r>
            <a:r>
              <a:rPr lang="it-IT" sz="4400" i="1" dirty="0">
                <a:latin typeface="Georgia Pro" panose="02040502050405020303" pitchFamily="18" charset="0"/>
              </a:rPr>
              <a:t>avatar</a:t>
            </a:r>
            <a:r>
              <a:rPr lang="it-IT" sz="4400" dirty="0">
                <a:latin typeface="Georgia Pro" panose="02040502050405020303" pitchFamily="18" charset="0"/>
              </a:rPr>
              <a:t>, ossia l’incarnazione di una divinità. </a:t>
            </a:r>
          </a:p>
        </p:txBody>
      </p:sp>
    </p:spTree>
    <p:extLst>
      <p:ext uri="{BB962C8B-B14F-4D97-AF65-F5344CB8AC3E}">
        <p14:creationId xmlns:p14="http://schemas.microsoft.com/office/powerpoint/2010/main" val="3784016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0B552-D2CD-2AFF-809A-721D3188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3B8196-7E43-5386-FD81-45277E1D1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Beato - 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Bhagavan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A00328-1ACA-5696-8577-18151322C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Nel Buddhismo è applicato al Buddha come colui che è massimamente degno di rispetto e venerazione.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In cinese viene anche tradotto con il termine «Onorato dal Mondo».</a:t>
            </a:r>
          </a:p>
        </p:txBody>
      </p:sp>
    </p:spTree>
    <p:extLst>
      <p:ext uri="{BB962C8B-B14F-4D97-AF65-F5344CB8AC3E}">
        <p14:creationId xmlns:p14="http://schemas.microsoft.com/office/powerpoint/2010/main" val="408819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319A0-70C7-4C18-1D3A-0FDEB30B0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BFC477-0686-C917-0C80-0103216A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Tathāgata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8C372D-059B-4519-7EB9-4038F9D37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termine che non appare nella formula citata in precedenza, ma che ricorre frequentemente nelle scritture e che il Buddha stesso usa per riferirsi a sé è Tathāgata. </a:t>
            </a:r>
          </a:p>
        </p:txBody>
      </p:sp>
    </p:spTree>
    <p:extLst>
      <p:ext uri="{BB962C8B-B14F-4D97-AF65-F5344CB8AC3E}">
        <p14:creationId xmlns:p14="http://schemas.microsoft.com/office/powerpoint/2010/main" val="2345601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100F5-A342-74E7-8AF0-AA9E245DF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8E114C-593B-A759-CD3E-C2888E3C5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Tathāgata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BA017E-EF46-6F36-48EA-87918C25B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Anche questo è un termine che il Buddhismo ha preso dal milieu religioso in cui è fiorito, in cui indica colui che ha realizzato la meta suprema del cammino spirituale e che è libero dal </a:t>
            </a:r>
            <a:r>
              <a:rPr lang="it-IT" sz="4400" i="1" dirty="0">
                <a:latin typeface="Georgia Pro" panose="02040502050405020303" pitchFamily="18" charset="0"/>
              </a:rPr>
              <a:t>saṃsāra</a:t>
            </a:r>
            <a:r>
              <a:rPr lang="it-IT" sz="4400" dirty="0">
                <a:latin typeface="Georgia Pro" panose="02040502050405020303" pitchFamily="18" charset="0"/>
              </a:rPr>
              <a:t> (anche questo un concetto esisteva già nell’India del tempo).</a:t>
            </a:r>
          </a:p>
        </p:txBody>
      </p:sp>
    </p:spTree>
    <p:extLst>
      <p:ext uri="{BB962C8B-B14F-4D97-AF65-F5344CB8AC3E}">
        <p14:creationId xmlns:p14="http://schemas.microsoft.com/office/powerpoint/2010/main" val="13107704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C4529-DD6B-107E-17D4-9A948050E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9B2C82-984E-28CB-9FAA-FF1350604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Tathāgata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253A82-718C-E054-E799-9B78D5DF5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A seconda di come si analizza il termine, esso ha due significati opposti: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1) </a:t>
            </a:r>
            <a:r>
              <a:rPr lang="it-IT" sz="4400" i="1" dirty="0" err="1">
                <a:latin typeface="Georgia Pro" panose="02040502050405020303" pitchFamily="18" charset="0"/>
              </a:rPr>
              <a:t>Tath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dirty="0">
                <a:latin typeface="Georgia Pro" panose="02040502050405020303" pitchFamily="18" charset="0"/>
              </a:rPr>
              <a:t> </a:t>
            </a:r>
            <a:r>
              <a:rPr lang="en-US" altLang="zh-TW" sz="4400" i="1" dirty="0">
                <a:latin typeface="Georgia Pro" panose="02040502050405020303" pitchFamily="18" charset="0"/>
              </a:rPr>
              <a:t>+</a:t>
            </a:r>
            <a:r>
              <a:rPr lang="it-IT" altLang="zh-TW" sz="4400" i="1" dirty="0" err="1">
                <a:latin typeface="Georgia Pro" panose="02040502050405020303" pitchFamily="18" charset="0"/>
              </a:rPr>
              <a:t>gata</a:t>
            </a:r>
            <a:r>
              <a:rPr lang="it-IT" altLang="zh-TW" sz="4400" dirty="0">
                <a:latin typeface="Georgia Pro" panose="02040502050405020303" pitchFamily="18" charset="0"/>
              </a:rPr>
              <a:t>: colui che è così andato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2) </a:t>
            </a:r>
            <a:r>
              <a:rPr lang="it-IT" sz="4400" i="1" dirty="0" err="1">
                <a:latin typeface="Georgia Pro" panose="02040502050405020303" pitchFamily="18" charset="0"/>
              </a:rPr>
              <a:t>Tath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dirty="0">
                <a:latin typeface="Georgia Pro" panose="02040502050405020303" pitchFamily="18" charset="0"/>
              </a:rPr>
              <a:t> </a:t>
            </a:r>
            <a:r>
              <a:rPr lang="en-US" altLang="zh-TW" sz="4400" i="1" dirty="0">
                <a:latin typeface="Georgia Pro" panose="02040502050405020303" pitchFamily="18" charset="0"/>
              </a:rPr>
              <a:t>+</a:t>
            </a:r>
            <a:r>
              <a:rPr lang="it-IT" altLang="zh-TW" sz="4400" i="1" dirty="0">
                <a:latin typeface="Georgia Pro" panose="02040502050405020303" pitchFamily="18" charset="0"/>
              </a:rPr>
              <a:t> </a:t>
            </a:r>
            <a:r>
              <a:rPr lang="it-IT" altLang="zh-TW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altLang="zh-TW" sz="4400" i="1" dirty="0" err="1">
                <a:latin typeface="Georgia Pro" panose="02040502050405020303" pitchFamily="18" charset="0"/>
              </a:rPr>
              <a:t>gata</a:t>
            </a:r>
            <a:r>
              <a:rPr lang="it-IT" altLang="zh-TW" sz="4400" dirty="0">
                <a:latin typeface="Georgia Pro" panose="02040502050405020303" pitchFamily="18" charset="0"/>
              </a:rPr>
              <a:t>: colui che è così venuto</a:t>
            </a:r>
            <a:endParaRPr lang="it-IT" sz="4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156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832A7-0F8E-F131-3260-0A22CB864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71255C-4081-EAFA-F7E0-63C81995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Tathāgata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CD7463-3B1A-92C5-8134-76C51F9BF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 commentatori non sono mai stati d’accordo sull’esatta etimologia del termine e non se ne conosce l’origine.</a:t>
            </a:r>
          </a:p>
        </p:txBody>
      </p:sp>
    </p:spTree>
    <p:extLst>
      <p:ext uri="{BB962C8B-B14F-4D97-AF65-F5344CB8AC3E}">
        <p14:creationId xmlns:p14="http://schemas.microsoft.com/office/powerpoint/2010/main" val="1975092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333FF-A092-54D4-D477-693312B0C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ED3A5C-885A-5857-6E65-2CEFCDF35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Tathāgata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E101ED-B8DD-5B27-140A-A71AD2F86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Comunque si metta la cosa, il significato essenziale di esso è «colui che è oltre l’andare e venire», ossia colui che ha trasceso la transitorietà fenomenica.</a:t>
            </a:r>
          </a:p>
        </p:txBody>
      </p:sp>
    </p:spTree>
    <p:extLst>
      <p:ext uri="{BB962C8B-B14F-4D97-AF65-F5344CB8AC3E}">
        <p14:creationId xmlns:p14="http://schemas.microsoft.com/office/powerpoint/2010/main" val="981996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5938D-331F-D87F-E660-5A96943AE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84885E8-C680-828C-8674-D1E34E9C5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 Dharma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3C401FC-0FF7-C31C-A42C-BBAC2080E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Segnaposto immagine 5" descr="Immagine che contiene nuvola, aria aperta, cielo, trasporto&#10;&#10;Il contenuto generato dall'IA potrebbe non essere corretto.">
            <a:extLst>
              <a:ext uri="{FF2B5EF4-FFF2-40B4-BE49-F238E27FC236}">
                <a16:creationId xmlns:a16="http://schemas.microsoft.com/office/drawing/2014/main" id="{40373403-3163-D227-DA82-1411E4544C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6" r="1" b="1"/>
          <a:stretch>
            <a:fillRect/>
          </a:stretch>
        </p:blipFill>
        <p:spPr>
          <a:xfrm>
            <a:off x="6517248" y="10"/>
            <a:ext cx="5674753" cy="6399142"/>
          </a:xfrm>
          <a:noFill/>
        </p:spPr>
      </p:pic>
    </p:spTree>
    <p:extLst>
      <p:ext uri="{BB962C8B-B14F-4D97-AF65-F5344CB8AC3E}">
        <p14:creationId xmlns:p14="http://schemas.microsoft.com/office/powerpoint/2010/main" val="31713887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9B17F-14CC-CBDA-3EB6-B7E56F4D3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498CAC-F14F-B73C-F34F-8D8AEB88B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Qualità del Dharma 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F6DF27-BE2C-691F-D468-D81913C27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133" y="1954060"/>
            <a:ext cx="10652760" cy="358244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it-IT" sz="4400" b="1" i="1" dirty="0">
                <a:latin typeface="Garamond" panose="02020404030301010803" pitchFamily="18" charset="0"/>
              </a:rPr>
              <a:t>Il Dhamma è ben esposto dal Beato, direttamente visibile, immediato, che invita a venire e vedere, applicabile, sperimentabile personalmente dai saggi.</a:t>
            </a:r>
          </a:p>
        </p:txBody>
      </p:sp>
    </p:spTree>
    <p:extLst>
      <p:ext uri="{BB962C8B-B14F-4D97-AF65-F5344CB8AC3E}">
        <p14:creationId xmlns:p14="http://schemas.microsoft.com/office/powerpoint/2010/main" val="35711397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4F8DF-C914-7DE3-2F51-5B189FCC3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EF3ED3-38BC-75C6-34DD-F609AF4F0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Ben esposto (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Sv</a:t>
            </a:r>
            <a:r>
              <a:rPr lang="it-IT" sz="40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kkh</a:t>
            </a:r>
            <a:r>
              <a:rPr lang="it-IT" sz="40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ta</a:t>
            </a:r>
            <a:r>
              <a:rPr lang="it-IT" sz="4000" i="1" cap="none" dirty="0">
                <a:latin typeface="Georgia Pro Semibold" panose="02040702050405020303" pitchFamily="18" charset="0"/>
              </a:rPr>
              <a:t>/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sv</a:t>
            </a:r>
            <a:r>
              <a:rPr lang="it-IT" sz="40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khy</a:t>
            </a:r>
            <a:r>
              <a:rPr lang="it-IT" sz="40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ta</a:t>
            </a:r>
            <a:r>
              <a:rPr lang="it-IT" sz="4000" cap="none" dirty="0">
                <a:latin typeface="Georgia Pro Semibold" panose="02040702050405020303" pitchFamily="18" charset="0"/>
              </a:rPr>
              <a:t>)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D86C2E-ED39-7B15-9DC5-43DEE4E2F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Il Dharma del Buddha è ben esposto perché completo in ogni suo aspetto, disciplina, saggezza e samādhi.</a:t>
            </a:r>
          </a:p>
        </p:txBody>
      </p:sp>
    </p:spTree>
    <p:extLst>
      <p:ext uri="{BB962C8B-B14F-4D97-AF65-F5344CB8AC3E}">
        <p14:creationId xmlns:p14="http://schemas.microsoft.com/office/powerpoint/2010/main" val="1621192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5996F-50EF-0305-57A5-BA9D59A8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401745-B964-58EF-0649-A7FCA0E96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 fontScale="90000"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Visibile direttamente (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sandiṭṭhika</a:t>
            </a:r>
            <a:r>
              <a:rPr lang="it-IT" sz="4000" i="1" cap="none" dirty="0">
                <a:latin typeface="Georgia Pro Semibold" panose="02040702050405020303" pitchFamily="18" charset="0"/>
              </a:rPr>
              <a:t>/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sandṛṣṭika</a:t>
            </a:r>
            <a:r>
              <a:rPr lang="it-IT" sz="4000" cap="none" dirty="0">
                <a:latin typeface="Georgia Pro Semibold" panose="02040702050405020303" pitchFamily="18" charset="0"/>
              </a:rPr>
              <a:t>)</a:t>
            </a:r>
            <a:endParaRPr lang="en-GB" sz="4000" i="1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F606789-AD53-F76D-21F7-C82C264AE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Il Dharma ha la qualità di essere direttamente visibile, ovvero sperimentabile in maniera diretta e realizzabile per esperienza diretta.</a:t>
            </a:r>
          </a:p>
        </p:txBody>
      </p:sp>
    </p:spTree>
    <p:extLst>
      <p:ext uri="{BB962C8B-B14F-4D97-AF65-F5344CB8AC3E}">
        <p14:creationId xmlns:p14="http://schemas.microsoft.com/office/powerpoint/2010/main" val="3958398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48A2A-42CC-53A0-20E1-2093D821C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0E4C99-4B4D-F009-DC47-E0A3480F2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Atemporale (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akālika</a:t>
            </a:r>
            <a:r>
              <a:rPr lang="it-IT" sz="4000" cap="none" dirty="0">
                <a:latin typeface="Georgia Pro Semibold" panose="02040702050405020303" pitchFamily="18" charset="0"/>
              </a:rPr>
              <a:t>)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8435C1-11B1-12F4-A99E-314F22076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L’atemporalità del Dharma può essere intesa sotto vari aspetti: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1 - Il Dharma è la legge dell’universo e in quanto tale indipendente dal tempo</a:t>
            </a:r>
          </a:p>
        </p:txBody>
      </p:sp>
    </p:spTree>
    <p:extLst>
      <p:ext uri="{BB962C8B-B14F-4D97-AF65-F5344CB8AC3E}">
        <p14:creationId xmlns:p14="http://schemas.microsoft.com/office/powerpoint/2010/main" val="18494555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F237C-1C74-E159-91D3-C3278F247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847361-EC58-293E-4284-7B98F694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Atemporale (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akālika</a:t>
            </a:r>
            <a:r>
              <a:rPr lang="it-IT" sz="4000" cap="none" dirty="0">
                <a:latin typeface="Georgia Pro Semibold" panose="02040702050405020303" pitchFamily="18" charset="0"/>
              </a:rPr>
              <a:t>)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B0A9F2-319E-C71C-BBD5-CE98CD0D1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2 – Chi realizza il Dharma ne ottiene i benefici in modo immediato.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3 – Il termine atemporale si può intendere anche in riferimento al fatto che il Dharma viene realizzato in toto senza intervalli temporali.</a:t>
            </a:r>
          </a:p>
        </p:txBody>
      </p:sp>
    </p:spTree>
    <p:extLst>
      <p:ext uri="{BB962C8B-B14F-4D97-AF65-F5344CB8AC3E}">
        <p14:creationId xmlns:p14="http://schemas.microsoft.com/office/powerpoint/2010/main" val="2809678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27A0B-7F10-1848-264F-E317CB5B4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327386-07F6-3D77-63B5-5E4F84A17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Atemporale (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akālika</a:t>
            </a:r>
            <a:r>
              <a:rPr lang="it-IT" sz="4000" cap="none" dirty="0">
                <a:latin typeface="Georgia Pro Semibold" panose="02040702050405020303" pitchFamily="18" charset="0"/>
              </a:rPr>
              <a:t>)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F9FEB3-9DBA-E4BC-1FED-D3BD01762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Riguardo a quest’ultimo punto, c’è differenza d’opinioni poiché la spiegazione tradizionale è che il Dharma viene realizzato per gradi.</a:t>
            </a:r>
          </a:p>
        </p:txBody>
      </p:sp>
    </p:spTree>
    <p:extLst>
      <p:ext uri="{BB962C8B-B14F-4D97-AF65-F5344CB8AC3E}">
        <p14:creationId xmlns:p14="http://schemas.microsoft.com/office/powerpoint/2010/main" val="20027315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DC008-1E33-1992-DB1C-744D5AF04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BBECBD-F3C8-3CC1-6EF4-B128A1590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Che invita a venire e vedere (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ehipassiko</a:t>
            </a:r>
            <a:r>
              <a:rPr lang="it-IT" sz="4000" cap="none" dirty="0">
                <a:latin typeface="Georgia Pro Semibold" panose="02040702050405020303" pitchFamily="18" charset="0"/>
              </a:rPr>
              <a:t>)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B0CBF9-A421-3795-0E65-926298E51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Il Dharma invita ognuno a venire e verificare da sé le sue qualità.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altro modo di interpretare questo termine è che nell’insegnamento del Buddha non esistono insegnamenti segreti che non possono essere impartiti.</a:t>
            </a:r>
          </a:p>
        </p:txBody>
      </p:sp>
    </p:spTree>
    <p:extLst>
      <p:ext uri="{BB962C8B-B14F-4D97-AF65-F5344CB8AC3E}">
        <p14:creationId xmlns:p14="http://schemas.microsoft.com/office/powerpoint/2010/main" val="1392622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2F1FA-8F88-9AB6-B5D0-5352C3CF9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3C5364-2B96-033A-16D6-4132D8F0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Applicabile (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Opanayiko</a:t>
            </a:r>
            <a:r>
              <a:rPr lang="it-IT" sz="4000" i="1" cap="none" dirty="0">
                <a:latin typeface="Georgia Pro Semibold" panose="02040702050405020303" pitchFamily="18" charset="0"/>
              </a:rPr>
              <a:t>/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avapranayika</a:t>
            </a:r>
            <a:r>
              <a:rPr lang="it-IT" sz="4000" cap="none" dirty="0">
                <a:latin typeface="Georgia Pro Semibold" panose="02040702050405020303" pitchFamily="18" charset="0"/>
              </a:rPr>
              <a:t>)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08FC74-3C7A-610A-907E-02096534D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Il Dharma invita ognuno a venire e verificare da sé le sue qualità.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altro modo di interpretare questo termine è che nell’insegnamento del Buddha non esistono insegnamenti segreti che non possono essere impartiti. </a:t>
            </a:r>
          </a:p>
        </p:txBody>
      </p:sp>
    </p:spTree>
    <p:extLst>
      <p:ext uri="{BB962C8B-B14F-4D97-AF65-F5344CB8AC3E}">
        <p14:creationId xmlns:p14="http://schemas.microsoft.com/office/powerpoint/2010/main" val="34263877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8239B-28F3-3611-7260-97965DE2B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86C6C4-0E8D-6A43-238B-604F811C7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Applicabile (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Opanayiko</a:t>
            </a:r>
            <a:r>
              <a:rPr lang="it-IT" sz="4000" i="1" cap="none" dirty="0">
                <a:latin typeface="Georgia Pro Semibold" panose="02040702050405020303" pitchFamily="18" charset="0"/>
              </a:rPr>
              <a:t>/</a:t>
            </a:r>
            <a:r>
              <a:rPr lang="it-IT" sz="4000" i="1" cap="none" dirty="0" err="1">
                <a:latin typeface="Georgia Pro Semibold" panose="02040702050405020303" pitchFamily="18" charset="0"/>
              </a:rPr>
              <a:t>avapranayika</a:t>
            </a:r>
            <a:r>
              <a:rPr lang="it-IT" sz="4000" cap="none" dirty="0">
                <a:latin typeface="Georgia Pro Semibold" panose="02040702050405020303" pitchFamily="18" charset="0"/>
              </a:rPr>
              <a:t>)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9154D1-D525-9A50-3F92-F8470E000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03332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Il significato implicito è che esso è applicabile da chiunque nella vita quotidiana.</a:t>
            </a:r>
          </a:p>
        </p:txBody>
      </p:sp>
    </p:spTree>
    <p:extLst>
      <p:ext uri="{BB962C8B-B14F-4D97-AF65-F5344CB8AC3E}">
        <p14:creationId xmlns:p14="http://schemas.microsoft.com/office/powerpoint/2010/main" val="10162671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D320E-E259-DCED-6B99-E6496667C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D20A7E-A4D5-5315-43D4-D1A690D98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Sperimentabile personalmente dai saggi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259E79-EBAC-81E1-0D12-8A2FD123E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40910"/>
            <a:ext cx="10652760" cy="4283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i="1" dirty="0">
                <a:latin typeface="Georgia Pro" panose="02040502050405020303" pitchFamily="18" charset="0"/>
              </a:rPr>
              <a:t>Paccattam </a:t>
            </a:r>
            <a:r>
              <a:rPr lang="it-IT" sz="4400" i="1" dirty="0" err="1">
                <a:latin typeface="Georgia Pro" panose="02040502050405020303" pitchFamily="18" charset="0"/>
              </a:rPr>
              <a:t>veditabbo</a:t>
            </a:r>
            <a:r>
              <a:rPr lang="it-IT" sz="4400" i="1" dirty="0">
                <a:latin typeface="Georgia Pro" panose="02040502050405020303" pitchFamily="18" charset="0"/>
              </a:rPr>
              <a:t> </a:t>
            </a:r>
            <a:r>
              <a:rPr lang="it-IT" sz="4400" i="1" dirty="0" err="1">
                <a:latin typeface="Georgia Pro" panose="02040502050405020303" pitchFamily="18" charset="0"/>
              </a:rPr>
              <a:t>vi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ññū</a:t>
            </a:r>
            <a:r>
              <a:rPr lang="it-IT" sz="4400" i="1" dirty="0" err="1">
                <a:latin typeface="Georgia Pro" panose="02040502050405020303" pitchFamily="18" charset="0"/>
              </a:rPr>
              <a:t>h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ī</a:t>
            </a:r>
            <a:endParaRPr lang="it-IT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Ciò che significa è che il Dharma non può semplicemente essere oggetto di speculazione e analisi filosofica, ma deve essere sperimentato in maniera diretta.</a:t>
            </a:r>
            <a:endParaRPr lang="it-IT" sz="4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0928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D41B3-BFEF-F14D-B95B-802E0B3A6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1320A88-B3DA-6EED-5666-C61268DB2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 saṅgha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ACC520B3-84A2-7B40-DB7D-A2E012BA97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26C115AC-ADC7-1ABB-9B32-6036B27A48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440" r="20440"/>
          <a:stretch/>
        </p:blipFill>
        <p:spPr>
          <a:xfrm>
            <a:off x="6517248" y="10"/>
            <a:ext cx="5674753" cy="6399142"/>
          </a:xfrm>
          <a:noFill/>
        </p:spPr>
      </p:pic>
    </p:spTree>
    <p:extLst>
      <p:ext uri="{BB962C8B-B14F-4D97-AF65-F5344CB8AC3E}">
        <p14:creationId xmlns:p14="http://schemas.microsoft.com/office/powerpoint/2010/main" val="42367890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ABC6B-342C-1E2B-9435-8FC40ED2E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E83646-0E99-F4F3-1401-E50E32C9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1069348"/>
          </a:xfrm>
        </p:spPr>
        <p:txBody>
          <a:bodyPr>
            <a:normAutofit/>
          </a:bodyPr>
          <a:lstStyle/>
          <a:p>
            <a:r>
              <a:rPr lang="it-IT" sz="4000" cap="none" dirty="0">
                <a:latin typeface="Georgia Pro Semibold" panose="02040702050405020303" pitchFamily="18" charset="0"/>
              </a:rPr>
              <a:t>Qualità del Saṅgha </a:t>
            </a:r>
            <a:endParaRPr lang="en-GB" sz="4000" cap="none" dirty="0">
              <a:latin typeface="Georgia Pro Semibold" panose="020407020504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35D0AD-1ADD-83AA-F73E-F8BBEBAC9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640910"/>
            <a:ext cx="10652760" cy="428390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it-IT" sz="4400" b="1" i="1" dirty="0">
                <a:latin typeface="Garamond" panose="02020404030301010803" pitchFamily="18" charset="0"/>
              </a:rPr>
              <a:t>Il Sangha dei discepoli del Beato pratica bene, pratica la via diretta, pratica la </a:t>
            </a:r>
            <a:r>
              <a:rPr lang="it-IT" sz="4400" b="1" i="1">
                <a:latin typeface="Garamond" panose="02020404030301010803" pitchFamily="18" charset="0"/>
              </a:rPr>
              <a:t>via corretta, </a:t>
            </a:r>
            <a:r>
              <a:rPr lang="it-IT" sz="4400" b="1" i="1" dirty="0">
                <a:latin typeface="Garamond" panose="02020404030301010803" pitchFamily="18" charset="0"/>
              </a:rPr>
              <a:t>pratica la via giusta; ovvero, le quattro paia di persone, gli otto tipi di individui – questo Saṅgha dei discepoli del Beato è degno di doni, degno di ospitalità, degno di offerte, degno di saluto reverenziale, un campo di merito insorpassabile per il mondo</a:t>
            </a:r>
          </a:p>
        </p:txBody>
      </p:sp>
    </p:spTree>
    <p:extLst>
      <p:ext uri="{BB962C8B-B14F-4D97-AF65-F5344CB8AC3E}">
        <p14:creationId xmlns:p14="http://schemas.microsoft.com/office/powerpoint/2010/main" val="16092650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F4D3F-BE2A-4687-427B-559352493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B74808-385D-F8AC-6F94-75D81A099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357446"/>
          </a:xfrm>
        </p:spPr>
        <p:txBody>
          <a:bodyPr>
            <a:normAutofit/>
          </a:bodyPr>
          <a:lstStyle/>
          <a:p>
            <a:r>
              <a:rPr lang="it-IT" sz="4400" cap="none" dirty="0">
                <a:latin typeface="Georgia Pro Semibold" panose="02040702050405020303" pitchFamily="18" charset="0"/>
                <a:ea typeface="+mn-ea"/>
                <a:cs typeface="+mn-cs"/>
              </a:rPr>
              <a:t>Il Saṅgha dei discepoli del Beato pratica bene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61DD89-E755-9071-BE81-1AAA93245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841326"/>
            <a:ext cx="10652760" cy="408348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Pratica bene (</a:t>
            </a:r>
            <a:r>
              <a:rPr lang="it-IT" sz="4400" i="1" dirty="0" err="1">
                <a:latin typeface="Georgia Pro" panose="02040502050405020303" pitchFamily="18" charset="0"/>
              </a:rPr>
              <a:t>supa</a:t>
            </a:r>
            <a:r>
              <a:rPr lang="it-IT" sz="4400" i="1" dirty="0" err="1">
                <a:latin typeface="Georgia Pro" panose="02040502050405020303" pitchFamily="18" charset="0"/>
                <a:cs typeface="Times New Roman" panose="02020603050405020304" pitchFamily="18" charset="0"/>
              </a:rPr>
              <a:t>ṭ</a:t>
            </a:r>
            <a:r>
              <a:rPr lang="it-IT" sz="4400" i="1" dirty="0" err="1">
                <a:latin typeface="Georgia Pro" panose="02040502050405020303" pitchFamily="18" charset="0"/>
              </a:rPr>
              <a:t>ipanno</a:t>
            </a:r>
            <a:r>
              <a:rPr lang="it-IT" sz="4400" dirty="0">
                <a:latin typeface="Georgia Pro" panose="02040502050405020303" pitchFamily="18" charset="0"/>
              </a:rPr>
              <a:t>): Il termine è un composto di </a:t>
            </a:r>
            <a:r>
              <a:rPr lang="it-IT" sz="4400" i="1" dirty="0">
                <a:latin typeface="Georgia Pro" panose="02040502050405020303" pitchFamily="18" charset="0"/>
              </a:rPr>
              <a:t>su</a:t>
            </a:r>
            <a:r>
              <a:rPr lang="it-IT" sz="4400" dirty="0">
                <a:latin typeface="Georgia Pro" panose="02040502050405020303" pitchFamily="18" charset="0"/>
              </a:rPr>
              <a:t> (bene) più il verbo </a:t>
            </a:r>
            <a:r>
              <a:rPr lang="it-IT" sz="4400" i="1" dirty="0" err="1">
                <a:latin typeface="Georgia Pro" panose="02040502050405020303" pitchFamily="18" charset="0"/>
              </a:rPr>
              <a:t>paṭipajjati</a:t>
            </a:r>
            <a:r>
              <a:rPr lang="it-IT" sz="4400" dirty="0">
                <a:latin typeface="Georgia Pro" panose="02040502050405020303" pitchFamily="18" charset="0"/>
              </a:rPr>
              <a:t> che significa praticare, seguire un cammino o un metodo. </a:t>
            </a:r>
            <a:endParaRPr lang="en-GB" sz="4400" dirty="0">
              <a:latin typeface="Georgia Pro" panose="020405020504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4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3293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823F8-B568-24C7-980D-F8F282EBE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F1A21A-5ADA-2249-7B2F-D29AE03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357446"/>
          </a:xfrm>
        </p:spPr>
        <p:txBody>
          <a:bodyPr>
            <a:normAutofit/>
          </a:bodyPr>
          <a:lstStyle/>
          <a:p>
            <a:r>
              <a:rPr lang="it-IT" sz="4400" cap="none" dirty="0">
                <a:latin typeface="Georgia Pro Semibold" panose="02040702050405020303" pitchFamily="18" charset="0"/>
                <a:ea typeface="+mn-ea"/>
                <a:cs typeface="+mn-cs"/>
              </a:rPr>
              <a:t>Il Saṅgha dei discepoli del Beato pratica bene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8BDA99-E254-3A58-9DE3-FEA4942E3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841326"/>
            <a:ext cx="10652760" cy="408348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Significa che il Saṅgha pratica in modo da purificare la mente da odio, avidità ed ignoranza.</a:t>
            </a:r>
            <a:endParaRPr lang="en-GB" sz="4400" dirty="0">
              <a:latin typeface="Georgia Pro" panose="020405020504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4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5171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0D65-F772-C79D-62DD-5753D3C56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F6D938-D4C3-087D-06F6-48A77EF67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357446"/>
          </a:xfrm>
        </p:spPr>
        <p:txBody>
          <a:bodyPr>
            <a:normAutofit/>
          </a:bodyPr>
          <a:lstStyle/>
          <a:p>
            <a:r>
              <a:rPr lang="it-IT" sz="4400" cap="none" dirty="0">
                <a:latin typeface="Georgia Pro Semibold" panose="02040702050405020303" pitchFamily="18" charset="0"/>
                <a:ea typeface="+mn-ea"/>
                <a:cs typeface="+mn-cs"/>
              </a:rPr>
              <a:t>Il Saṅgha dei discepoli del Beato pratica bene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16FA76-EC9B-2AF7-EC3D-67943A6B1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841326"/>
            <a:ext cx="10652760" cy="4083485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4400" dirty="0">
                <a:latin typeface="Georgia Pro" panose="02040502050405020303" pitchFamily="18" charset="0"/>
              </a:rPr>
              <a:t>Discepolo (</a:t>
            </a:r>
            <a:r>
              <a:rPr lang="it-IT" sz="4400" i="1" dirty="0" err="1">
                <a:latin typeface="Georgia Pro" panose="02040502050405020303" pitchFamily="18" charset="0"/>
              </a:rPr>
              <a:t>s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dirty="0" err="1">
                <a:latin typeface="Georgia Pro" panose="02040502050405020303" pitchFamily="18" charset="0"/>
              </a:rPr>
              <a:t>vaka</a:t>
            </a:r>
            <a:r>
              <a:rPr lang="it-IT" sz="4400" i="1" dirty="0">
                <a:latin typeface="Georgia Pro" panose="02040502050405020303" pitchFamily="18" charset="0"/>
              </a:rPr>
              <a:t>, śrāvaka</a:t>
            </a:r>
            <a:r>
              <a:rPr lang="it-IT" sz="4400" dirty="0">
                <a:latin typeface="Georgia Pro" panose="02040502050405020303" pitchFamily="18" charset="0"/>
              </a:rPr>
              <a:t>): il termine nella lingua originale significa letteralmente «uditore».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 membri del Saṅgha realizzano l’illuminazione seguendo le istruzioni ascoltate dal Buddha.</a:t>
            </a:r>
            <a:endParaRPr lang="en-GB" sz="4400" dirty="0">
              <a:latin typeface="Georgia Pro" panose="020405020504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4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6431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4CDE4-7114-9299-4F8A-34B8B544A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4A217B-0E2F-ACCB-08F6-804372F8B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cap="none" dirty="0">
                <a:latin typeface="Georgia Pro Semibold" panose="02040702050405020303" pitchFamily="18" charset="0"/>
                <a:ea typeface="+mn-ea"/>
                <a:cs typeface="+mn-cs"/>
              </a:rPr>
              <a:t>Pratica la via diretta – </a:t>
            </a:r>
            <a:r>
              <a:rPr lang="it-IT" sz="4400" i="1" cap="none" dirty="0" err="1">
                <a:latin typeface="Georgia Pro Semibold" panose="02040702050405020303" pitchFamily="18" charset="0"/>
                <a:ea typeface="+mn-ea"/>
                <a:cs typeface="+mn-cs"/>
              </a:rPr>
              <a:t>ujupa</a:t>
            </a:r>
            <a:r>
              <a:rPr lang="it-IT" sz="4400" i="1" cap="none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ṭ</a:t>
            </a:r>
            <a:r>
              <a:rPr lang="it-IT" sz="4400" i="1" cap="none" dirty="0" err="1">
                <a:latin typeface="Georgia Pro Semibold" panose="02040702050405020303" pitchFamily="18" charset="0"/>
                <a:ea typeface="+mn-ea"/>
                <a:cs typeface="+mn-cs"/>
              </a:rPr>
              <a:t>ipanno</a:t>
            </a:r>
            <a:endParaRPr lang="en-GB" sz="4400" i="1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9B9204-6413-2FB6-0AB2-0BF35548E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2179529"/>
            <a:ext cx="10652760" cy="408348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Significa che il Saṅgha pratica per portare a perfezione il Nobile Ottuplice Sentiero.</a:t>
            </a:r>
            <a:endParaRPr lang="en-GB" sz="4400" dirty="0">
              <a:latin typeface="Georgia Pro" panose="020405020504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4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6310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036B1-0633-DFE5-86F1-F2912A2B2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E5D4D1-2272-45D8-DDB2-3CD3CE5E8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cap="none" dirty="0">
                <a:latin typeface="Georgia Pro Semibold" panose="02040702050405020303" pitchFamily="18" charset="0"/>
                <a:ea typeface="+mn-ea"/>
                <a:cs typeface="+mn-cs"/>
              </a:rPr>
              <a:t>Pratica la via corretta – </a:t>
            </a:r>
            <a:r>
              <a:rPr lang="it-IT" sz="4400" i="1" cap="none" dirty="0" err="1">
                <a:latin typeface="Georgia Pro Semibold" panose="02040702050405020303" pitchFamily="18" charset="0"/>
                <a:ea typeface="+mn-ea"/>
                <a:cs typeface="+mn-cs"/>
              </a:rPr>
              <a:t>ñ</a:t>
            </a:r>
            <a:r>
              <a:rPr lang="it-IT" sz="4400" i="1" cap="none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āya</a:t>
            </a:r>
            <a:r>
              <a:rPr lang="it-IT" sz="4400" i="1" cap="none" dirty="0" err="1">
                <a:latin typeface="Georgia Pro Semibold" panose="02040702050405020303" pitchFamily="18" charset="0"/>
                <a:ea typeface="+mn-ea"/>
                <a:cs typeface="+mn-cs"/>
              </a:rPr>
              <a:t>pa</a:t>
            </a:r>
            <a:r>
              <a:rPr lang="it-IT" sz="4400" i="1" cap="none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ṭ</a:t>
            </a:r>
            <a:r>
              <a:rPr lang="it-IT" sz="4400" i="1" cap="none" dirty="0" err="1">
                <a:latin typeface="Georgia Pro Semibold" panose="02040702050405020303" pitchFamily="18" charset="0"/>
                <a:ea typeface="+mn-ea"/>
                <a:cs typeface="+mn-cs"/>
              </a:rPr>
              <a:t>ipanno</a:t>
            </a:r>
            <a:endParaRPr lang="en-GB" sz="4400" i="1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07E680-3B30-13B6-BB48-EC0CEDBCF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2179529"/>
            <a:ext cx="10652760" cy="408348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Significa che il Saṅgha penetra il significato delle Nobili Verità.</a:t>
            </a:r>
            <a:endParaRPr lang="en-GB" sz="4400" dirty="0">
              <a:latin typeface="Georgia Pro" panose="020405020504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4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2944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7AC3A-3671-DA87-C3F2-8D4470EBB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064455-47AE-6C23-617B-F6CD105BD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cap="none" dirty="0">
                <a:latin typeface="Georgia Pro Semibold" panose="02040702050405020303" pitchFamily="18" charset="0"/>
                <a:ea typeface="+mn-ea"/>
                <a:cs typeface="+mn-cs"/>
              </a:rPr>
              <a:t>Pratica la via giusta – </a:t>
            </a:r>
            <a:r>
              <a:rPr lang="it-IT" sz="4400" i="1" cap="none" dirty="0">
                <a:latin typeface="Georgia Pro Semibold" panose="02040702050405020303" pitchFamily="18" charset="0"/>
                <a:ea typeface="+mn-ea"/>
                <a:cs typeface="+mn-cs"/>
              </a:rPr>
              <a:t>s</a:t>
            </a:r>
            <a:r>
              <a:rPr lang="it-IT" sz="4400" i="1" cap="none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ā</a:t>
            </a:r>
            <a:r>
              <a:rPr lang="it-IT" sz="4400" i="1" cap="none" dirty="0">
                <a:latin typeface="Georgia Pro Semibold" panose="02040702050405020303" pitchFamily="18" charset="0"/>
                <a:ea typeface="+mn-ea"/>
                <a:cs typeface="+mn-cs"/>
              </a:rPr>
              <a:t>m</a:t>
            </a:r>
            <a:r>
              <a:rPr lang="it-IT" sz="4400" i="1" cap="none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ī</a:t>
            </a:r>
            <a:r>
              <a:rPr lang="it-IT" sz="4400" i="1" cap="none" dirty="0">
                <a:latin typeface="Georgia Pro Semibold" panose="02040702050405020303" pitchFamily="18" charset="0"/>
                <a:ea typeface="+mn-ea"/>
                <a:cs typeface="+mn-cs"/>
              </a:rPr>
              <a:t>cipa</a:t>
            </a:r>
            <a:r>
              <a:rPr lang="it-IT" sz="4400" i="1" cap="none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ṭ</a:t>
            </a:r>
            <a:r>
              <a:rPr lang="it-IT" sz="4400" i="1" cap="none" dirty="0">
                <a:latin typeface="Georgia Pro Semibold" panose="02040702050405020303" pitchFamily="18" charset="0"/>
                <a:ea typeface="+mn-ea"/>
                <a:cs typeface="+mn-cs"/>
              </a:rPr>
              <a:t>ipanno</a:t>
            </a:r>
            <a:endParaRPr lang="en-GB" sz="4400" i="1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FEE8D1-8BF2-9CBE-5222-5C9E483DE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2179529"/>
            <a:ext cx="10652760" cy="408348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Significa che il Saṅgha pratica il Nobile Ottuplice Sentiero.</a:t>
            </a:r>
            <a:endParaRPr lang="en-GB" sz="4400" dirty="0">
              <a:latin typeface="Georgia Pro" panose="020405020504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4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9085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04616-6FD9-40B5-2DF4-5EBFAFA65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8EE565-40C5-7423-A227-84A18A065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BF8A45-C768-5EC1-8BA6-A9B579B1E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«Quattro paia di persone e otto tipi di individui» indica gli </a:t>
            </a:r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dirty="0">
                <a:latin typeface="Georgia Pro" panose="02040502050405020303" pitchFamily="18" charset="0"/>
              </a:rPr>
              <a:t>rya, coloro che hanno conquistato i vari frutti di santità.</a:t>
            </a:r>
          </a:p>
        </p:txBody>
      </p:sp>
    </p:spTree>
    <p:extLst>
      <p:ext uri="{BB962C8B-B14F-4D97-AF65-F5344CB8AC3E}">
        <p14:creationId xmlns:p14="http://schemas.microsoft.com/office/powerpoint/2010/main" val="10058573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0B802-6516-D8B3-EFBC-6F9AF4E61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7E2310-BDC5-5068-BF1E-79C84D334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9BD627-6EDF-C32D-73D4-09C2946FE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4400" dirty="0">
                <a:latin typeface="Georgia Pro" panose="02040502050405020303" pitchFamily="18" charset="0"/>
              </a:rPr>
              <a:t>Secondo il Buddhismo, gli esseri umani si dividono in due categorie: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b="1" dirty="0">
                <a:solidFill>
                  <a:srgbClr val="FF0000"/>
                </a:solidFill>
                <a:latin typeface="Georgia Pro" panose="02040502050405020303" pitchFamily="18" charset="0"/>
              </a:rPr>
              <a:t>1. </a:t>
            </a:r>
            <a:r>
              <a:rPr lang="it-IT" sz="4400" u="sng" dirty="0">
                <a:latin typeface="Georgia Pro" panose="02040502050405020303" pitchFamily="18" charset="0"/>
              </a:rPr>
              <a:t>Esseri ordinari</a:t>
            </a:r>
            <a:r>
              <a:rPr lang="it-IT" sz="4400" dirty="0">
                <a:latin typeface="Georgia Pro" panose="02040502050405020303" pitchFamily="18" charset="0"/>
              </a:rPr>
              <a:t>, </a:t>
            </a:r>
            <a:r>
              <a:rPr lang="it-IT" sz="4400" i="1" dirty="0">
                <a:latin typeface="Georgia Pro" panose="02040502050405020303" pitchFamily="18" charset="0"/>
              </a:rPr>
              <a:t>puthujjana</a:t>
            </a:r>
            <a:r>
              <a:rPr lang="it-IT" sz="4400" dirty="0">
                <a:latin typeface="Georgia Pro" panose="02040502050405020303" pitchFamily="18" charset="0"/>
              </a:rPr>
              <a:t>, </a:t>
            </a:r>
            <a:r>
              <a:rPr lang="it-IT" sz="4400" i="1" dirty="0" err="1">
                <a:latin typeface="Georgia Pro" panose="02040502050405020303" pitchFamily="18" charset="0"/>
              </a:rPr>
              <a:t>p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ṛtaghjana</a:t>
            </a:r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sz="4400" dirty="0">
                <a:latin typeface="Georgia Pro" panose="02040502050405020303" pitchFamily="18" charset="0"/>
              </a:rPr>
              <a:t>Sono tutti coloro che ancora non hanno realizzato direttamente il </a:t>
            </a:r>
            <a:r>
              <a:rPr lang="it-IT" sz="4400" i="1" dirty="0">
                <a:latin typeface="Georgia Pro" panose="02040502050405020303" pitchFamily="18" charset="0"/>
              </a:rPr>
              <a:t>nirvāṇa</a:t>
            </a:r>
            <a:r>
              <a:rPr lang="it-IT" sz="4400" dirty="0">
                <a:latin typeface="Georgia Pro" panose="020405020504050203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052573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4BD8D-1B5B-344C-D160-B4C4AF5FE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5DFC58-E06A-DE50-EC08-1F452319B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7831B3-1CC3-6336-0713-0A270186A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Tra gli esseri ordinari ci può essere un’ampia variazione.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Al limite più basso abbiamo coloro la cui mente è tanto ottenebrata da non avere alcuna aspirazione spirituale.</a:t>
            </a:r>
          </a:p>
        </p:txBody>
      </p:sp>
    </p:spTree>
    <p:extLst>
      <p:ext uri="{BB962C8B-B14F-4D97-AF65-F5344CB8AC3E}">
        <p14:creationId xmlns:p14="http://schemas.microsoft.com/office/powerpoint/2010/main" val="26710495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894FA-2DDB-2984-EDD7-C0963C2BA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977B41-36CA-D6AE-8935-F51E98828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15848F-4E32-A268-C092-AF47DEEAA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Al limite più alto abbiamo coloro il cui sviluppo spirituale è estremamente avanzato, ma ancora non sufficiente per la visione del </a:t>
            </a:r>
            <a:r>
              <a:rPr lang="it-IT" sz="4400" i="1" dirty="0">
                <a:latin typeface="Georgia Pro" panose="02040502050405020303" pitchFamily="18" charset="0"/>
              </a:rPr>
              <a:t>nirvāṇa</a:t>
            </a:r>
            <a:r>
              <a:rPr lang="it-IT" sz="4400" dirty="0">
                <a:latin typeface="Georgia Pro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00524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E7602-FC0B-A99D-E0EF-A39863DD7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658336-E3ED-D9A9-1F94-7758F220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B7B7D6-901C-24A1-8095-CF865DE0A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b="1" dirty="0">
                <a:solidFill>
                  <a:srgbClr val="FF0000"/>
                </a:solidFill>
                <a:latin typeface="Georgia Pro" panose="02040502050405020303" pitchFamily="18" charset="0"/>
              </a:rPr>
              <a:t>2</a:t>
            </a:r>
            <a:r>
              <a:rPr lang="it-IT" sz="4400" dirty="0">
                <a:latin typeface="Georgia Pro" panose="02040502050405020303" pitchFamily="18" charset="0"/>
              </a:rPr>
              <a:t>. </a:t>
            </a:r>
            <a:r>
              <a:rPr lang="it-IT" sz="4400" u="sng" dirty="0">
                <a:latin typeface="Georgia Pro" panose="02040502050405020303" pitchFamily="18" charset="0"/>
              </a:rPr>
              <a:t>Illuminati o nobili </a:t>
            </a:r>
            <a:r>
              <a:rPr lang="it-IT" sz="4400" dirty="0">
                <a:latin typeface="Georgia Pro" panose="02040502050405020303" pitchFamily="18" charset="0"/>
              </a:rPr>
              <a:t>(</a:t>
            </a:r>
            <a:r>
              <a:rPr lang="it-IT" sz="4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u="sng" dirty="0">
                <a:latin typeface="Georgia Pro" panose="02040502050405020303" pitchFamily="18" charset="0"/>
              </a:rPr>
              <a:t>rya</a:t>
            </a:r>
            <a:r>
              <a:rPr lang="it-IT" sz="4400" dirty="0">
                <a:latin typeface="Georgia Pro" panose="02040502050405020303" pitchFamily="18" charset="0"/>
              </a:rPr>
              <a:t>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Sono coloro che hanno realizzato il </a:t>
            </a:r>
            <a:r>
              <a:rPr lang="it-IT" sz="4400" i="1" dirty="0">
                <a:latin typeface="Georgia Pro" panose="02040502050405020303" pitchFamily="18" charset="0"/>
              </a:rPr>
              <a:t>nirvāṇa</a:t>
            </a:r>
            <a:r>
              <a:rPr lang="it-IT" sz="4400" dirty="0">
                <a:latin typeface="Georgia Pro" panose="02040502050405020303" pitchFamily="18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La realizzazione del </a:t>
            </a:r>
            <a:r>
              <a:rPr lang="it-IT" sz="4400" i="1" dirty="0">
                <a:latin typeface="Georgia Pro" panose="02040502050405020303" pitchFamily="18" charset="0"/>
              </a:rPr>
              <a:t>Nirvāṇa</a:t>
            </a:r>
            <a:r>
              <a:rPr lang="it-IT" sz="4400" dirty="0">
                <a:latin typeface="Georgia Pro" panose="02040502050405020303" pitchFamily="18" charset="0"/>
              </a:rPr>
              <a:t> consente l’eliminazione dei contaminanti mentali, ma questo avviene per stadi successivi.</a:t>
            </a:r>
          </a:p>
        </p:txBody>
      </p:sp>
    </p:spTree>
    <p:extLst>
      <p:ext uri="{BB962C8B-B14F-4D97-AF65-F5344CB8AC3E}">
        <p14:creationId xmlns:p14="http://schemas.microsoft.com/office/powerpoint/2010/main" val="20387981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DA908-C5A7-0520-98EB-852265C5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9EB1FA-C564-A9D3-0D6E-8640254E1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074C9B-ED93-75CC-7C76-ED259E5D6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Ci sono quattro livelli di illuminazione più quattro corrispondenti cammini per realizzarli; per questo il testo parla di «quattro paia di persone – otto tipi di individui».</a:t>
            </a:r>
          </a:p>
        </p:txBody>
      </p:sp>
    </p:spTree>
    <p:extLst>
      <p:ext uri="{BB962C8B-B14F-4D97-AF65-F5344CB8AC3E}">
        <p14:creationId xmlns:p14="http://schemas.microsoft.com/office/powerpoint/2010/main" val="1032757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4B263-8276-5C73-B58A-E9E3208E9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16C106-CD88-11A9-3EBC-A448DDD1E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719918-8FD1-B9BE-9E8E-DD5777DC1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lnSpcReduction="10000"/>
          </a:bodyPr>
          <a:lstStyle/>
          <a:p>
            <a:pPr marL="742950" indent="-742950">
              <a:spcBef>
                <a:spcPts val="0"/>
              </a:spcBef>
              <a:buAutoNum type="arabicPeriod"/>
            </a:pPr>
            <a:r>
              <a:rPr lang="it-IT" sz="4400" i="1" dirty="0" err="1">
                <a:latin typeface="Georgia Pro" panose="02040502050405020303" pitchFamily="18" charset="0"/>
              </a:rPr>
              <a:t>Sot</a:t>
            </a:r>
            <a:r>
              <a:rPr lang="it-IT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dirty="0" err="1">
                <a:latin typeface="Georgia Pro" panose="02040502050405020303" pitchFamily="18" charset="0"/>
              </a:rPr>
              <a:t>panna</a:t>
            </a:r>
            <a:r>
              <a:rPr lang="it-IT" sz="4400" i="1" dirty="0">
                <a:latin typeface="Georgia Pro" panose="02040502050405020303" pitchFamily="18" charset="0"/>
              </a:rPr>
              <a:t>, śrotāpanna</a:t>
            </a:r>
            <a:r>
              <a:rPr lang="it-IT" sz="4400" dirty="0">
                <a:latin typeface="Georgia Pro" panose="02040502050405020303" pitchFamily="18" charset="0"/>
              </a:rPr>
              <a:t>, colui che è entrato nella corrente.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Questo è il primo stadio di illuminazione. La «corrente» di cui qui si parla è il corso che conduce alla suprema liberazione dell’ultimo stadio. </a:t>
            </a:r>
          </a:p>
        </p:txBody>
      </p:sp>
    </p:spTree>
    <p:extLst>
      <p:ext uri="{BB962C8B-B14F-4D97-AF65-F5344CB8AC3E}">
        <p14:creationId xmlns:p14="http://schemas.microsoft.com/office/powerpoint/2010/main" val="28990834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303D6-EDB7-898D-734C-3692CFF29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2B8B62-7F8E-4E67-B3C9-3D06393E3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51CC60-D672-10FC-9261-DEB50B8DD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Uno </a:t>
            </a:r>
            <a:r>
              <a:rPr lang="it-IT" sz="4400" i="1" dirty="0">
                <a:latin typeface="Georgia Pro" panose="02040502050405020303" pitchFamily="18" charset="0"/>
              </a:rPr>
              <a:t>śrotāpanna</a:t>
            </a:r>
            <a:r>
              <a:rPr lang="it-IT" sz="4400" dirty="0">
                <a:latin typeface="Georgia Pro" panose="02040502050405020303" pitchFamily="18" charset="0"/>
              </a:rPr>
              <a:t> ha un massimo di sette vite prima di realizzare la suprema illuminazione.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Il cammino che conduce a questo stadio è chiamato </a:t>
            </a:r>
            <a:r>
              <a:rPr lang="it-IT" sz="4400" i="1" dirty="0">
                <a:latin typeface="Georgia Pro" panose="02040502050405020303" pitchFamily="18" charset="0"/>
              </a:rPr>
              <a:t>śrotāpanna-mārga</a:t>
            </a:r>
            <a:r>
              <a:rPr lang="it-IT" sz="4400" dirty="0">
                <a:latin typeface="Georgia Pro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51304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33A9A-63FE-9370-5531-363F228A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99BBF7-1AD3-B791-B7E8-3D8226521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205EAF-5B0E-3720-7224-13368DCF7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A questo stadio uno elimina un primo strato di contaminanti che hanno a che fare con opinioni distorte, ossia l’attaccamento ad un concetto di identità o sé, l’attaccamento ai rituali come mezzo per la liberazione, il dubbio scettico nei confronti del Dharma. </a:t>
            </a:r>
          </a:p>
        </p:txBody>
      </p:sp>
    </p:spTree>
    <p:extLst>
      <p:ext uri="{BB962C8B-B14F-4D97-AF65-F5344CB8AC3E}">
        <p14:creationId xmlns:p14="http://schemas.microsoft.com/office/powerpoint/2010/main" val="27276844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E6A7E-DFB4-D64B-6B40-E4718292F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98C054-F1A8-A221-D830-0909FA87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9FA36B-E9B9-11AD-6EA0-A8B9FB300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2. </a:t>
            </a:r>
            <a:r>
              <a:rPr lang="it-IT" sz="4400" i="1" dirty="0">
                <a:latin typeface="Georgia Pro" panose="02040502050405020303" pitchFamily="18" charset="0"/>
              </a:rPr>
              <a:t>Sakad</a:t>
            </a:r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dirty="0">
                <a:latin typeface="Georgia Pro" panose="02040502050405020303" pitchFamily="18" charset="0"/>
              </a:rPr>
              <a:t>g</a:t>
            </a:r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it-IT" sz="4400" i="1" dirty="0">
                <a:latin typeface="Georgia Pro" panose="02040502050405020303" pitchFamily="18" charset="0"/>
              </a:rPr>
              <a:t>min, sak</a:t>
            </a:r>
            <a:r>
              <a:rPr lang="it-IT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ṛdāgāmin</a:t>
            </a:r>
            <a:r>
              <a:rPr lang="it-IT" sz="4400" dirty="0">
                <a:latin typeface="Georgia Pro" panose="02040502050405020303" pitchFamily="18" charset="0"/>
                <a:cs typeface="Times New Roman" panose="02020603050405020304" pitchFamily="18" charset="0"/>
              </a:rPr>
              <a:t>, colui che torna una volta.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  <a:cs typeface="Times New Roman" panose="02020603050405020304" pitchFamily="18" charset="0"/>
              </a:rPr>
              <a:t>«Tornare una volta» significa che, se non diventa un </a:t>
            </a:r>
            <a:r>
              <a:rPr lang="it-IT" sz="4400" i="1" dirty="0">
                <a:latin typeface="Georgia Pro" panose="02040502050405020303" pitchFamily="18" charset="0"/>
                <a:cs typeface="Times New Roman" panose="02020603050405020304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  <a:cs typeface="Times New Roman" panose="02020603050405020304" pitchFamily="18" charset="0"/>
              </a:rPr>
              <a:t>, egli rinasce al massimo una volta sola nel regno del desiderio, il nostro mondo.</a:t>
            </a:r>
            <a:endParaRPr lang="it-IT" sz="4400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5212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06327-A71A-DB69-4B20-2F12FEED2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FC0A09-5BC8-47A3-EE4E-B1E961EEA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566D0B-4490-C943-7E61-CE3A76FD5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Precedente a questo stadio, c’è il suo corrispondente </a:t>
            </a:r>
            <a:r>
              <a:rPr lang="it-IT" sz="4400" i="1" dirty="0">
                <a:latin typeface="Georgia Pro" panose="02040502050405020303" pitchFamily="18" charset="0"/>
              </a:rPr>
              <a:t>mārga</a:t>
            </a:r>
            <a:r>
              <a:rPr lang="it-IT" sz="4400" dirty="0">
                <a:latin typeface="Georgia Pro" panose="02040502050405020303" pitchFamily="18" charset="0"/>
              </a:rPr>
              <a:t>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</a:t>
            </a:r>
            <a:r>
              <a:rPr lang="it-IT" sz="4400" i="1" dirty="0">
                <a:latin typeface="Georgia Pro" panose="02040502050405020303" pitchFamily="18" charset="0"/>
              </a:rPr>
              <a:t>sakṛdāgāmin</a:t>
            </a:r>
            <a:r>
              <a:rPr lang="it-IT" sz="4400" dirty="0">
                <a:latin typeface="Georgia Pro" panose="02040502050405020303" pitchFamily="18" charset="0"/>
              </a:rPr>
              <a:t> non elimina nuovi contaminanti rispetto ad uno </a:t>
            </a:r>
            <a:r>
              <a:rPr lang="it-IT" sz="4400" i="1" dirty="0">
                <a:latin typeface="Georgia Pro" panose="02040502050405020303" pitchFamily="18" charset="0"/>
              </a:rPr>
              <a:t>śrotāpanna</a:t>
            </a:r>
            <a:r>
              <a:rPr lang="it-IT" sz="4400" dirty="0">
                <a:latin typeface="Georgia Pro" panose="02040502050405020303" pitchFamily="18" charset="0"/>
              </a:rPr>
              <a:t>, ma attenua il desiderio sensuale e la malevolenza.</a:t>
            </a:r>
          </a:p>
        </p:txBody>
      </p:sp>
    </p:spTree>
    <p:extLst>
      <p:ext uri="{BB962C8B-B14F-4D97-AF65-F5344CB8AC3E}">
        <p14:creationId xmlns:p14="http://schemas.microsoft.com/office/powerpoint/2010/main" val="10797747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0E3D-5938-CB9B-7CAE-2E6F873E0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4A170E-B7B5-F8A1-5518-BE08B97CC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30B4D0-242C-F9DF-F761-5C705758B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3. </a:t>
            </a:r>
            <a:r>
              <a:rPr lang="it-IT" sz="4400" i="1" dirty="0">
                <a:latin typeface="Georgia Pro" panose="02040502050405020303" pitchFamily="18" charset="0"/>
              </a:rPr>
              <a:t>Anāgāmi</a:t>
            </a:r>
            <a:r>
              <a:rPr lang="it-IT" sz="4400" dirty="0">
                <a:latin typeface="Georgia Pro" panose="02040502050405020303" pitchFamily="18" charset="0"/>
              </a:rPr>
              <a:t>, colui che non ritorna</a:t>
            </a:r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«Non ritornare» significa che, se non realizza lo stato di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, rinasce in un piano celeste chiamato delle Pure Dimore, dove continua a praticare finché elimina gli ultimi residui di contaminanti.</a:t>
            </a:r>
          </a:p>
        </p:txBody>
      </p:sp>
    </p:spTree>
    <p:extLst>
      <p:ext uri="{BB962C8B-B14F-4D97-AF65-F5344CB8AC3E}">
        <p14:creationId xmlns:p14="http://schemas.microsoft.com/office/powerpoint/2010/main" val="40129087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A9AAD-BF5E-BCC0-1E42-53F17433E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99BDB1-4A48-6C80-1734-DCDA45540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3C252F-EBF2-CA3C-3F0B-0776FD515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</a:t>
            </a:r>
            <a:r>
              <a:rPr lang="it-IT" sz="4400" i="1" dirty="0">
                <a:latin typeface="Georgia Pro" panose="02040502050405020303" pitchFamily="18" charset="0"/>
              </a:rPr>
              <a:t>anāgāmi</a:t>
            </a:r>
            <a:r>
              <a:rPr lang="it-IT" sz="4400" dirty="0">
                <a:latin typeface="Georgia Pro" panose="02040502050405020303" pitchFamily="18" charset="0"/>
              </a:rPr>
              <a:t> elimina definitivamente il desiderio sensuale e la malevolenza.</a:t>
            </a:r>
          </a:p>
        </p:txBody>
      </p:sp>
    </p:spTree>
    <p:extLst>
      <p:ext uri="{BB962C8B-B14F-4D97-AF65-F5344CB8AC3E}">
        <p14:creationId xmlns:p14="http://schemas.microsoft.com/office/powerpoint/2010/main" val="33059350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64D22-E95C-C618-BC5F-4CBD9102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0E4BCF-5EF9-A7E4-D2E7-CC786692F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53883B-FBF2-8CA4-266C-C5C289ED0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4. </a:t>
            </a:r>
            <a:r>
              <a:rPr lang="it-IT" sz="4400" i="1" dirty="0">
                <a:latin typeface="Georgia Pro" panose="02040502050405020303" pitchFamily="18" charset="0"/>
              </a:rPr>
              <a:t>Arahant, arhat</a:t>
            </a:r>
            <a:r>
              <a:rPr lang="it-IT" sz="4400" dirty="0">
                <a:latin typeface="Georgia Pro" panose="02040502050405020303" pitchFamily="18" charset="0"/>
              </a:rPr>
              <a:t>, colui che è degno, il conquistatore.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Un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 è colui che ha eliminato definitivamente ogni contaminante residuo, ovvero:</a:t>
            </a:r>
          </a:p>
        </p:txBody>
      </p:sp>
    </p:spTree>
    <p:extLst>
      <p:ext uri="{BB962C8B-B14F-4D97-AF65-F5344CB8AC3E}">
        <p14:creationId xmlns:p14="http://schemas.microsoft.com/office/powerpoint/2010/main" val="23634622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C7DB2-1A35-8F98-ACCB-1EEEF4A3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3075ED-7A5E-CA10-73D6-54EE585E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62334F-6552-FC5A-1B0F-326355993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4400" dirty="0">
                <a:latin typeface="Georgia Pro" panose="02040502050405020303" pitchFamily="18" charset="0"/>
              </a:rPr>
              <a:t>1. il desiderio di rinascere in uno dei piani di esistenza più sottili;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4400" dirty="0">
                <a:latin typeface="Georgia Pro" panose="02040502050405020303" pitchFamily="18" charset="0"/>
              </a:rPr>
              <a:t>2. l’arroganza, che in questo caso indica il sottile permanere del senso d’identità;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4400" dirty="0">
                <a:latin typeface="Georgia Pro" panose="02040502050405020303" pitchFamily="18" charset="0"/>
              </a:rPr>
              <a:t>3. l’ignoranza fondamentale che oscura la mente ed impedisce di vedere la vera natura dei fenomeni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4. la tendenza della mente ad agitarsi. </a:t>
            </a:r>
          </a:p>
        </p:txBody>
      </p:sp>
    </p:spTree>
    <p:extLst>
      <p:ext uri="{BB962C8B-B14F-4D97-AF65-F5344CB8AC3E}">
        <p14:creationId xmlns:p14="http://schemas.microsoft.com/office/powerpoint/2010/main" val="19803104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9B115-180B-D98B-4AAF-FD31C3EE3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A5B77D-9A33-EB2C-2DA2-0ED379D91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4A10C0-F267-574B-6E19-7D2BD3CC2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4400" dirty="0">
                <a:latin typeface="Georgia Pro" panose="02040502050405020303" pitchFamily="18" charset="0"/>
              </a:rPr>
              <a:t>Un </a:t>
            </a:r>
            <a:r>
              <a:rPr lang="it-IT" sz="4400" i="1" dirty="0">
                <a:latin typeface="Georgia Pro" panose="02040502050405020303" pitchFamily="18" charset="0"/>
              </a:rPr>
              <a:t>arahant</a:t>
            </a:r>
            <a:r>
              <a:rPr lang="it-IT" sz="4400" dirty="0">
                <a:latin typeface="Georgia Pro" panose="02040502050405020303" pitchFamily="18" charset="0"/>
              </a:rPr>
              <a:t> ha troncato tutte le condizioni per rinascere nel </a:t>
            </a:r>
            <a:r>
              <a:rPr lang="it-IT" sz="4400" i="1" dirty="0">
                <a:latin typeface="Georgia Pro" panose="02040502050405020303" pitchFamily="18" charset="0"/>
              </a:rPr>
              <a:t>saṃsāra</a:t>
            </a:r>
            <a:r>
              <a:rPr lang="it-IT" sz="4400" dirty="0">
                <a:latin typeface="Georgia Pro" panose="02040502050405020303" pitchFamily="18" charset="0"/>
              </a:rPr>
              <a:t> ed è quindi definitivamente libero da nascita e morte.</a:t>
            </a:r>
          </a:p>
        </p:txBody>
      </p:sp>
    </p:spTree>
    <p:extLst>
      <p:ext uri="{BB962C8B-B14F-4D97-AF65-F5344CB8AC3E}">
        <p14:creationId xmlns:p14="http://schemas.microsoft.com/office/powerpoint/2010/main" val="17927677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91318-6BF2-E0F5-FDC7-F1433009F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457817-E130-AC7D-B590-0841FB65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75C8B5-C2F9-25E1-FF7F-1AD8C4B45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Riassumendo: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i="1" dirty="0">
                <a:latin typeface="Georgia Pro" panose="02040502050405020303" pitchFamily="18" charset="0"/>
              </a:rPr>
              <a:t>Śrotāpanna mārga, śrotāpanna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i="1" dirty="0">
                <a:latin typeface="Georgia Pro" panose="02040502050405020303" pitchFamily="18" charset="0"/>
              </a:rPr>
              <a:t>Sakṛdāgāmin mārga, sakṛdāgāmin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i="1" dirty="0">
                <a:latin typeface="Georgia Pro" panose="02040502050405020303" pitchFamily="18" charset="0"/>
              </a:rPr>
              <a:t>Anāgāmi mārga, anāgāmi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4400" i="1" dirty="0">
                <a:latin typeface="Georgia Pro" panose="02040502050405020303" pitchFamily="18" charset="0"/>
              </a:rPr>
              <a:t>Arahant mārga, arahant</a:t>
            </a:r>
          </a:p>
        </p:txBody>
      </p:sp>
    </p:spTree>
    <p:extLst>
      <p:ext uri="{BB962C8B-B14F-4D97-AF65-F5344CB8AC3E}">
        <p14:creationId xmlns:p14="http://schemas.microsoft.com/office/powerpoint/2010/main" val="6149542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4EC3C-2AAC-E44B-98C6-78260675F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254325-F73D-8F07-55A7-E2659C5AF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B4AF86-C620-0BE6-1105-DC7A9802F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«</a:t>
            </a:r>
            <a:r>
              <a:rPr lang="it-IT" sz="4400" i="1" dirty="0">
                <a:latin typeface="Georgia Pro" panose="02040502050405020303" pitchFamily="18" charset="0"/>
              </a:rPr>
              <a:t>Questo Saṅgha dei discepoli del Beato è degno di doni, degno di ospitalità, degno di offerte, degno di saluto reverenziale, un campo di merito insorpassabile per il mondo</a:t>
            </a:r>
            <a:r>
              <a:rPr lang="it-IT" sz="4400" dirty="0">
                <a:latin typeface="Georgia Pro" panose="02040502050405020303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9490917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D830C-EBEC-085B-F370-8DF76B6F2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A6784D-67D7-0A1D-FF4F-B19517AC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5E1E73-0780-7C30-54D7-0AA691D27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Coloro che sono riusciti a purificare la mente dai contaminanti attraverso il lungo lavoro della coltivazione mentale sono «campi di merito».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Questo termine indica il fatto che, secondo il Buddhismo, fare offerte a questi individui porta infiniti meriti.</a:t>
            </a:r>
          </a:p>
        </p:txBody>
      </p:sp>
    </p:spTree>
    <p:extLst>
      <p:ext uri="{BB962C8B-B14F-4D97-AF65-F5344CB8AC3E}">
        <p14:creationId xmlns:p14="http://schemas.microsoft.com/office/powerpoint/2010/main" val="289365980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AA9A1-9C8E-04D9-9A72-5EC8ED617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39B824-CBC5-F4D0-E695-D3FEFCD37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768500" cy="1019243"/>
          </a:xfrm>
        </p:spPr>
        <p:txBody>
          <a:bodyPr>
            <a:normAutofit/>
          </a:bodyPr>
          <a:lstStyle/>
          <a:p>
            <a:r>
              <a:rPr lang="it-IT" sz="4400" b="1" cap="none" dirty="0">
                <a:latin typeface="Garamond" panose="02020404030301010803" pitchFamily="18" charset="0"/>
              </a:rPr>
              <a:t>Le quattro paia di persone</a:t>
            </a:r>
            <a:endParaRPr lang="en-GB" sz="4400" cap="none" dirty="0">
              <a:latin typeface="Georgia Pro Semibold" panose="02040702050405020303" pitchFamily="18" charset="0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82D7A4-9599-5A72-3C1E-E5B4EBCB6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38" y="1603333"/>
            <a:ext cx="10652760" cy="4659682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Per questo sono anche detti «degni di doni, di ospitalità, di offerte, di saluto».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sz="4400" dirty="0">
                <a:latin typeface="Georgia Pro" panose="02040502050405020303" pitchFamily="18" charset="0"/>
              </a:rPr>
              <a:t>Nonostante tutti gli esseri siano degni di rispetto secondo il Buddhismo, coloro che hanno purificato la propria mente sono dotati di virtù che sorpassano quelle delle persone ordinarie.</a:t>
            </a:r>
          </a:p>
        </p:txBody>
      </p:sp>
    </p:spTree>
    <p:extLst>
      <p:ext uri="{BB962C8B-B14F-4D97-AF65-F5344CB8AC3E}">
        <p14:creationId xmlns:p14="http://schemas.microsoft.com/office/powerpoint/2010/main" val="2244169136"/>
      </p:ext>
    </p:extLst>
  </p:cSld>
  <p:clrMapOvr>
    <a:masterClrMapping/>
  </p:clrMapOvr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2681</Words>
  <Application>Microsoft Office PowerPoint</Application>
  <PresentationFormat>Widescreen</PresentationFormat>
  <Paragraphs>194</Paragraphs>
  <Slides>76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76</vt:i4>
      </vt:variant>
    </vt:vector>
  </HeadingPairs>
  <TitlesOfParts>
    <vt:vector size="84" baseType="lpstr">
      <vt:lpstr>Arial</vt:lpstr>
      <vt:lpstr>Book Antiqua</vt:lpstr>
      <vt:lpstr>Garamond</vt:lpstr>
      <vt:lpstr>Georgia Pro</vt:lpstr>
      <vt:lpstr>Georgia Pro Semibold</vt:lpstr>
      <vt:lpstr>Neue Haas Grotesk Text Pro</vt:lpstr>
      <vt:lpstr>Times New Roman</vt:lpstr>
      <vt:lpstr>Oasis</vt:lpstr>
      <vt:lpstr>I Tre Oggetti di Rifugio</vt:lpstr>
      <vt:lpstr>Cosa vuol dire «prendere rifugio»</vt:lpstr>
      <vt:lpstr>Cosa vuol dire «prendere rifugio»</vt:lpstr>
      <vt:lpstr>Cosa vuol dire «prendere rifugio»</vt:lpstr>
      <vt:lpstr>Il Buddha</vt:lpstr>
      <vt:lpstr>Buddha</vt:lpstr>
      <vt:lpstr>Buddha</vt:lpstr>
      <vt:lpstr>Buddha</vt:lpstr>
      <vt:lpstr>Buddha</vt:lpstr>
      <vt:lpstr>Buddha</vt:lpstr>
      <vt:lpstr>Buddha</vt:lpstr>
      <vt:lpstr>Buddha</vt:lpstr>
      <vt:lpstr>I dieci epiteti del Buddha</vt:lpstr>
      <vt:lpstr>I dieci epiteti del Buddha</vt:lpstr>
      <vt:lpstr>Arahant</vt:lpstr>
      <vt:lpstr>Arahant</vt:lpstr>
      <vt:lpstr>Arahant</vt:lpstr>
      <vt:lpstr>Arahant</vt:lpstr>
      <vt:lpstr>Samyak saṃbuddha – perfettamente illuminao</vt:lpstr>
      <vt:lpstr>Samyak saṃbuddha– perfettamente illuminato</vt:lpstr>
      <vt:lpstr>Samyak saṃbuddha – perfettamente illuminato</vt:lpstr>
      <vt:lpstr>Perfetto in conoscenza e condotta </vt:lpstr>
      <vt:lpstr>Perfetto in conoscenza e condotta </vt:lpstr>
      <vt:lpstr>Ben andato - sugato</vt:lpstr>
      <vt:lpstr>Conoscitore del mondo - lokavid</vt:lpstr>
      <vt:lpstr>Insorpassata guida di coloro che devono essere domati</vt:lpstr>
      <vt:lpstr>Insorpassata guida di coloro che devono essere domati</vt:lpstr>
      <vt:lpstr>Insorpassata guida di coloro che devono essere domati</vt:lpstr>
      <vt:lpstr>Maestro di uomini e dei</vt:lpstr>
      <vt:lpstr>Maestro di uomini e dei</vt:lpstr>
      <vt:lpstr>Beato - Bhagavān</vt:lpstr>
      <vt:lpstr>Beato - Bhagavan</vt:lpstr>
      <vt:lpstr>Tathāgata</vt:lpstr>
      <vt:lpstr>Tathāgata</vt:lpstr>
      <vt:lpstr>Tathāgata</vt:lpstr>
      <vt:lpstr>Tathāgata</vt:lpstr>
      <vt:lpstr>Tathāgata</vt:lpstr>
      <vt:lpstr>Il Dharma</vt:lpstr>
      <vt:lpstr>Qualità del Dharma </vt:lpstr>
      <vt:lpstr>Ben esposto (Svākkhāta/svākhyāta)</vt:lpstr>
      <vt:lpstr>Visibile direttamente (sandiṭṭhika/sandṛṣṭika)</vt:lpstr>
      <vt:lpstr>Atemporale (akālika)</vt:lpstr>
      <vt:lpstr>Atemporale (akālika)</vt:lpstr>
      <vt:lpstr>Atemporale (akālika)</vt:lpstr>
      <vt:lpstr>Che invita a venire e vedere (ehipassiko)</vt:lpstr>
      <vt:lpstr>Applicabile (Opanayiko/avapranayika)</vt:lpstr>
      <vt:lpstr>Applicabile (Opanayiko/avapranayika)</vt:lpstr>
      <vt:lpstr>Sperimentabile personalmente dai saggi</vt:lpstr>
      <vt:lpstr>Il saṅgha</vt:lpstr>
      <vt:lpstr>Qualità del Saṅgha </vt:lpstr>
      <vt:lpstr>Il Saṅgha dei discepoli del Beato pratica bene</vt:lpstr>
      <vt:lpstr>Il Saṅgha dei discepoli del Beato pratica bene</vt:lpstr>
      <vt:lpstr>Il Saṅgha dei discepoli del Beato pratica bene</vt:lpstr>
      <vt:lpstr>Pratica la via diretta – ujupaṭipanno</vt:lpstr>
      <vt:lpstr>Pratica la via corretta – ñāyapaṭipanno</vt:lpstr>
      <vt:lpstr>Pratica la via giusta – sāmīcipaṭipanno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  <vt:lpstr>Le quattro paia di persone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Shi Ruxiong</dc:creator>
  <cp:lastModifiedBy>Shi Ruxiong</cp:lastModifiedBy>
  <cp:revision>1</cp:revision>
  <dcterms:created xsi:type="dcterms:W3CDTF">2025-07-08T01:16:35Z</dcterms:created>
  <dcterms:modified xsi:type="dcterms:W3CDTF">2025-11-08T05:02:23Z</dcterms:modified>
</cp:coreProperties>
</file>