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7/29/2024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427398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4089828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7/29/2024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3680644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476118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7/29/2024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894766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963603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500789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7/29/2024</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2714959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7/29/2024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‹N›</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3309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713451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404224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7/29/2024</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364274905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lang="en-US" sz="48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F22214-7F6E-D0CA-167D-E699BBA92C38}"/>
              </a:ext>
            </a:extLst>
          </p:cNvPr>
          <p:cNvPicPr>
            <a:picLocks noChangeAspect="1"/>
          </p:cNvPicPr>
          <p:nvPr/>
        </p:nvPicPr>
        <p:blipFill>
          <a:blip r:embed="rId2">
            <a:extLst>
              <a:ext uri="{28A0092B-C50C-407E-A947-70E740481C1C}">
                <a14:useLocalDpi xmlns:a14="http://schemas.microsoft.com/office/drawing/2010/main" val="0"/>
              </a:ext>
            </a:extLst>
          </a:blip>
          <a:srcRect t="28938" b="28938"/>
          <a:stretch/>
        </p:blipFill>
        <p:spPr>
          <a:xfrm>
            <a:off x="20" y="10"/>
            <a:ext cx="12191979" cy="6857990"/>
          </a:xfrm>
          <a:prstGeom prst="rect">
            <a:avLst/>
          </a:prstGeom>
        </p:spPr>
      </p:pic>
      <p:sp>
        <p:nvSpPr>
          <p:cNvPr id="9" name="Rectangle 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n-GB"/>
          </a:p>
        </p:txBody>
      </p:sp>
      <p:sp>
        <p:nvSpPr>
          <p:cNvPr id="11" name="Rectangle 1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n-GB"/>
          </a:p>
        </p:txBody>
      </p:sp>
      <p:sp>
        <p:nvSpPr>
          <p:cNvPr id="2" name="Titolo 1">
            <a:extLst>
              <a:ext uri="{FF2B5EF4-FFF2-40B4-BE49-F238E27FC236}">
                <a16:creationId xmlns:a16="http://schemas.microsoft.com/office/drawing/2014/main" id="{168454A9-B80B-EE98-C240-208D13EB92EB}"/>
              </a:ext>
            </a:extLst>
          </p:cNvPr>
          <p:cNvSpPr>
            <a:spLocks noGrp="1"/>
          </p:cNvSpPr>
          <p:nvPr>
            <p:ph type="ctrTitle"/>
          </p:nvPr>
        </p:nvSpPr>
        <p:spPr>
          <a:xfrm>
            <a:off x="1276055" y="2350017"/>
            <a:ext cx="4775075" cy="1630906"/>
          </a:xfrm>
        </p:spPr>
        <p:txBody>
          <a:bodyPr>
            <a:normAutofit/>
          </a:bodyPr>
          <a:lstStyle/>
          <a:p>
            <a:r>
              <a:rPr lang="it-IT" sz="4400">
                <a:solidFill>
                  <a:schemeClr val="tx1"/>
                </a:solidFill>
              </a:rPr>
              <a:t>Il Cammino Graduale</a:t>
            </a:r>
            <a:endParaRPr lang="en-GB" sz="4400">
              <a:solidFill>
                <a:schemeClr val="tx1"/>
              </a:solidFill>
            </a:endParaRPr>
          </a:p>
        </p:txBody>
      </p:sp>
      <p:sp>
        <p:nvSpPr>
          <p:cNvPr id="3" name="Sottotitolo 2">
            <a:extLst>
              <a:ext uri="{FF2B5EF4-FFF2-40B4-BE49-F238E27FC236}">
                <a16:creationId xmlns:a16="http://schemas.microsoft.com/office/drawing/2014/main" id="{0780B633-CA3F-44DB-CB2B-612657A86A64}"/>
              </a:ext>
            </a:extLst>
          </p:cNvPr>
          <p:cNvSpPr>
            <a:spLocks noGrp="1"/>
          </p:cNvSpPr>
          <p:nvPr>
            <p:ph type="subTitle" idx="1"/>
          </p:nvPr>
        </p:nvSpPr>
        <p:spPr>
          <a:xfrm>
            <a:off x="1276055" y="3990546"/>
            <a:ext cx="4775075" cy="559656"/>
          </a:xfrm>
        </p:spPr>
        <p:txBody>
          <a:bodyPr>
            <a:normAutofit/>
          </a:bodyPr>
          <a:lstStyle/>
          <a:p>
            <a:pPr>
              <a:spcAft>
                <a:spcPts val="600"/>
              </a:spcAft>
            </a:pPr>
            <a:r>
              <a:rPr lang="it-IT" dirty="0">
                <a:solidFill>
                  <a:schemeClr val="tx1"/>
                </a:solidFill>
              </a:rPr>
              <a:t>MN 27, </a:t>
            </a:r>
            <a:r>
              <a:rPr lang="it-IT" dirty="0" err="1">
                <a:solidFill>
                  <a:schemeClr val="tx1"/>
                </a:solidFill>
              </a:rPr>
              <a:t>C</a:t>
            </a:r>
            <a:r>
              <a:rPr lang="it-IT" dirty="0" err="1">
                <a:solidFill>
                  <a:schemeClr val="tx1"/>
                </a:solidFill>
                <a:latin typeface="Times New Roman" panose="02020603050405020304" pitchFamily="18" charset="0"/>
                <a:cs typeface="Times New Roman" panose="02020603050405020304" pitchFamily="18" charset="0"/>
              </a:rPr>
              <a:t>ūḷahatthipadopama</a:t>
            </a:r>
            <a:r>
              <a:rPr lang="it-IT" dirty="0">
                <a:solidFill>
                  <a:schemeClr val="tx1"/>
                </a:solidFill>
                <a:latin typeface="Times New Roman" panose="02020603050405020304" pitchFamily="18" charset="0"/>
                <a:cs typeface="Times New Roman" panose="02020603050405020304" pitchFamily="18" charset="0"/>
              </a:rPr>
              <a:t> Sutta</a:t>
            </a:r>
            <a:endParaRPr lang="en-GB" dirty="0">
              <a:solidFill>
                <a:schemeClr val="tx1"/>
              </a:solidFill>
            </a:endParaRPr>
          </a:p>
        </p:txBody>
      </p:sp>
    </p:spTree>
    <p:extLst>
      <p:ext uri="{BB962C8B-B14F-4D97-AF65-F5344CB8AC3E}">
        <p14:creationId xmlns:p14="http://schemas.microsoft.com/office/powerpoint/2010/main" val="253374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D5E74C-2A07-8139-4FED-0948AD18AE34}"/>
              </a:ext>
            </a:extLst>
          </p:cNvPr>
          <p:cNvSpPr>
            <a:spLocks noGrp="1"/>
          </p:cNvSpPr>
          <p:nvPr>
            <p:ph type="title"/>
          </p:nvPr>
        </p:nvSpPr>
        <p:spPr/>
        <p:txBody>
          <a:bodyPr/>
          <a:lstStyle/>
          <a:p>
            <a:r>
              <a:rPr lang="it-IT" b="1" dirty="0"/>
              <a:t>Lasciare la casa (farsi monaci)</a:t>
            </a:r>
            <a:endParaRPr lang="en-GB" b="1" dirty="0"/>
          </a:p>
        </p:txBody>
      </p:sp>
      <p:sp>
        <p:nvSpPr>
          <p:cNvPr id="3" name="Segnaposto contenuto 2">
            <a:extLst>
              <a:ext uri="{FF2B5EF4-FFF2-40B4-BE49-F238E27FC236}">
                <a16:creationId xmlns:a16="http://schemas.microsoft.com/office/drawing/2014/main" id="{97175D54-77B1-18B4-36AC-401F6960417B}"/>
              </a:ext>
            </a:extLst>
          </p:cNvPr>
          <p:cNvSpPr>
            <a:spLocks noGrp="1"/>
          </p:cNvSpPr>
          <p:nvPr>
            <p:ph idx="1"/>
          </p:nvPr>
        </p:nvSpPr>
        <p:spPr/>
        <p:txBody>
          <a:bodyPr>
            <a:normAutofit/>
          </a:bodyPr>
          <a:lstStyle/>
          <a:p>
            <a:r>
              <a:rPr lang="it-IT" sz="3600" dirty="0"/>
              <a:t>Dopo aver udite il Dharma ben esposto, uno decide di dedicarsi ad esso.</a:t>
            </a:r>
          </a:p>
          <a:p>
            <a:r>
              <a:rPr lang="it-IT" sz="3600" dirty="0"/>
              <a:t>Nonostante il discorso parli di lasciare la casa, ovvero farsi monaci, è ovviamente possibile seguire l’insegnamento anche come laici con i dovuti aggiustamenti.</a:t>
            </a:r>
            <a:endParaRPr lang="en-GB" sz="3600" dirty="0"/>
          </a:p>
        </p:txBody>
      </p:sp>
    </p:spTree>
    <p:extLst>
      <p:ext uri="{BB962C8B-B14F-4D97-AF65-F5344CB8AC3E}">
        <p14:creationId xmlns:p14="http://schemas.microsoft.com/office/powerpoint/2010/main" val="63011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33613E-B6E7-7402-4D1B-1C3B73F9DB6F}"/>
              </a:ext>
            </a:extLst>
          </p:cNvPr>
          <p:cNvSpPr>
            <a:spLocks noGrp="1"/>
          </p:cNvSpPr>
          <p:nvPr>
            <p:ph type="title"/>
          </p:nvPr>
        </p:nvSpPr>
        <p:spPr/>
        <p:txBody>
          <a:bodyPr/>
          <a:lstStyle/>
          <a:p>
            <a:r>
              <a:rPr lang="it-IT" b="1" dirty="0"/>
              <a:t>Adottare uno stile di vita etico</a:t>
            </a:r>
            <a:endParaRPr lang="en-GB" b="1" dirty="0"/>
          </a:p>
        </p:txBody>
      </p:sp>
      <p:sp>
        <p:nvSpPr>
          <p:cNvPr id="3" name="Segnaposto contenuto 2">
            <a:extLst>
              <a:ext uri="{FF2B5EF4-FFF2-40B4-BE49-F238E27FC236}">
                <a16:creationId xmlns:a16="http://schemas.microsoft.com/office/drawing/2014/main" id="{91AFAD51-E455-3A6F-D191-0CB74E3A0708}"/>
              </a:ext>
            </a:extLst>
          </p:cNvPr>
          <p:cNvSpPr>
            <a:spLocks noGrp="1"/>
          </p:cNvSpPr>
          <p:nvPr>
            <p:ph idx="1"/>
          </p:nvPr>
        </p:nvSpPr>
        <p:spPr/>
        <p:txBody>
          <a:bodyPr>
            <a:normAutofit/>
          </a:bodyPr>
          <a:lstStyle/>
          <a:p>
            <a:r>
              <a:rPr lang="it-IT" sz="3600" dirty="0"/>
              <a:t>Praticare le sette azione virtuose – le azioni virtuose di solito sono elencate in numero di dieci, comprendendo anche la mente. Questo discorso si limita tuttavia alle azioni del corpo e della parola.</a:t>
            </a:r>
          </a:p>
          <a:p>
            <a:r>
              <a:rPr lang="it-IT" sz="3600" dirty="0"/>
              <a:t>Questo discorso elenca anche alcune regole monastiche contenute nel Vinaya.</a:t>
            </a:r>
            <a:endParaRPr lang="en-GB" sz="3600" dirty="0"/>
          </a:p>
        </p:txBody>
      </p:sp>
    </p:spTree>
    <p:extLst>
      <p:ext uri="{BB962C8B-B14F-4D97-AF65-F5344CB8AC3E}">
        <p14:creationId xmlns:p14="http://schemas.microsoft.com/office/powerpoint/2010/main" val="3304112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BAA097-9823-4642-6DF4-F532A7AB1744}"/>
              </a:ext>
            </a:extLst>
          </p:cNvPr>
          <p:cNvSpPr>
            <a:spLocks noGrp="1"/>
          </p:cNvSpPr>
          <p:nvPr>
            <p:ph type="title"/>
          </p:nvPr>
        </p:nvSpPr>
        <p:spPr/>
        <p:txBody>
          <a:bodyPr/>
          <a:lstStyle/>
          <a:p>
            <a:r>
              <a:rPr lang="it-IT" b="1" dirty="0"/>
              <a:t>Accontentarsi di poco e frugalità</a:t>
            </a:r>
            <a:endParaRPr lang="en-GB" b="1" dirty="0"/>
          </a:p>
        </p:txBody>
      </p:sp>
      <p:sp>
        <p:nvSpPr>
          <p:cNvPr id="3" name="Segnaposto contenuto 2">
            <a:extLst>
              <a:ext uri="{FF2B5EF4-FFF2-40B4-BE49-F238E27FC236}">
                <a16:creationId xmlns:a16="http://schemas.microsoft.com/office/drawing/2014/main" id="{DB6816D0-08AE-A04A-97A1-B0DF04BE325F}"/>
              </a:ext>
            </a:extLst>
          </p:cNvPr>
          <p:cNvSpPr>
            <a:spLocks noGrp="1"/>
          </p:cNvSpPr>
          <p:nvPr>
            <p:ph idx="1"/>
          </p:nvPr>
        </p:nvSpPr>
        <p:spPr/>
        <p:txBody>
          <a:bodyPr>
            <a:noAutofit/>
          </a:bodyPr>
          <a:lstStyle/>
          <a:p>
            <a:r>
              <a:rPr lang="it-IT" sz="3600" dirty="0"/>
              <a:t>Il discorso fa menzione dei quattro requisiti per i monaci, ossia le vesti, il cibo, l’alloggio e le medicine. L’allenamento consiste nel sapersi accontentare di ciò che si riceve in relazione a questi quattro requisiti.</a:t>
            </a:r>
          </a:p>
          <a:p>
            <a:r>
              <a:rPr lang="it-IT" sz="3600" dirty="0"/>
              <a:t>Per un laico il discorso è analogo, nel senso che uno nutre un’attitudine frugale e di gratitudine per ciò che la vita gli offre.</a:t>
            </a:r>
            <a:endParaRPr lang="en-GB" sz="3600" dirty="0"/>
          </a:p>
        </p:txBody>
      </p:sp>
    </p:spTree>
    <p:extLst>
      <p:ext uri="{BB962C8B-B14F-4D97-AF65-F5344CB8AC3E}">
        <p14:creationId xmlns:p14="http://schemas.microsoft.com/office/powerpoint/2010/main" val="997325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EFDDB0-DF1B-DB6A-D3EA-EE3925D7F0CA}"/>
              </a:ext>
            </a:extLst>
          </p:cNvPr>
          <p:cNvSpPr>
            <a:spLocks noGrp="1"/>
          </p:cNvSpPr>
          <p:nvPr>
            <p:ph type="title"/>
          </p:nvPr>
        </p:nvSpPr>
        <p:spPr/>
        <p:txBody>
          <a:bodyPr/>
          <a:lstStyle/>
          <a:p>
            <a:r>
              <a:rPr lang="it-IT" b="1" dirty="0"/>
              <a:t>Contenimento dei sensi</a:t>
            </a:r>
            <a:endParaRPr lang="en-GB" b="1" dirty="0"/>
          </a:p>
        </p:txBody>
      </p:sp>
      <p:sp>
        <p:nvSpPr>
          <p:cNvPr id="3" name="Segnaposto contenuto 2">
            <a:extLst>
              <a:ext uri="{FF2B5EF4-FFF2-40B4-BE49-F238E27FC236}">
                <a16:creationId xmlns:a16="http://schemas.microsoft.com/office/drawing/2014/main" id="{72B21540-EBF2-C906-6608-9BE9B49559D1}"/>
              </a:ext>
            </a:extLst>
          </p:cNvPr>
          <p:cNvSpPr>
            <a:spLocks noGrp="1"/>
          </p:cNvSpPr>
          <p:nvPr>
            <p:ph idx="1"/>
          </p:nvPr>
        </p:nvSpPr>
        <p:spPr>
          <a:xfrm>
            <a:off x="283029" y="1730829"/>
            <a:ext cx="11527971" cy="4484577"/>
          </a:xfrm>
        </p:spPr>
        <p:txBody>
          <a:bodyPr>
            <a:noAutofit/>
          </a:bodyPr>
          <a:lstStyle/>
          <a:p>
            <a:r>
              <a:rPr lang="it-IT" sz="2400" dirty="0">
                <a:effectLst/>
                <a:latin typeface="Times New Roman" panose="02020603050405020304" pitchFamily="18" charset="0"/>
                <a:ea typeface="맑은 고딕" panose="020B0503020000020004" pitchFamily="50" charset="-127"/>
              </a:rPr>
              <a:t>«</a:t>
            </a:r>
            <a:r>
              <a:rPr lang="it-IT" sz="2400" i="1" dirty="0">
                <a:effectLst/>
                <a:latin typeface="Times New Roman" panose="02020603050405020304" pitchFamily="18" charset="0"/>
                <a:ea typeface="맑은 고딕" panose="020B0503020000020004" pitchFamily="50" charset="-127"/>
              </a:rPr>
              <a:t>Nel vedere una forma con gli occhi, egli non ne afferra né i segni né le caratteristiche. Poiché se lasciasse la facoltà visiva incustodita negativi stati insalubri di brama e scontento potrebbero invaderlo, egli pratica la via al suo contenimento, custodisce la facoltà visiva, intraprende il contenimento della facoltà visiva. Nell’udire un suono con l’orecchio … Nell’annusare un odore con il naso … Nel gustare un sapore con la lingua … Nel toccare un oggetto tangibile con il corpo … Nel conoscere un oggetto mentale con la mente, egli non ne afferra né i segni né le caratteristiche. Poiché se lasciasse la facoltà mentale incustodita negativi stati insalubri di brama e scontento potrebbero invaderlo, egli pratica la via al suo contenimento, custodisce la facoltà mentale, intraprende il contenimento della facoltà mentale. Possedendo questo nobile contenimento delle facoltà (sensoriali), egli sperimenta in sé stesso una beatitudine incontaminata.»</a:t>
            </a:r>
            <a:r>
              <a:rPr lang="en-GB" sz="2400" i="1" dirty="0">
                <a:effectLst/>
              </a:rPr>
              <a:t> </a:t>
            </a:r>
            <a:endParaRPr lang="en-GB" sz="2400" i="1" dirty="0"/>
          </a:p>
        </p:txBody>
      </p:sp>
    </p:spTree>
    <p:extLst>
      <p:ext uri="{BB962C8B-B14F-4D97-AF65-F5344CB8AC3E}">
        <p14:creationId xmlns:p14="http://schemas.microsoft.com/office/powerpoint/2010/main" val="1063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EFDDB0-DF1B-DB6A-D3EA-EE3925D7F0CA}"/>
              </a:ext>
            </a:extLst>
          </p:cNvPr>
          <p:cNvSpPr>
            <a:spLocks noGrp="1"/>
          </p:cNvSpPr>
          <p:nvPr>
            <p:ph type="title"/>
          </p:nvPr>
        </p:nvSpPr>
        <p:spPr/>
        <p:txBody>
          <a:bodyPr/>
          <a:lstStyle/>
          <a:p>
            <a:r>
              <a:rPr lang="it-IT" b="1" dirty="0"/>
              <a:t>Contenimento dei sensi</a:t>
            </a:r>
            <a:endParaRPr lang="en-GB" b="1" dirty="0"/>
          </a:p>
        </p:txBody>
      </p:sp>
      <p:sp>
        <p:nvSpPr>
          <p:cNvPr id="3" name="Segnaposto contenuto 2">
            <a:extLst>
              <a:ext uri="{FF2B5EF4-FFF2-40B4-BE49-F238E27FC236}">
                <a16:creationId xmlns:a16="http://schemas.microsoft.com/office/drawing/2014/main" id="{72B21540-EBF2-C906-6608-9BE9B49559D1}"/>
              </a:ext>
            </a:extLst>
          </p:cNvPr>
          <p:cNvSpPr>
            <a:spLocks noGrp="1"/>
          </p:cNvSpPr>
          <p:nvPr>
            <p:ph idx="1"/>
          </p:nvPr>
        </p:nvSpPr>
        <p:spPr/>
        <p:txBody>
          <a:bodyPr>
            <a:normAutofit/>
          </a:bodyPr>
          <a:lstStyle/>
          <a:p>
            <a:r>
              <a:rPr lang="it-IT"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I segni (</a:t>
            </a:r>
            <a:r>
              <a:rPr lang="it-IT" sz="36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nimitta</a:t>
            </a:r>
            <a:r>
              <a:rPr lang="it-IT"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si riferisce alle caratteristiche generali di un oggetto; le caratteristiche (</a:t>
            </a:r>
            <a:r>
              <a:rPr lang="it-IT" sz="36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anubyañjana</a:t>
            </a:r>
            <a:r>
              <a:rPr lang="it-IT"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si riferisce ai dettagli. Uno prima afferra le caratteristiche generali e quindi comincia ad indugiare sui dettagli.</a:t>
            </a:r>
            <a:endParaRPr lang="en-GB"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90192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DB3E4A-E710-C838-A45E-A27162F17548}"/>
              </a:ext>
            </a:extLst>
          </p:cNvPr>
          <p:cNvSpPr>
            <a:spLocks noGrp="1"/>
          </p:cNvSpPr>
          <p:nvPr>
            <p:ph type="title"/>
          </p:nvPr>
        </p:nvSpPr>
        <p:spPr/>
        <p:txBody>
          <a:bodyPr/>
          <a:lstStyle/>
          <a:p>
            <a:r>
              <a:rPr lang="it-IT" b="1" dirty="0"/>
              <a:t>Consapevolezza e piena coscienza</a:t>
            </a:r>
            <a:endParaRPr lang="en-GB" b="1" dirty="0"/>
          </a:p>
        </p:txBody>
      </p:sp>
      <p:sp>
        <p:nvSpPr>
          <p:cNvPr id="3" name="Segnaposto contenuto 2">
            <a:extLst>
              <a:ext uri="{FF2B5EF4-FFF2-40B4-BE49-F238E27FC236}">
                <a16:creationId xmlns:a16="http://schemas.microsoft.com/office/drawing/2014/main" id="{BE96C883-AFC2-03D9-2599-5F46A87DBE02}"/>
              </a:ext>
            </a:extLst>
          </p:cNvPr>
          <p:cNvSpPr>
            <a:spLocks noGrp="1"/>
          </p:cNvSpPr>
          <p:nvPr>
            <p:ph idx="1"/>
          </p:nvPr>
        </p:nvSpPr>
        <p:spPr/>
        <p:txBody>
          <a:bodyPr>
            <a:normAutofit fontScale="92500"/>
          </a:bodyPr>
          <a:lstStyle/>
          <a:p>
            <a:r>
              <a:rPr lang="it-IT" sz="2800" i="1" dirty="0">
                <a:latin typeface="Times New Roman" panose="02020603050405020304" pitchFamily="18" charset="0"/>
                <a:ea typeface="맑은 고딕" panose="020B0503020000020004" pitchFamily="50" charset="-127"/>
              </a:rPr>
              <a:t>«</a:t>
            </a:r>
            <a:r>
              <a:rPr lang="it-IT" sz="2800" i="1" dirty="0">
                <a:effectLst/>
                <a:latin typeface="Times New Roman" panose="02020603050405020304" pitchFamily="18" charset="0"/>
                <a:ea typeface="맑은 고딕" panose="020B0503020000020004" pitchFamily="50" charset="-127"/>
              </a:rPr>
              <a:t>Ancora, monaci, un monaco è uno che agisce in piena coscienza quando va e quando torna; uno che agisce in piena coscienza quando guarda e quando distoglie lo sguardo; uno che agisce in piena coscienza quando flette ed estende le membra; uno che agisce in piena coscienza quando indossa le vesti e porta il suo saṃghātī e la ciotola; uno che agisce in piena coscienza quando mangia, beve, consuma i pasti e gusta; uno che agisce in piena coscienza quando defeca e urina; uno che agisce in piena coscienza quando cammina, sta in piedi, siede, si addormenta, si sveglia, parla e tace</a:t>
            </a:r>
            <a:r>
              <a:rPr lang="it-IT" sz="28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28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Tree>
    <p:extLst>
      <p:ext uri="{BB962C8B-B14F-4D97-AF65-F5344CB8AC3E}">
        <p14:creationId xmlns:p14="http://schemas.microsoft.com/office/powerpoint/2010/main" val="16351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DB3E4A-E710-C838-A45E-A27162F17548}"/>
              </a:ext>
            </a:extLst>
          </p:cNvPr>
          <p:cNvSpPr>
            <a:spLocks noGrp="1"/>
          </p:cNvSpPr>
          <p:nvPr>
            <p:ph type="title"/>
          </p:nvPr>
        </p:nvSpPr>
        <p:spPr/>
        <p:txBody>
          <a:bodyPr/>
          <a:lstStyle/>
          <a:p>
            <a:r>
              <a:rPr lang="it-IT" b="1" dirty="0"/>
              <a:t>Consapevolezza e piena coscienza</a:t>
            </a:r>
            <a:endParaRPr lang="en-GB" b="1" dirty="0"/>
          </a:p>
        </p:txBody>
      </p:sp>
      <p:sp>
        <p:nvSpPr>
          <p:cNvPr id="3" name="Segnaposto contenuto 2">
            <a:extLst>
              <a:ext uri="{FF2B5EF4-FFF2-40B4-BE49-F238E27FC236}">
                <a16:creationId xmlns:a16="http://schemas.microsoft.com/office/drawing/2014/main" id="{BE96C883-AFC2-03D9-2599-5F46A87DBE02}"/>
              </a:ext>
            </a:extLst>
          </p:cNvPr>
          <p:cNvSpPr>
            <a:spLocks noGrp="1"/>
          </p:cNvSpPr>
          <p:nvPr>
            <p:ph idx="1"/>
          </p:nvPr>
        </p:nvSpPr>
        <p:spPr/>
        <p:txBody>
          <a:bodyPr>
            <a:normAutofit/>
          </a:bodyPr>
          <a:lstStyle/>
          <a:p>
            <a:r>
              <a:rPr lang="it-IT" sz="4000" dirty="0"/>
              <a:t>L’esercizio è identico al terzo esercizio della sezione sulla consapevolezza del corpo del </a:t>
            </a:r>
            <a:r>
              <a:rPr lang="it-IT" sz="4000" i="1" dirty="0"/>
              <a:t>Satipaṭṭhāna Sutta</a:t>
            </a:r>
            <a:r>
              <a:rPr lang="it-IT" sz="4000" dirty="0"/>
              <a:t>. Uno si allena ad essere consapevole e pienamente cosciente in qualunque attività quotidiana. </a:t>
            </a:r>
            <a:endParaRPr lang="en-GB" sz="4000" dirty="0"/>
          </a:p>
        </p:txBody>
      </p:sp>
    </p:spTree>
    <p:extLst>
      <p:ext uri="{BB962C8B-B14F-4D97-AF65-F5344CB8AC3E}">
        <p14:creationId xmlns:p14="http://schemas.microsoft.com/office/powerpoint/2010/main" val="339124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1030AA-780C-D50C-7892-FF438EF67557}"/>
              </a:ext>
            </a:extLst>
          </p:cNvPr>
          <p:cNvSpPr>
            <a:spLocks noGrp="1"/>
          </p:cNvSpPr>
          <p:nvPr>
            <p:ph type="title"/>
          </p:nvPr>
        </p:nvSpPr>
        <p:spPr/>
        <p:txBody>
          <a:bodyPr/>
          <a:lstStyle/>
          <a:p>
            <a:r>
              <a:rPr lang="it-IT" b="1" dirty="0"/>
              <a:t>Sopprimere i cinque ostacoli</a:t>
            </a:r>
            <a:endParaRPr lang="en-GB" b="1" dirty="0"/>
          </a:p>
        </p:txBody>
      </p:sp>
      <p:sp>
        <p:nvSpPr>
          <p:cNvPr id="3" name="Segnaposto contenuto 2">
            <a:extLst>
              <a:ext uri="{FF2B5EF4-FFF2-40B4-BE49-F238E27FC236}">
                <a16:creationId xmlns:a16="http://schemas.microsoft.com/office/drawing/2014/main" id="{BE230066-422C-5FE7-F0E2-172B02233A43}"/>
              </a:ext>
            </a:extLst>
          </p:cNvPr>
          <p:cNvSpPr>
            <a:spLocks noGrp="1"/>
          </p:cNvSpPr>
          <p:nvPr>
            <p:ph idx="1"/>
          </p:nvPr>
        </p:nvSpPr>
        <p:spPr/>
        <p:txBody>
          <a:bodyPr>
            <a:normAutofit/>
          </a:bodyPr>
          <a:lstStyle/>
          <a:p>
            <a:r>
              <a:rPr lang="it-IT" sz="3600" dirty="0"/>
              <a:t>A questo punto il praticante comincia ad adottare un metodo di meditazione e pian piano diviene in grado di controllare i cinque ostacoli fino a sopprimerli temporaneamente. </a:t>
            </a:r>
          </a:p>
          <a:p>
            <a:r>
              <a:rPr lang="it-IT" sz="3600" dirty="0"/>
              <a:t>Senza questo preliminare passaggio è impossibile procedere oltre.</a:t>
            </a:r>
            <a:endParaRPr lang="en-GB" sz="3600" dirty="0"/>
          </a:p>
        </p:txBody>
      </p:sp>
    </p:spTree>
    <p:extLst>
      <p:ext uri="{BB962C8B-B14F-4D97-AF65-F5344CB8AC3E}">
        <p14:creationId xmlns:p14="http://schemas.microsoft.com/office/powerpoint/2010/main" val="3692863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271E66-7F0E-9CF8-FFF0-BDF5E37DA353}"/>
              </a:ext>
            </a:extLst>
          </p:cNvPr>
          <p:cNvSpPr>
            <a:spLocks noGrp="1"/>
          </p:cNvSpPr>
          <p:nvPr>
            <p:ph type="title"/>
          </p:nvPr>
        </p:nvSpPr>
        <p:spPr/>
        <p:txBody>
          <a:bodyPr/>
          <a:lstStyle/>
          <a:p>
            <a:r>
              <a:rPr lang="it-IT" b="1" dirty="0"/>
              <a:t>I quattro </a:t>
            </a:r>
            <a:r>
              <a:rPr lang="it-IT" b="1" i="1" dirty="0"/>
              <a:t>jhāna</a:t>
            </a:r>
            <a:r>
              <a:rPr lang="it-IT" b="1" dirty="0"/>
              <a:t> </a:t>
            </a:r>
            <a:endParaRPr lang="en-GB" b="1" dirty="0"/>
          </a:p>
        </p:txBody>
      </p:sp>
      <p:sp>
        <p:nvSpPr>
          <p:cNvPr id="3" name="Segnaposto contenuto 2">
            <a:extLst>
              <a:ext uri="{FF2B5EF4-FFF2-40B4-BE49-F238E27FC236}">
                <a16:creationId xmlns:a16="http://schemas.microsoft.com/office/drawing/2014/main" id="{2AA7C4FA-3F0C-8A72-E466-19DB877F46A0}"/>
              </a:ext>
            </a:extLst>
          </p:cNvPr>
          <p:cNvSpPr>
            <a:spLocks noGrp="1"/>
          </p:cNvSpPr>
          <p:nvPr>
            <p:ph idx="1"/>
          </p:nvPr>
        </p:nvSpPr>
        <p:spPr/>
        <p:txBody>
          <a:bodyPr>
            <a:normAutofit/>
          </a:bodyPr>
          <a:lstStyle/>
          <a:p>
            <a:r>
              <a:rPr lang="it-IT" sz="4000" dirty="0"/>
              <a:t>Il praticante, avendo soppresso con successo i cinque ostacoli, diviene in grado di entrare in assorbimento.</a:t>
            </a:r>
            <a:endParaRPr lang="en-GB" sz="4000" dirty="0"/>
          </a:p>
        </p:txBody>
      </p:sp>
    </p:spTree>
    <p:extLst>
      <p:ext uri="{BB962C8B-B14F-4D97-AF65-F5344CB8AC3E}">
        <p14:creationId xmlns:p14="http://schemas.microsoft.com/office/powerpoint/2010/main" val="451589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D5E60-239B-E94B-22E3-8261037D4CF7}"/>
              </a:ext>
            </a:extLst>
          </p:cNvPr>
          <p:cNvSpPr>
            <a:spLocks noGrp="1"/>
          </p:cNvSpPr>
          <p:nvPr>
            <p:ph type="title"/>
          </p:nvPr>
        </p:nvSpPr>
        <p:spPr/>
        <p:txBody>
          <a:bodyPr/>
          <a:lstStyle/>
          <a:p>
            <a:r>
              <a:rPr lang="it-IT" b="1" dirty="0"/>
              <a:t>Sviluppo delle tre saggezze</a:t>
            </a:r>
            <a:endParaRPr lang="en-GB" b="1" dirty="0"/>
          </a:p>
        </p:txBody>
      </p:sp>
      <p:sp>
        <p:nvSpPr>
          <p:cNvPr id="3" name="Segnaposto contenuto 2">
            <a:extLst>
              <a:ext uri="{FF2B5EF4-FFF2-40B4-BE49-F238E27FC236}">
                <a16:creationId xmlns:a16="http://schemas.microsoft.com/office/drawing/2014/main" id="{474019B9-790A-18A8-DDB2-D26C02C49840}"/>
              </a:ext>
            </a:extLst>
          </p:cNvPr>
          <p:cNvSpPr>
            <a:spLocks noGrp="1"/>
          </p:cNvSpPr>
          <p:nvPr>
            <p:ph idx="1"/>
          </p:nvPr>
        </p:nvSpPr>
        <p:spPr/>
        <p:txBody>
          <a:bodyPr>
            <a:normAutofit/>
          </a:bodyPr>
          <a:lstStyle/>
          <a:p>
            <a:r>
              <a:rPr lang="it-IT" sz="3600" dirty="0"/>
              <a:t>Utilizzando la duttilità ottenuta coltivando i </a:t>
            </a:r>
            <a:r>
              <a:rPr lang="it-IT" sz="3600" i="1" dirty="0"/>
              <a:t>jhāna</a:t>
            </a:r>
            <a:r>
              <a:rPr lang="it-IT" sz="3600" dirty="0"/>
              <a:t>, la mente è pronta per essere usata nell’eliminazione dei contaminanti e quindi la realizzazione della piena illuminazione.</a:t>
            </a:r>
          </a:p>
          <a:p>
            <a:r>
              <a:rPr lang="it-IT" sz="3600" dirty="0"/>
              <a:t>Lo sviluppo delle tre saggezza segna il raggiungimento dello stato di </a:t>
            </a:r>
            <a:r>
              <a:rPr lang="it-IT" sz="3600" i="1" dirty="0"/>
              <a:t>arahant</a:t>
            </a:r>
            <a:r>
              <a:rPr lang="it-IT" sz="3600" dirty="0"/>
              <a:t>.</a:t>
            </a:r>
            <a:endParaRPr lang="en-GB" sz="3600" dirty="0"/>
          </a:p>
        </p:txBody>
      </p:sp>
    </p:spTree>
    <p:extLst>
      <p:ext uri="{BB962C8B-B14F-4D97-AF65-F5344CB8AC3E}">
        <p14:creationId xmlns:p14="http://schemas.microsoft.com/office/powerpoint/2010/main" val="3430160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D5E60-239B-E94B-22E3-8261037D4CF7}"/>
              </a:ext>
            </a:extLst>
          </p:cNvPr>
          <p:cNvSpPr>
            <a:spLocks noGrp="1"/>
          </p:cNvSpPr>
          <p:nvPr>
            <p:ph type="title"/>
          </p:nvPr>
        </p:nvSpPr>
        <p:spPr/>
        <p:txBody>
          <a:bodyPr/>
          <a:lstStyle/>
          <a:p>
            <a:r>
              <a:rPr lang="it-IT" b="1" dirty="0"/>
              <a:t>Sviluppo delle tre saggezze</a:t>
            </a:r>
            <a:endParaRPr lang="en-GB" b="1" dirty="0"/>
          </a:p>
        </p:txBody>
      </p:sp>
      <p:sp>
        <p:nvSpPr>
          <p:cNvPr id="3" name="Segnaposto contenuto 2">
            <a:extLst>
              <a:ext uri="{FF2B5EF4-FFF2-40B4-BE49-F238E27FC236}">
                <a16:creationId xmlns:a16="http://schemas.microsoft.com/office/drawing/2014/main" id="{474019B9-790A-18A8-DDB2-D26C02C49840}"/>
              </a:ext>
            </a:extLst>
          </p:cNvPr>
          <p:cNvSpPr>
            <a:spLocks noGrp="1"/>
          </p:cNvSpPr>
          <p:nvPr>
            <p:ph idx="1"/>
          </p:nvPr>
        </p:nvSpPr>
        <p:spPr/>
        <p:txBody>
          <a:bodyPr>
            <a:normAutofit/>
          </a:bodyPr>
          <a:lstStyle/>
          <a:p>
            <a:r>
              <a:rPr lang="it-IT" sz="3600" dirty="0"/>
              <a:t>Le tre saggezze sono:</a:t>
            </a:r>
          </a:p>
          <a:p>
            <a:pPr lvl="1"/>
            <a:r>
              <a:rPr lang="it-IT" sz="3400" dirty="0"/>
              <a:t>1. Conoscenza delle proprie vite precedenti</a:t>
            </a:r>
          </a:p>
          <a:p>
            <a:pPr lvl="1"/>
            <a:r>
              <a:rPr lang="it-IT" sz="3400" dirty="0"/>
              <a:t>2. Conoscenza del destino degli esseri nel </a:t>
            </a:r>
            <a:r>
              <a:rPr lang="it-IT" sz="3400" i="1" dirty="0"/>
              <a:t>saṃsāra</a:t>
            </a:r>
            <a:r>
              <a:rPr lang="it-IT" sz="3400" dirty="0"/>
              <a:t> </a:t>
            </a:r>
          </a:p>
          <a:p>
            <a:pPr lvl="1"/>
            <a:r>
              <a:rPr lang="it-IT" sz="3400" dirty="0"/>
              <a:t>3. Conoscenza della distruzione degli influssi</a:t>
            </a:r>
            <a:endParaRPr lang="en-GB" sz="3400" dirty="0"/>
          </a:p>
        </p:txBody>
      </p:sp>
    </p:spTree>
    <p:extLst>
      <p:ext uri="{BB962C8B-B14F-4D97-AF65-F5344CB8AC3E}">
        <p14:creationId xmlns:p14="http://schemas.microsoft.com/office/powerpoint/2010/main" val="218698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EA2E2C-A550-C345-968D-8DBED848CF19}"/>
              </a:ext>
            </a:extLst>
          </p:cNvPr>
          <p:cNvSpPr>
            <a:spLocks noGrp="1"/>
          </p:cNvSpPr>
          <p:nvPr>
            <p:ph type="title"/>
          </p:nvPr>
        </p:nvSpPr>
        <p:spPr/>
        <p:txBody>
          <a:bodyPr/>
          <a:lstStyle/>
          <a:p>
            <a:r>
              <a:rPr lang="it-IT" b="1" dirty="0"/>
              <a:t>Conoscenza della liberazione</a:t>
            </a:r>
            <a:endParaRPr lang="en-GB" b="1" dirty="0"/>
          </a:p>
        </p:txBody>
      </p:sp>
      <p:sp>
        <p:nvSpPr>
          <p:cNvPr id="3" name="Segnaposto contenuto 2">
            <a:extLst>
              <a:ext uri="{FF2B5EF4-FFF2-40B4-BE49-F238E27FC236}">
                <a16:creationId xmlns:a16="http://schemas.microsoft.com/office/drawing/2014/main" id="{26E77A82-DAE8-0EE6-C9BD-C5184B7150F8}"/>
              </a:ext>
            </a:extLst>
          </p:cNvPr>
          <p:cNvSpPr>
            <a:spLocks noGrp="1"/>
          </p:cNvSpPr>
          <p:nvPr>
            <p:ph idx="1"/>
          </p:nvPr>
        </p:nvSpPr>
        <p:spPr/>
        <p:txBody>
          <a:bodyPr>
            <a:normAutofit/>
          </a:bodyPr>
          <a:lstStyle/>
          <a:p>
            <a:r>
              <a:rPr lang="it-IT" sz="4000" dirty="0"/>
              <a:t>Questa è chiamata la conoscenza della revisione. Uno è consapevole che gli </a:t>
            </a:r>
            <a:r>
              <a:rPr lang="it-IT" sz="4000" i="1" dirty="0"/>
              <a:t>āsava</a:t>
            </a:r>
            <a:r>
              <a:rPr lang="it-IT" sz="4000" dirty="0"/>
              <a:t> sono stati eradicati una volta per tutte e non risorgeranno più e che la propria liberazione è totale ed irreversibile.</a:t>
            </a:r>
            <a:endParaRPr lang="en-GB" sz="4000" dirty="0"/>
          </a:p>
        </p:txBody>
      </p:sp>
    </p:spTree>
    <p:extLst>
      <p:ext uri="{BB962C8B-B14F-4D97-AF65-F5344CB8AC3E}">
        <p14:creationId xmlns:p14="http://schemas.microsoft.com/office/powerpoint/2010/main" val="14458215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_2SEEDS">
      <a:dk1>
        <a:srgbClr val="000000"/>
      </a:dk1>
      <a:lt1>
        <a:srgbClr val="FFFFFF"/>
      </a:lt1>
      <a:dk2>
        <a:srgbClr val="22283C"/>
      </a:dk2>
      <a:lt2>
        <a:srgbClr val="E8E7E2"/>
      </a:lt2>
      <a:accent1>
        <a:srgbClr val="3B58B1"/>
      </a:accent1>
      <a:accent2>
        <a:srgbClr val="4D9BC3"/>
      </a:accent2>
      <a:accent3>
        <a:srgbClr val="614DC3"/>
      </a:accent3>
      <a:accent4>
        <a:srgbClr val="B13B46"/>
      </a:accent4>
      <a:accent5>
        <a:srgbClr val="C3724D"/>
      </a:accent5>
      <a:accent6>
        <a:srgbClr val="B1923B"/>
      </a:accent6>
      <a:hlink>
        <a:srgbClr val="BF3F9E"/>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36</TotalTime>
  <Words>719</Words>
  <Application>Microsoft Office PowerPoint</Application>
  <PresentationFormat>Widescreen</PresentationFormat>
  <Paragraphs>34</Paragraphs>
  <Slides>13</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13</vt:i4>
      </vt:variant>
    </vt:vector>
  </HeadingPairs>
  <TitlesOfParts>
    <vt:vector size="16" baseType="lpstr">
      <vt:lpstr>Garamond</vt:lpstr>
      <vt:lpstr>Times New Roman</vt:lpstr>
      <vt:lpstr>SavonVTI</vt:lpstr>
      <vt:lpstr>Il Cammino Graduale</vt:lpstr>
      <vt:lpstr>Lasciare la casa (farsi monaci)</vt:lpstr>
      <vt:lpstr>Adottare uno stile di vita etico</vt:lpstr>
      <vt:lpstr>Accontentarsi di poco e frugalità</vt:lpstr>
      <vt:lpstr>Contenimento dei sensi</vt:lpstr>
      <vt:lpstr>Contenimento dei sensi</vt:lpstr>
      <vt:lpstr>Consapevolezza e piena coscienza</vt:lpstr>
      <vt:lpstr>Consapevolezza e piena coscienza</vt:lpstr>
      <vt:lpstr>Sopprimere i cinque ostacoli</vt:lpstr>
      <vt:lpstr>I quattro jhāna </vt:lpstr>
      <vt:lpstr>Sviluppo delle tre saggezze</vt:lpstr>
      <vt:lpstr>Sviluppo delle tre saggezze</vt:lpstr>
      <vt:lpstr>Conoscenza della liberazione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Ruxiong</dc:creator>
  <cp:lastModifiedBy>Shi Ruxiong</cp:lastModifiedBy>
  <cp:revision>1</cp:revision>
  <dcterms:created xsi:type="dcterms:W3CDTF">2024-07-29T05:39:25Z</dcterms:created>
  <dcterms:modified xsi:type="dcterms:W3CDTF">2024-07-29T06:16:10Z</dcterms:modified>
</cp:coreProperties>
</file>