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57" r:id="rId3"/>
    <p:sldId id="258" r:id="rId4"/>
    <p:sldId id="260" r:id="rId5"/>
    <p:sldId id="275" r:id="rId6"/>
    <p:sldId id="273" r:id="rId7"/>
    <p:sldId id="272" r:id="rId8"/>
    <p:sldId id="267" r:id="rId9"/>
    <p:sldId id="264" r:id="rId10"/>
    <p:sldId id="265" r:id="rId11"/>
    <p:sldId id="268" r:id="rId12"/>
    <p:sldId id="266" r:id="rId13"/>
    <p:sldId id="269" r:id="rId14"/>
    <p:sldId id="274" r:id="rId15"/>
    <p:sldId id="259" r:id="rId16"/>
    <p:sldId id="261" r:id="rId17"/>
    <p:sldId id="262" r:id="rId18"/>
    <p:sldId id="263" r:id="rId19"/>
    <p:sldId id="276" r:id="rId20"/>
    <p:sldId id="277" r:id="rId21"/>
    <p:sldId id="278" r:id="rId22"/>
    <p:sldId id="283" r:id="rId23"/>
    <p:sldId id="285" r:id="rId24"/>
    <p:sldId id="286" r:id="rId25"/>
    <p:sldId id="279" r:id="rId26"/>
    <p:sldId id="280" r:id="rId27"/>
    <p:sldId id="281" r:id="rId28"/>
    <p:sldId id="282" r:id="rId29"/>
    <p:sldId id="294" r:id="rId30"/>
    <p:sldId id="295" r:id="rId31"/>
    <p:sldId id="290" r:id="rId32"/>
    <p:sldId id="287" r:id="rId33"/>
    <p:sldId id="288" r:id="rId34"/>
    <p:sldId id="296" r:id="rId35"/>
    <p:sldId id="289" r:id="rId36"/>
    <p:sldId id="291" r:id="rId37"/>
    <p:sldId id="292" r:id="rId38"/>
    <p:sldId id="297" r:id="rId39"/>
    <p:sldId id="298" r:id="rId40"/>
    <p:sldId id="300" r:id="rId41"/>
    <p:sldId id="301" r:id="rId42"/>
    <p:sldId id="302" r:id="rId43"/>
    <p:sldId id="303" r:id="rId44"/>
    <p:sldId id="293"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2CB3BEBB-3EFE-4EBF-8F0A-E9637930CD4C}">
          <p14:sldIdLst>
            <p14:sldId id="256"/>
            <p14:sldId id="257"/>
            <p14:sldId id="258"/>
            <p14:sldId id="260"/>
            <p14:sldId id="275"/>
            <p14:sldId id="273"/>
            <p14:sldId id="272"/>
            <p14:sldId id="267"/>
            <p14:sldId id="264"/>
            <p14:sldId id="265"/>
            <p14:sldId id="268"/>
            <p14:sldId id="266"/>
            <p14:sldId id="269"/>
            <p14:sldId id="274"/>
            <p14:sldId id="259"/>
            <p14:sldId id="261"/>
            <p14:sldId id="262"/>
            <p14:sldId id="263"/>
            <p14:sldId id="276"/>
            <p14:sldId id="277"/>
            <p14:sldId id="278"/>
            <p14:sldId id="283"/>
            <p14:sldId id="285"/>
            <p14:sldId id="286"/>
            <p14:sldId id="279"/>
            <p14:sldId id="280"/>
            <p14:sldId id="281"/>
            <p14:sldId id="282"/>
            <p14:sldId id="294"/>
            <p14:sldId id="295"/>
            <p14:sldId id="290"/>
            <p14:sldId id="287"/>
            <p14:sldId id="288"/>
            <p14:sldId id="296"/>
            <p14:sldId id="289"/>
            <p14:sldId id="291"/>
            <p14:sldId id="292"/>
            <p14:sldId id="297"/>
            <p14:sldId id="298"/>
            <p14:sldId id="300"/>
            <p14:sldId id="301"/>
            <p14:sldId id="302"/>
            <p14:sldId id="303"/>
            <p14:sldId id="29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3T17:34:17.172"/>
    </inkml:context>
    <inkml:brush xml:id="br0">
      <inkml:brushProperty name="width" value="0.08571" units="cm"/>
      <inkml:brushProperty name="height" value="0.08571" units="cm"/>
    </inkml:brush>
  </inkml:definitions>
  <inkml:trace contextRef="#ctx0" brushRef="#br0">0 0 7815,'0'11'0,"9"-2"0,2-9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F4E480B-94D6-46F9-A2B6-B98D311FDC19}"/>
              </a:ext>
            </a:extLst>
          </p:cNvPr>
          <p:cNvGrpSpPr/>
          <p:nvPr/>
        </p:nvGrpSpPr>
        <p:grpSpPr>
          <a:xfrm>
            <a:off x="0" y="0"/>
            <a:ext cx="12191999" cy="6861600"/>
            <a:chOff x="1" y="0"/>
            <a:chExt cx="12191999" cy="6861600"/>
          </a:xfrm>
        </p:grpSpPr>
        <p:sp>
          <p:nvSpPr>
            <p:cNvPr id="10" name="Rectangle 9">
              <a:extLst>
                <a:ext uri="{FF2B5EF4-FFF2-40B4-BE49-F238E27FC236}">
                  <a16:creationId xmlns:a16="http://schemas.microsoft.com/office/drawing/2014/main" id="{07183CDE-91A1-40C3-8E80-66F89E1C2D53}"/>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1" name="Oval 10">
              <a:extLst>
                <a:ext uri="{FF2B5EF4-FFF2-40B4-BE49-F238E27FC236}">
                  <a16:creationId xmlns:a16="http://schemas.microsoft.com/office/drawing/2014/main" id="{A6756515-F9AA-46BD-8DD2-AA15BA492AC0}"/>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Oval 11">
              <a:extLst>
                <a:ext uri="{FF2B5EF4-FFF2-40B4-BE49-F238E27FC236}">
                  <a16:creationId xmlns:a16="http://schemas.microsoft.com/office/drawing/2014/main" id="{ABA365E2-8B71-408B-9092-0104216AC7AC}"/>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nvGrpSpPr>
            <p:cNvPr id="13" name="Group 12">
              <a:extLst>
                <a:ext uri="{FF2B5EF4-FFF2-40B4-BE49-F238E27FC236}">
                  <a16:creationId xmlns:a16="http://schemas.microsoft.com/office/drawing/2014/main" id="{BEDB8D7A-1BF6-4CDB-B93A-7736955F5043}"/>
                </a:ext>
              </a:extLst>
            </p:cNvPr>
            <p:cNvGrpSpPr>
              <a:grpSpLocks noChangeAspect="1"/>
            </p:cNvGrpSpPr>
            <p:nvPr/>
          </p:nvGrpSpPr>
          <p:grpSpPr>
            <a:xfrm>
              <a:off x="690092" y="0"/>
              <a:ext cx="10800000" cy="6858000"/>
              <a:chOff x="2328000" y="0"/>
              <a:chExt cx="2880000" cy="1440000"/>
            </a:xfrm>
          </p:grpSpPr>
          <p:sp>
            <p:nvSpPr>
              <p:cNvPr id="18" name="Rectangle 17">
                <a:extLst>
                  <a:ext uri="{FF2B5EF4-FFF2-40B4-BE49-F238E27FC236}">
                    <a16:creationId xmlns:a16="http://schemas.microsoft.com/office/drawing/2014/main" id="{5AACD774-5167-46C7-8A62-6E2FE4BE9469}"/>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06E0F2D8-452E-48F9-9912-C47EAEAE180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4" name="Group 13">
              <a:extLst>
                <a:ext uri="{FF2B5EF4-FFF2-40B4-BE49-F238E27FC236}">
                  <a16:creationId xmlns:a16="http://schemas.microsoft.com/office/drawing/2014/main" id="{91FBBF95-430B-427C-A6E8-DB899217FC00}"/>
                </a:ext>
              </a:extLst>
            </p:cNvPr>
            <p:cNvGrpSpPr>
              <a:grpSpLocks noChangeAspect="1"/>
            </p:cNvGrpSpPr>
            <p:nvPr/>
          </p:nvGrpSpPr>
          <p:grpSpPr>
            <a:xfrm rot="5400000">
              <a:off x="7048499" y="1714500"/>
              <a:ext cx="6858000" cy="3429000"/>
              <a:chOff x="0" y="0"/>
              <a:chExt cx="2880000" cy="1440000"/>
            </a:xfrm>
          </p:grpSpPr>
          <p:sp>
            <p:nvSpPr>
              <p:cNvPr id="16" name="Rectangle 15">
                <a:extLst>
                  <a:ext uri="{FF2B5EF4-FFF2-40B4-BE49-F238E27FC236}">
                    <a16:creationId xmlns:a16="http://schemas.microsoft.com/office/drawing/2014/main" id="{BEE64698-3ED2-4395-B7FC-65248E437E0A}"/>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FE20B1E1-CE09-4C2A-A3FB-DB8026C54E9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5" name="Rectangle 14">
              <a:extLst>
                <a:ext uri="{FF2B5EF4-FFF2-40B4-BE49-F238E27FC236}">
                  <a16:creationId xmlns:a16="http://schemas.microsoft.com/office/drawing/2014/main" id="{0CB2405B-A907-48B3-906A-FB3573C0B282}"/>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0" name="Rectangle 19">
            <a:extLst>
              <a:ext uri="{FF2B5EF4-FFF2-40B4-BE49-F238E27FC236}">
                <a16:creationId xmlns:a16="http://schemas.microsoft.com/office/drawing/2014/main" id="{6DC8E2D9-6729-4614-8667-C1016D3182E4}"/>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Title 1">
            <a:extLst>
              <a:ext uri="{FF2B5EF4-FFF2-40B4-BE49-F238E27FC236}">
                <a16:creationId xmlns:a16="http://schemas.microsoft.com/office/drawing/2014/main" id="{85CEEBB1-1A1F-4A2C-B805-719CF98F68AB}"/>
              </a:ext>
            </a:extLst>
          </p:cNvPr>
          <p:cNvSpPr>
            <a:spLocks noGrp="1"/>
          </p:cNvSpPr>
          <p:nvPr>
            <p:ph type="ctrTitle"/>
          </p:nvPr>
        </p:nvSpPr>
        <p:spPr>
          <a:xfrm>
            <a:off x="540000" y="540000"/>
            <a:ext cx="11090273" cy="3798000"/>
          </a:xfrm>
        </p:spPr>
        <p:txBody>
          <a:bodyPr anchor="b"/>
          <a:lstStyle>
            <a:lvl1pPr algn="l">
              <a:defRPr sz="8800"/>
            </a:lvl1pPr>
          </a:lstStyle>
          <a:p>
            <a:r>
              <a:rPr lang="en-US"/>
              <a:t>Click to edit Master title style</a:t>
            </a:r>
          </a:p>
        </p:txBody>
      </p:sp>
      <p:sp>
        <p:nvSpPr>
          <p:cNvPr id="3" name="Subtitle 2">
            <a:extLst>
              <a:ext uri="{FF2B5EF4-FFF2-40B4-BE49-F238E27FC236}">
                <a16:creationId xmlns:a16="http://schemas.microsoft.com/office/drawing/2014/main" id="{3D6CC87B-ED2D-4303-BD40-E7AF14C03EF1}"/>
              </a:ext>
            </a:extLst>
          </p:cNvPr>
          <p:cNvSpPr>
            <a:spLocks noGrp="1"/>
          </p:cNvSpPr>
          <p:nvPr>
            <p:ph type="subTitle" idx="1"/>
          </p:nvPr>
        </p:nvSpPr>
        <p:spPr>
          <a:xfrm>
            <a:off x="540000" y="4508500"/>
            <a:ext cx="7345362" cy="1800224"/>
          </a:xfrm>
        </p:spPr>
        <p:txBody>
          <a:bodyPr/>
          <a:lstStyle>
            <a:lvl1pPr marL="0" indent="0" algn="l">
              <a:buNone/>
              <a:defRPr sz="16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D880B4-5679-491C-963F-EC47B048C559}"/>
              </a:ext>
            </a:extLst>
          </p:cNvPr>
          <p:cNvSpPr>
            <a:spLocks noGrp="1"/>
          </p:cNvSpPr>
          <p:nvPr>
            <p:ph type="dt" sz="half" idx="10"/>
          </p:nvPr>
        </p:nvSpPr>
        <p:spPr/>
        <p:txBody>
          <a:bodyPr/>
          <a:lstStyle/>
          <a:p>
            <a:fld id="{7CF0BCE0-945C-4FDF-95A1-2149B1FF5B83}" type="datetimeFigureOut">
              <a:rPr lang="en-US" smtClean="0"/>
              <a:t>7/5/2023</a:t>
            </a:fld>
            <a:endParaRPr lang="en-US"/>
          </a:p>
        </p:txBody>
      </p:sp>
      <p:sp>
        <p:nvSpPr>
          <p:cNvPr id="5" name="Footer Placeholder 4">
            <a:extLst>
              <a:ext uri="{FF2B5EF4-FFF2-40B4-BE49-F238E27FC236}">
                <a16:creationId xmlns:a16="http://schemas.microsoft.com/office/drawing/2014/main" id="{01865D6D-3F98-4BE8-A069-B96409902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0CD51D-8E06-4959-88C9-647415079FC1}"/>
              </a:ext>
            </a:extLst>
          </p:cNvPr>
          <p:cNvSpPr>
            <a:spLocks noGrp="1"/>
          </p:cNvSpPr>
          <p:nvPr>
            <p:ph type="sldNum" sz="quarter" idx="12"/>
          </p:nvPr>
        </p:nvSpPr>
        <p:spPr/>
        <p:txBody>
          <a:bodyPr/>
          <a:lstStyle/>
          <a:p>
            <a:fld id="{4CD77608-3819-479B-BB98-C216BA724EFE}" type="slidenum">
              <a:rPr lang="en-US" smtClean="0"/>
              <a:t>‹N›</a:t>
            </a:fld>
            <a:endParaRPr lang="en-US"/>
          </a:p>
        </p:txBody>
      </p:sp>
    </p:spTree>
    <p:extLst>
      <p:ext uri="{BB962C8B-B14F-4D97-AF65-F5344CB8AC3E}">
        <p14:creationId xmlns:p14="http://schemas.microsoft.com/office/powerpoint/2010/main" val="1287933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67416F32-9D98-4340-82E8-E90CE00AD2AC}"/>
              </a:ext>
            </a:extLst>
          </p:cNvPr>
          <p:cNvGrpSpPr/>
          <p:nvPr/>
        </p:nvGrpSpPr>
        <p:grpSpPr>
          <a:xfrm flipV="1">
            <a:off x="0" y="-1"/>
            <a:ext cx="12191999" cy="6861601"/>
            <a:chOff x="0" y="-1"/>
            <a:chExt cx="12191999" cy="6861601"/>
          </a:xfrm>
        </p:grpSpPr>
        <p:sp>
          <p:nvSpPr>
            <p:cNvPr id="20" name="Rectangle 19">
              <a:extLst>
                <a:ext uri="{FF2B5EF4-FFF2-40B4-BE49-F238E27FC236}">
                  <a16:creationId xmlns:a16="http://schemas.microsoft.com/office/drawing/2014/main" id="{66375AB4-82BB-418F-A50F-6180F68724A4}"/>
                </a:ext>
              </a:extLst>
            </p:cNvPr>
            <p:cNvSpPr>
              <a:spLocks noChangeAspect="1"/>
            </p:cNvSpPr>
            <p:nvPr/>
          </p:nvSpPr>
          <p:spPr>
            <a:xfrm>
              <a:off x="0" y="0"/>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1" name="Oval 20">
              <a:extLst>
                <a:ext uri="{FF2B5EF4-FFF2-40B4-BE49-F238E27FC236}">
                  <a16:creationId xmlns:a16="http://schemas.microsoft.com/office/drawing/2014/main" id="{3FDD54B2-4A3F-4BFE-8FF0-82CA73F4AE8F}"/>
                </a:ext>
              </a:extLst>
            </p:cNvPr>
            <p:cNvSpPr>
              <a:spLocks noChangeAspect="1"/>
            </p:cNvSpPr>
            <p:nvPr/>
          </p:nvSpPr>
          <p:spPr>
            <a:xfrm>
              <a:off x="5750280" y="2148106"/>
              <a:ext cx="4320000" cy="4320000"/>
            </a:xfrm>
            <a:prstGeom prst="ellipse">
              <a:avLst/>
            </a:prstGeom>
            <a:solidFill>
              <a:schemeClr val="accent3">
                <a:alpha val="6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2" name="Oval 21">
              <a:extLst>
                <a:ext uri="{FF2B5EF4-FFF2-40B4-BE49-F238E27FC236}">
                  <a16:creationId xmlns:a16="http://schemas.microsoft.com/office/drawing/2014/main" id="{30876F96-77AB-4E72-B1D2-FA45F4E3C04D}"/>
                </a:ext>
              </a:extLst>
            </p:cNvPr>
            <p:cNvSpPr>
              <a:spLocks noChangeAspect="1"/>
            </p:cNvSpPr>
            <p:nvPr/>
          </p:nvSpPr>
          <p:spPr>
            <a:xfrm>
              <a:off x="0" y="0"/>
              <a:ext cx="6347046" cy="6347046"/>
            </a:xfrm>
            <a:prstGeom prst="ellipse">
              <a:avLst/>
            </a:prstGeom>
            <a:solidFill>
              <a:schemeClr val="accent3">
                <a:alpha val="2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nvGrpSpPr>
            <p:cNvPr id="23" name="Group 22">
              <a:extLst>
                <a:ext uri="{FF2B5EF4-FFF2-40B4-BE49-F238E27FC236}">
                  <a16:creationId xmlns:a16="http://schemas.microsoft.com/office/drawing/2014/main" id="{BB08A2E9-6518-449E-940B-8518A1D850BB}"/>
                </a:ext>
              </a:extLst>
            </p:cNvPr>
            <p:cNvGrpSpPr>
              <a:grpSpLocks noChangeAspect="1"/>
            </p:cNvGrpSpPr>
            <p:nvPr/>
          </p:nvGrpSpPr>
          <p:grpSpPr>
            <a:xfrm rot="10800000">
              <a:off x="0" y="-1"/>
              <a:ext cx="10800000" cy="6858000"/>
              <a:chOff x="2328000" y="0"/>
              <a:chExt cx="2880000" cy="1440000"/>
            </a:xfrm>
          </p:grpSpPr>
          <p:sp>
            <p:nvSpPr>
              <p:cNvPr id="28" name="Rectangle 27">
                <a:extLst>
                  <a:ext uri="{FF2B5EF4-FFF2-40B4-BE49-F238E27FC236}">
                    <a16:creationId xmlns:a16="http://schemas.microsoft.com/office/drawing/2014/main" id="{60A86BE0-76B3-4EA0-BA2D-05266013A814}"/>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9" name="Rectangle 28">
                <a:extLst>
                  <a:ext uri="{FF2B5EF4-FFF2-40B4-BE49-F238E27FC236}">
                    <a16:creationId xmlns:a16="http://schemas.microsoft.com/office/drawing/2014/main" id="{6BA13564-810C-4398-AA63-67B020811FCB}"/>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5" name="Rectangle 24">
              <a:extLst>
                <a:ext uri="{FF2B5EF4-FFF2-40B4-BE49-F238E27FC236}">
                  <a16:creationId xmlns:a16="http://schemas.microsoft.com/office/drawing/2014/main" id="{3555E1EF-6216-47FA-BBCA-7C0C8C2DAB8C}"/>
                </a:ext>
              </a:extLst>
            </p:cNvPr>
            <p:cNvSpPr>
              <a:spLocks noChangeAspect="1"/>
            </p:cNvSpPr>
            <p:nvPr/>
          </p:nvSpPr>
          <p:spPr>
            <a:xfrm rot="10800000">
              <a:off x="5602286" y="271887"/>
              <a:ext cx="6589713" cy="6589713"/>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32" name="Rectangle 31">
            <a:extLst>
              <a:ext uri="{FF2B5EF4-FFF2-40B4-BE49-F238E27FC236}">
                <a16:creationId xmlns:a16="http://schemas.microsoft.com/office/drawing/2014/main" id="{D8D85657-6A77-4466-887F-EE948B9CD2B2}"/>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Title 1">
            <a:extLst>
              <a:ext uri="{FF2B5EF4-FFF2-40B4-BE49-F238E27FC236}">
                <a16:creationId xmlns:a16="http://schemas.microsoft.com/office/drawing/2014/main" id="{C5D35498-B0C3-40BD-9407-6D0C0587E5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92F85E-0893-4D8C-816A-5193CC6DC9C0}"/>
              </a:ext>
            </a:extLst>
          </p:cNvPr>
          <p:cNvSpPr>
            <a:spLocks noGrp="1"/>
          </p:cNvSpPr>
          <p:nvPr>
            <p:ph idx="1"/>
          </p:nvPr>
        </p:nvSpPr>
        <p:spPr/>
        <p:txBody>
          <a:bodyPr/>
          <a:lstStyle>
            <a:lvl1pPr marL="270000">
              <a:defRPr/>
            </a:lvl1pPr>
            <a:lvl2pP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D46A9C-9655-49F5-85B3-A8A37F4F5A8F}"/>
              </a:ext>
            </a:extLst>
          </p:cNvPr>
          <p:cNvSpPr>
            <a:spLocks noGrp="1"/>
          </p:cNvSpPr>
          <p:nvPr>
            <p:ph type="dt" sz="half" idx="10"/>
          </p:nvPr>
        </p:nvSpPr>
        <p:spPr/>
        <p:txBody>
          <a:bodyPr/>
          <a:lstStyle/>
          <a:p>
            <a:fld id="{7CF0BCE0-945C-4FDF-95A1-2149B1FF5B83}" type="datetimeFigureOut">
              <a:rPr lang="en-US" smtClean="0"/>
              <a:t>7/5/2023</a:t>
            </a:fld>
            <a:endParaRPr lang="en-US"/>
          </a:p>
        </p:txBody>
      </p:sp>
      <p:sp>
        <p:nvSpPr>
          <p:cNvPr id="5" name="Footer Placeholder 4">
            <a:extLst>
              <a:ext uri="{FF2B5EF4-FFF2-40B4-BE49-F238E27FC236}">
                <a16:creationId xmlns:a16="http://schemas.microsoft.com/office/drawing/2014/main" id="{72EF896C-71D7-487F-A1B9-CBBE6DF4D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228E8-7B8A-4153-BEB2-BD5A69F25131}"/>
              </a:ext>
            </a:extLst>
          </p:cNvPr>
          <p:cNvSpPr>
            <a:spLocks noGrp="1"/>
          </p:cNvSpPr>
          <p:nvPr>
            <p:ph type="sldNum" sz="quarter" idx="12"/>
          </p:nvPr>
        </p:nvSpPr>
        <p:spPr/>
        <p:txBody>
          <a:bodyPr/>
          <a:lstStyle/>
          <a:p>
            <a:fld id="{4CD77608-3819-479B-BB98-C216BA724EFE}" type="slidenum">
              <a:rPr lang="en-US" smtClean="0"/>
              <a:t>‹N›</a:t>
            </a:fld>
            <a:endParaRPr lang="en-US"/>
          </a:p>
        </p:txBody>
      </p:sp>
    </p:spTree>
    <p:extLst>
      <p:ext uri="{BB962C8B-B14F-4D97-AF65-F5344CB8AC3E}">
        <p14:creationId xmlns:p14="http://schemas.microsoft.com/office/powerpoint/2010/main" val="1807847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E54407D-DBA4-414C-ACA5-30D7B87C652B}"/>
              </a:ext>
            </a:extLst>
          </p:cNvPr>
          <p:cNvGrpSpPr/>
          <p:nvPr/>
        </p:nvGrpSpPr>
        <p:grpSpPr>
          <a:xfrm>
            <a:off x="0" y="0"/>
            <a:ext cx="12192000" cy="6858000"/>
            <a:chOff x="0" y="0"/>
            <a:chExt cx="12192000" cy="6858000"/>
          </a:xfrm>
        </p:grpSpPr>
        <p:sp>
          <p:nvSpPr>
            <p:cNvPr id="7" name="Rectangle 6">
              <a:extLst>
                <a:ext uri="{FF2B5EF4-FFF2-40B4-BE49-F238E27FC236}">
                  <a16:creationId xmlns:a16="http://schemas.microsoft.com/office/drawing/2014/main" id="{6BD518BC-8E44-4DAA-A8B9-2CFBD91DCDCD}"/>
                </a:ext>
              </a:extLst>
            </p:cNvPr>
            <p:cNvSpPr/>
            <p:nvPr/>
          </p:nvSpPr>
          <p:spPr>
            <a:xfrm rot="10800000" flipH="1">
              <a:off x="0" y="2019649"/>
              <a:ext cx="4838350" cy="483835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67C3660-39CD-431D-8E64-37508FFEAC96}"/>
                </a:ext>
              </a:extLst>
            </p:cNvPr>
            <p:cNvGrpSpPr>
              <a:grpSpLocks noChangeAspect="1"/>
            </p:cNvGrpSpPr>
            <p:nvPr/>
          </p:nvGrpSpPr>
          <p:grpSpPr>
            <a:xfrm>
              <a:off x="5603875" y="0"/>
              <a:ext cx="6521820" cy="3260910"/>
              <a:chOff x="0" y="0"/>
              <a:chExt cx="2880000" cy="1440000"/>
            </a:xfrm>
          </p:grpSpPr>
          <p:sp>
            <p:nvSpPr>
              <p:cNvPr id="9" name="Rectangle 8">
                <a:extLst>
                  <a:ext uri="{FF2B5EF4-FFF2-40B4-BE49-F238E27FC236}">
                    <a16:creationId xmlns:a16="http://schemas.microsoft.com/office/drawing/2014/main" id="{C4CCE569-E461-438A-A235-B96A542AF82F}"/>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3F9DF1F-1F74-476C-AD41-22AC3F8A65A0}"/>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EBE49ED5-9713-43D1-AE9E-3F9FE5574077}"/>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21A2854-1482-4441-85EA-D7B9F3EF56D2}"/>
                </a:ext>
              </a:extLst>
            </p:cNvPr>
            <p:cNvSpPr>
              <a:spLocks noChangeAspect="1"/>
            </p:cNvSpPr>
            <p:nvPr/>
          </p:nvSpPr>
          <p:spPr>
            <a:xfrm>
              <a:off x="494887" y="2538000"/>
              <a:ext cx="4320000" cy="4320000"/>
            </a:xfrm>
            <a:prstGeom prst="ellipse">
              <a:avLst/>
            </a:prstGeom>
            <a:solidFill>
              <a:schemeClr val="accent2">
                <a:alpha val="2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FED36A6D-894D-44DA-851C-345A414F3F68}"/>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Title 1">
            <a:extLst>
              <a:ext uri="{FF2B5EF4-FFF2-40B4-BE49-F238E27FC236}">
                <a16:creationId xmlns:a16="http://schemas.microsoft.com/office/drawing/2014/main" id="{9D36F1DF-CD42-4695-A7D0-2F5B193057E9}"/>
              </a:ext>
            </a:extLst>
          </p:cNvPr>
          <p:cNvSpPr>
            <a:spLocks noGrp="1"/>
          </p:cNvSpPr>
          <p:nvPr>
            <p:ph type="title"/>
          </p:nvPr>
        </p:nvSpPr>
        <p:spPr>
          <a:xfrm>
            <a:off x="540000" y="540000"/>
            <a:ext cx="7345362" cy="5768725"/>
          </a:xfrm>
        </p:spPr>
        <p:txBody>
          <a:bodyPr anchor="t"/>
          <a:lstStyle>
            <a:lvl1pPr>
              <a:defRPr sz="8800"/>
            </a:lvl1pPr>
          </a:lstStyle>
          <a:p>
            <a:r>
              <a:rPr lang="en-US"/>
              <a:t>Click to edit Master title style</a:t>
            </a:r>
          </a:p>
        </p:txBody>
      </p:sp>
      <p:sp>
        <p:nvSpPr>
          <p:cNvPr id="3" name="Text Placeholder 2">
            <a:extLst>
              <a:ext uri="{FF2B5EF4-FFF2-40B4-BE49-F238E27FC236}">
                <a16:creationId xmlns:a16="http://schemas.microsoft.com/office/drawing/2014/main" id="{FA549160-0F86-4FCA-8718-6980E99C7938}"/>
              </a:ext>
            </a:extLst>
          </p:cNvPr>
          <p:cNvSpPr>
            <a:spLocks noGrp="1"/>
          </p:cNvSpPr>
          <p:nvPr>
            <p:ph type="body" idx="1"/>
          </p:nvPr>
        </p:nvSpPr>
        <p:spPr>
          <a:xfrm>
            <a:off x="8075612" y="540000"/>
            <a:ext cx="3565523" cy="5768725"/>
          </a:xfrm>
        </p:spPr>
        <p:txBody>
          <a:bodyPr anchor="t"/>
          <a:lstStyle>
            <a:lvl1pPr marL="0" indent="0">
              <a:buNone/>
              <a:defRPr sz="1800" cap="all" spc="3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5C6CBB-DABA-4F2E-8574-46747E15EA1A}"/>
              </a:ext>
            </a:extLst>
          </p:cNvPr>
          <p:cNvSpPr>
            <a:spLocks noGrp="1"/>
          </p:cNvSpPr>
          <p:nvPr>
            <p:ph type="dt" sz="half" idx="10"/>
          </p:nvPr>
        </p:nvSpPr>
        <p:spPr/>
        <p:txBody>
          <a:bodyPr/>
          <a:lstStyle/>
          <a:p>
            <a:fld id="{7CF0BCE0-945C-4FDF-95A1-2149B1FF5B83}" type="datetimeFigureOut">
              <a:rPr lang="en-US" smtClean="0"/>
              <a:t>7/5/2023</a:t>
            </a:fld>
            <a:endParaRPr lang="en-US"/>
          </a:p>
        </p:txBody>
      </p:sp>
      <p:sp>
        <p:nvSpPr>
          <p:cNvPr id="5" name="Footer Placeholder 4">
            <a:extLst>
              <a:ext uri="{FF2B5EF4-FFF2-40B4-BE49-F238E27FC236}">
                <a16:creationId xmlns:a16="http://schemas.microsoft.com/office/drawing/2014/main" id="{8FAF86BC-9ECC-439C-BF2E-F0B7EF193B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742552-C4C9-44EE-B7CB-5A652393BA20}"/>
              </a:ext>
            </a:extLst>
          </p:cNvPr>
          <p:cNvSpPr>
            <a:spLocks noGrp="1"/>
          </p:cNvSpPr>
          <p:nvPr>
            <p:ph type="sldNum" sz="quarter" idx="12"/>
          </p:nvPr>
        </p:nvSpPr>
        <p:spPr/>
        <p:txBody>
          <a:bodyPr/>
          <a:lstStyle/>
          <a:p>
            <a:fld id="{4CD77608-3819-479B-BB98-C216BA724EFE}" type="slidenum">
              <a:rPr lang="en-US" smtClean="0"/>
              <a:t>‹N›</a:t>
            </a:fld>
            <a:endParaRPr lang="en-US"/>
          </a:p>
        </p:txBody>
      </p:sp>
    </p:spTree>
    <p:extLst>
      <p:ext uri="{BB962C8B-B14F-4D97-AF65-F5344CB8AC3E}">
        <p14:creationId xmlns:p14="http://schemas.microsoft.com/office/powerpoint/2010/main" val="3857219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5774299-531D-4CAC-881D-7EB68BC99FCC}"/>
              </a:ext>
            </a:extLst>
          </p:cNvPr>
          <p:cNvGrpSpPr/>
          <p:nvPr/>
        </p:nvGrpSpPr>
        <p:grpSpPr>
          <a:xfrm>
            <a:off x="0" y="-3"/>
            <a:ext cx="12192000" cy="6858003"/>
            <a:chOff x="0" y="-3"/>
            <a:chExt cx="12192000" cy="6858003"/>
          </a:xfrm>
        </p:grpSpPr>
        <p:sp useBgFill="1">
          <p:nvSpPr>
            <p:cNvPr id="9" name="Rectangle 8">
              <a:extLst>
                <a:ext uri="{FF2B5EF4-FFF2-40B4-BE49-F238E27FC236}">
                  <a16:creationId xmlns:a16="http://schemas.microsoft.com/office/drawing/2014/main" id="{A17676CF-DDCC-48C1-AC68-CDA0B9E47FD8}"/>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E052D363-F6F5-455B-A2F2-A12B30CEE528}"/>
                </a:ext>
              </a:extLst>
            </p:cNvPr>
            <p:cNvGrpSpPr>
              <a:grpSpLocks noChangeAspect="1"/>
            </p:cNvGrpSpPr>
            <p:nvPr/>
          </p:nvGrpSpPr>
          <p:grpSpPr>
            <a:xfrm>
              <a:off x="672000" y="-3"/>
              <a:ext cx="11520000" cy="5760000"/>
              <a:chOff x="5981700" y="-1"/>
              <a:chExt cx="6042660" cy="3021330"/>
            </a:xfrm>
          </p:grpSpPr>
          <p:sp>
            <p:nvSpPr>
              <p:cNvPr id="17" name="Rectangle 16">
                <a:extLst>
                  <a:ext uri="{FF2B5EF4-FFF2-40B4-BE49-F238E27FC236}">
                    <a16:creationId xmlns:a16="http://schemas.microsoft.com/office/drawing/2014/main" id="{D0C396B8-00CA-4AE9-A0A5-B4E2B2A2AC07}"/>
                  </a:ext>
                </a:extLst>
              </p:cNvPr>
              <p:cNvSpPr/>
              <p:nvPr/>
            </p:nvSpPr>
            <p:spPr>
              <a:xfrm>
                <a:off x="900303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660166-3107-4058-A259-59B0527306BD}"/>
                  </a:ext>
                </a:extLst>
              </p:cNvPr>
              <p:cNvSpPr/>
              <p:nvPr/>
            </p:nvSpPr>
            <p:spPr>
              <a:xfrm flipH="1">
                <a:off x="598170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42BE934E-3063-4D0F-AFDE-68D58D336CBE}"/>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39660FA-744A-4CB3-9BED-C59793E3BF32}"/>
                </a:ext>
              </a:extLst>
            </p:cNvPr>
            <p:cNvSpPr>
              <a:spLocks noChangeAspect="1"/>
            </p:cNvSpPr>
            <p:nvPr/>
          </p:nvSpPr>
          <p:spPr>
            <a:xfrm>
              <a:off x="0" y="2538000"/>
              <a:ext cx="4320000" cy="4320000"/>
            </a:xfrm>
            <a:prstGeom prst="ellipse">
              <a:avLst/>
            </a:prstGeom>
            <a:solidFill>
              <a:schemeClr val="accent3">
                <a:alpha val="4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313EEC-733B-4019-8A0B-3FA768B8DB7A}"/>
                </a:ext>
              </a:extLst>
            </p:cNvPr>
            <p:cNvGrpSpPr/>
            <p:nvPr/>
          </p:nvGrpSpPr>
          <p:grpSpPr>
            <a:xfrm rot="10800000">
              <a:off x="1" y="2948940"/>
              <a:ext cx="7818118" cy="3909059"/>
              <a:chOff x="0" y="0"/>
              <a:chExt cx="2880000" cy="1440000"/>
            </a:xfrm>
          </p:grpSpPr>
          <p:sp>
            <p:nvSpPr>
              <p:cNvPr id="15" name="Rectangle 14">
                <a:extLst>
                  <a:ext uri="{FF2B5EF4-FFF2-40B4-BE49-F238E27FC236}">
                    <a16:creationId xmlns:a16="http://schemas.microsoft.com/office/drawing/2014/main" id="{421FE91F-780C-4ABD-ADE8-0EFDB7196A10}"/>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9EA389-EE78-4475-A390-5EDED23C2D6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5E492A94-8867-4C62-9D40-4023C41E0AF8}"/>
                </a:ext>
              </a:extLst>
            </p:cNvPr>
            <p:cNvSpPr>
              <a:spLocks noChangeAspect="1"/>
            </p:cNvSpPr>
            <p:nvPr/>
          </p:nvSpPr>
          <p:spPr>
            <a:xfrm rot="10800000" flipH="1">
              <a:off x="0" y="521786"/>
              <a:ext cx="6336213" cy="63362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A3DAD7C5-BA12-4557-8BC4-72C69B0D59DD}"/>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Title 1">
            <a:extLst>
              <a:ext uri="{FF2B5EF4-FFF2-40B4-BE49-F238E27FC236}">
                <a16:creationId xmlns:a16="http://schemas.microsoft.com/office/drawing/2014/main" id="{854412EC-56C0-4009-B2E3-D63F9EECB9D4}"/>
              </a:ext>
            </a:extLst>
          </p:cNvPr>
          <p:cNvSpPr>
            <a:spLocks noGrp="1"/>
          </p:cNvSpPr>
          <p:nvPr>
            <p:ph type="title"/>
          </p:nvPr>
        </p:nvSpPr>
        <p:spPr>
          <a:xfrm>
            <a:off x="540000" y="539999"/>
            <a:ext cx="11090275" cy="120960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B70C84F-F3B7-4BF4-A328-BCF5ADD32944}"/>
              </a:ext>
            </a:extLst>
          </p:cNvPr>
          <p:cNvSpPr>
            <a:spLocks noGrp="1"/>
          </p:cNvSpPr>
          <p:nvPr>
            <p:ph sz="half" idx="1"/>
          </p:nvPr>
        </p:nvSpPr>
        <p:spPr>
          <a:xfrm>
            <a:off x="540000" y="1929600"/>
            <a:ext cx="5437186" cy="43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919CD5-DBB4-4749-980D-B5B40ECB67B9}"/>
              </a:ext>
            </a:extLst>
          </p:cNvPr>
          <p:cNvSpPr>
            <a:spLocks noGrp="1"/>
          </p:cNvSpPr>
          <p:nvPr>
            <p:ph sz="half" idx="2"/>
          </p:nvPr>
        </p:nvSpPr>
        <p:spPr>
          <a:xfrm>
            <a:off x="6203950" y="1929600"/>
            <a:ext cx="5437186" cy="43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CFC378-6572-43DF-8344-59DE8122CD12}"/>
              </a:ext>
            </a:extLst>
          </p:cNvPr>
          <p:cNvSpPr>
            <a:spLocks noGrp="1"/>
          </p:cNvSpPr>
          <p:nvPr>
            <p:ph type="dt" sz="half" idx="10"/>
          </p:nvPr>
        </p:nvSpPr>
        <p:spPr/>
        <p:txBody>
          <a:bodyPr/>
          <a:lstStyle/>
          <a:p>
            <a:fld id="{7CF0BCE0-945C-4FDF-95A1-2149B1FF5B83}" type="datetimeFigureOut">
              <a:rPr lang="en-US" smtClean="0"/>
              <a:t>7/5/2023</a:t>
            </a:fld>
            <a:endParaRPr lang="en-US"/>
          </a:p>
        </p:txBody>
      </p:sp>
      <p:sp>
        <p:nvSpPr>
          <p:cNvPr id="6" name="Footer Placeholder 5">
            <a:extLst>
              <a:ext uri="{FF2B5EF4-FFF2-40B4-BE49-F238E27FC236}">
                <a16:creationId xmlns:a16="http://schemas.microsoft.com/office/drawing/2014/main" id="{36967A14-246A-4DDF-865C-68F6E16906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674B6D-E110-478C-94B9-2F8199E586DC}"/>
              </a:ext>
            </a:extLst>
          </p:cNvPr>
          <p:cNvSpPr>
            <a:spLocks noGrp="1"/>
          </p:cNvSpPr>
          <p:nvPr>
            <p:ph type="sldNum" sz="quarter" idx="12"/>
          </p:nvPr>
        </p:nvSpPr>
        <p:spPr/>
        <p:txBody>
          <a:bodyPr/>
          <a:lstStyle/>
          <a:p>
            <a:fld id="{4CD77608-3819-479B-BB98-C216BA724EFE}" type="slidenum">
              <a:rPr lang="en-US" smtClean="0"/>
              <a:t>‹N›</a:t>
            </a:fld>
            <a:endParaRPr lang="en-US"/>
          </a:p>
        </p:txBody>
      </p:sp>
    </p:spTree>
    <p:extLst>
      <p:ext uri="{BB962C8B-B14F-4D97-AF65-F5344CB8AC3E}">
        <p14:creationId xmlns:p14="http://schemas.microsoft.com/office/powerpoint/2010/main" val="3201549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130F7E5-A40E-4C9C-8E4F-3935B9182C4A}"/>
              </a:ext>
            </a:extLst>
          </p:cNvPr>
          <p:cNvGrpSpPr/>
          <p:nvPr/>
        </p:nvGrpSpPr>
        <p:grpSpPr>
          <a:xfrm>
            <a:off x="0" y="-2"/>
            <a:ext cx="12191999" cy="6858001"/>
            <a:chOff x="0" y="-2"/>
            <a:chExt cx="12191999" cy="6858001"/>
          </a:xfrm>
        </p:grpSpPr>
        <p:sp>
          <p:nvSpPr>
            <p:cNvPr id="12" name="Rectangle 11">
              <a:extLst>
                <a:ext uri="{FF2B5EF4-FFF2-40B4-BE49-F238E27FC236}">
                  <a16:creationId xmlns:a16="http://schemas.microsoft.com/office/drawing/2014/main" id="{AE67B504-02A7-4203-87D0-07D333D71917}"/>
                </a:ext>
              </a:extLst>
            </p:cNvPr>
            <p:cNvSpPr/>
            <p:nvPr/>
          </p:nvSpPr>
          <p:spPr>
            <a:xfrm>
              <a:off x="7995665" y="2562224"/>
              <a:ext cx="4196334" cy="4295775"/>
            </a:xfrm>
            <a:prstGeom prst="rect">
              <a:avLst/>
            </a:prstGeom>
            <a:gradFill flip="none" rotWithShape="1">
              <a:gsLst>
                <a:gs pos="0">
                  <a:schemeClr val="accent3">
                    <a:alpha val="40000"/>
                  </a:schemeClr>
                </a:gs>
                <a:gs pos="34000">
                  <a:schemeClr val="accent3">
                    <a:alpha val="20000"/>
                  </a:schemeClr>
                </a:gs>
                <a:gs pos="65000">
                  <a:schemeClr val="accent3">
                    <a:alpha val="0"/>
                  </a:schemeClr>
                </a:gs>
              </a:gsLst>
              <a:path path="circle">
                <a:fillToRect l="100000" t="100000"/>
              </a:path>
              <a:tileRect r="-100000" b="-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DA1158F3-E1C3-400D-8505-628DB94365CE}"/>
                </a:ext>
              </a:extLst>
            </p:cNvPr>
            <p:cNvGrpSpPr/>
            <p:nvPr/>
          </p:nvGrpSpPr>
          <p:grpSpPr>
            <a:xfrm rot="16200000">
              <a:off x="2295528" y="-2295528"/>
              <a:ext cx="6858000" cy="11449051"/>
              <a:chOff x="0" y="2333625"/>
              <a:chExt cx="9515474" cy="3766109"/>
            </a:xfrm>
          </p:grpSpPr>
          <p:sp>
            <p:nvSpPr>
              <p:cNvPr id="23" name="Rectangle 22">
                <a:extLst>
                  <a:ext uri="{FF2B5EF4-FFF2-40B4-BE49-F238E27FC236}">
                    <a16:creationId xmlns:a16="http://schemas.microsoft.com/office/drawing/2014/main" id="{0AEADDCE-3295-4F24-8700-C93B5457C2B7}"/>
                  </a:ext>
                </a:extLst>
              </p:cNvPr>
              <p:cNvSpPr/>
              <p:nvPr/>
            </p:nvSpPr>
            <p:spPr>
              <a:xfrm>
                <a:off x="4757737"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F95C76A-5429-458C-BC9D-E1053EF7B84F}"/>
                  </a:ext>
                </a:extLst>
              </p:cNvPr>
              <p:cNvSpPr/>
              <p:nvPr/>
            </p:nvSpPr>
            <p:spPr>
              <a:xfrm flipH="1">
                <a:off x="0"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3D0E8A42-259A-43FA-B284-B459D7364097}"/>
                </a:ext>
              </a:extLst>
            </p:cNvPr>
            <p:cNvGrpSpPr>
              <a:grpSpLocks noChangeAspect="1"/>
            </p:cNvGrpSpPr>
            <p:nvPr/>
          </p:nvGrpSpPr>
          <p:grpSpPr>
            <a:xfrm rot="5400000">
              <a:off x="3583369" y="-3583369"/>
              <a:ext cx="4713262" cy="11880000"/>
              <a:chOff x="1" y="0"/>
              <a:chExt cx="8305797" cy="6858000"/>
            </a:xfrm>
          </p:grpSpPr>
          <p:sp>
            <p:nvSpPr>
              <p:cNvPr id="21" name="Rectangle 20">
                <a:extLst>
                  <a:ext uri="{FF2B5EF4-FFF2-40B4-BE49-F238E27FC236}">
                    <a16:creationId xmlns:a16="http://schemas.microsoft.com/office/drawing/2014/main" id="{7900B4F1-619C-4C0E-B749-1843F22C946A}"/>
                  </a:ext>
                </a:extLst>
              </p:cNvPr>
              <p:cNvSpPr/>
              <p:nvPr/>
            </p:nvSpPr>
            <p:spPr>
              <a:xfrm>
                <a:off x="931" y="342900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E6F70BB-DCCC-4CF0-B5BB-95A965A99947}"/>
                  </a:ext>
                </a:extLst>
              </p:cNvPr>
              <p:cNvSpPr/>
              <p:nvPr/>
            </p:nvSpPr>
            <p:spPr>
              <a:xfrm flipV="1">
                <a:off x="1" y="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83E6C50C-C1DA-44E1-B254-3B7228879DCD}"/>
                </a:ext>
              </a:extLst>
            </p:cNvPr>
            <p:cNvGrpSpPr/>
            <p:nvPr/>
          </p:nvGrpSpPr>
          <p:grpSpPr>
            <a:xfrm>
              <a:off x="2676525" y="0"/>
              <a:ext cx="9515473" cy="3766109"/>
              <a:chOff x="2333625" y="2433367"/>
              <a:chExt cx="9897159" cy="3766109"/>
            </a:xfrm>
          </p:grpSpPr>
          <p:sp>
            <p:nvSpPr>
              <p:cNvPr id="19" name="Rectangle 18">
                <a:extLst>
                  <a:ext uri="{FF2B5EF4-FFF2-40B4-BE49-F238E27FC236}">
                    <a16:creationId xmlns:a16="http://schemas.microsoft.com/office/drawing/2014/main" id="{DFC6EEED-A40A-4D1C-BE6B-11DD62770607}"/>
                  </a:ext>
                </a:extLst>
              </p:cNvPr>
              <p:cNvSpPr/>
              <p:nvPr/>
            </p:nvSpPr>
            <p:spPr>
              <a:xfrm>
                <a:off x="728220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27FF3FB-FDFC-4659-A7D6-ABED74010E82}"/>
                  </a:ext>
                </a:extLst>
              </p:cNvPr>
              <p:cNvSpPr/>
              <p:nvPr/>
            </p:nvSpPr>
            <p:spPr>
              <a:xfrm flipH="1">
                <a:off x="233362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51548ED5-6668-4672-88DC-40E92508ACA2}"/>
                </a:ext>
              </a:extLst>
            </p:cNvPr>
            <p:cNvGrpSpPr/>
            <p:nvPr/>
          </p:nvGrpSpPr>
          <p:grpSpPr>
            <a:xfrm>
              <a:off x="0" y="0"/>
              <a:ext cx="9515473" cy="3766109"/>
              <a:chOff x="0" y="2333625"/>
              <a:chExt cx="9515473" cy="3766109"/>
            </a:xfrm>
          </p:grpSpPr>
          <p:sp>
            <p:nvSpPr>
              <p:cNvPr id="17" name="Rectangle 16">
                <a:extLst>
                  <a:ext uri="{FF2B5EF4-FFF2-40B4-BE49-F238E27FC236}">
                    <a16:creationId xmlns:a16="http://schemas.microsoft.com/office/drawing/2014/main" id="{975AE1B2-E73F-4E6E-AAFB-FB1C02684D32}"/>
                  </a:ext>
                </a:extLst>
              </p:cNvPr>
              <p:cNvSpPr/>
              <p:nvPr/>
            </p:nvSpPr>
            <p:spPr>
              <a:xfrm>
                <a:off x="4757737"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750F2D6-C0E1-4AFE-AB87-083292737609}"/>
                  </a:ext>
                </a:extLst>
              </p:cNvPr>
              <p:cNvSpPr/>
              <p:nvPr/>
            </p:nvSpPr>
            <p:spPr>
              <a:xfrm flipH="1">
                <a:off x="0"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5" name="Rectangle 24">
            <a:extLst>
              <a:ext uri="{FF2B5EF4-FFF2-40B4-BE49-F238E27FC236}">
                <a16:creationId xmlns:a16="http://schemas.microsoft.com/office/drawing/2014/main" id="{4ECC0D66-F2BE-4BF4-87F6-CE618B5C8916}"/>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Title 1">
            <a:extLst>
              <a:ext uri="{FF2B5EF4-FFF2-40B4-BE49-F238E27FC236}">
                <a16:creationId xmlns:a16="http://schemas.microsoft.com/office/drawing/2014/main" id="{9A0BCA11-08C2-4C9A-B0A3-31C9051CDF9E}"/>
              </a:ext>
            </a:extLst>
          </p:cNvPr>
          <p:cNvSpPr>
            <a:spLocks noGrp="1"/>
          </p:cNvSpPr>
          <p:nvPr>
            <p:ph type="title"/>
          </p:nvPr>
        </p:nvSpPr>
        <p:spPr>
          <a:xfrm>
            <a:off x="540000" y="539999"/>
            <a:ext cx="11090273" cy="1210396"/>
          </a:xfrm>
        </p:spPr>
        <p:txBody>
          <a:bodyPr>
            <a:normAutofit/>
          </a:bodyPr>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62CEB0-C969-40EA-A5E2-8D875E28A6B6}"/>
              </a:ext>
            </a:extLst>
          </p:cNvPr>
          <p:cNvSpPr>
            <a:spLocks noGrp="1"/>
          </p:cNvSpPr>
          <p:nvPr>
            <p:ph type="body" idx="1"/>
          </p:nvPr>
        </p:nvSpPr>
        <p:spPr>
          <a:xfrm>
            <a:off x="540000" y="1929783"/>
            <a:ext cx="5448052" cy="792161"/>
          </a:xfrm>
        </p:spPr>
        <p:txBody>
          <a:bodyPr anchor="b"/>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0F41A6-112E-4305-A0BA-6E119A77AC10}"/>
              </a:ext>
            </a:extLst>
          </p:cNvPr>
          <p:cNvSpPr>
            <a:spLocks noGrp="1"/>
          </p:cNvSpPr>
          <p:nvPr>
            <p:ph sz="half" idx="2"/>
          </p:nvPr>
        </p:nvSpPr>
        <p:spPr>
          <a:xfrm>
            <a:off x="540000" y="2937844"/>
            <a:ext cx="5437186" cy="3376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C672C5-31B9-443B-8DEE-5523646891F7}"/>
              </a:ext>
            </a:extLst>
          </p:cNvPr>
          <p:cNvSpPr>
            <a:spLocks noGrp="1"/>
          </p:cNvSpPr>
          <p:nvPr>
            <p:ph type="body" sz="quarter" idx="3"/>
          </p:nvPr>
        </p:nvSpPr>
        <p:spPr>
          <a:xfrm>
            <a:off x="6203949" y="1929782"/>
            <a:ext cx="5437187" cy="792000"/>
          </a:xfrm>
        </p:spPr>
        <p:txBody>
          <a:bodyPr anchor="b"/>
          <a:lstStyle>
            <a:lvl1pPr marL="0" indent="0">
              <a:buNone/>
              <a:defRPr sz="1600" b="0"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D18B9D-8B21-4249-A3AD-8FBE48F0F55B}"/>
              </a:ext>
            </a:extLst>
          </p:cNvPr>
          <p:cNvSpPr>
            <a:spLocks noGrp="1"/>
          </p:cNvSpPr>
          <p:nvPr>
            <p:ph sz="quarter" idx="4"/>
          </p:nvPr>
        </p:nvSpPr>
        <p:spPr>
          <a:xfrm>
            <a:off x="6203950" y="2937844"/>
            <a:ext cx="5437186" cy="3376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B60881-13B2-4064-84FB-6D071F36C433}"/>
              </a:ext>
            </a:extLst>
          </p:cNvPr>
          <p:cNvSpPr>
            <a:spLocks noGrp="1"/>
          </p:cNvSpPr>
          <p:nvPr>
            <p:ph type="dt" sz="half" idx="10"/>
          </p:nvPr>
        </p:nvSpPr>
        <p:spPr/>
        <p:txBody>
          <a:bodyPr/>
          <a:lstStyle/>
          <a:p>
            <a:fld id="{7CF0BCE0-945C-4FDF-95A1-2149B1FF5B83}" type="datetimeFigureOut">
              <a:rPr lang="en-US" smtClean="0"/>
              <a:t>7/5/2023</a:t>
            </a:fld>
            <a:endParaRPr lang="en-US"/>
          </a:p>
        </p:txBody>
      </p:sp>
      <p:sp>
        <p:nvSpPr>
          <p:cNvPr id="8" name="Footer Placeholder 7">
            <a:extLst>
              <a:ext uri="{FF2B5EF4-FFF2-40B4-BE49-F238E27FC236}">
                <a16:creationId xmlns:a16="http://schemas.microsoft.com/office/drawing/2014/main" id="{249FCE5D-D5EF-485D-97FA-2614FF9642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F204FC-4F66-417C-8E4B-74772ED05701}"/>
              </a:ext>
            </a:extLst>
          </p:cNvPr>
          <p:cNvSpPr>
            <a:spLocks noGrp="1"/>
          </p:cNvSpPr>
          <p:nvPr>
            <p:ph type="sldNum" sz="quarter" idx="12"/>
          </p:nvPr>
        </p:nvSpPr>
        <p:spPr/>
        <p:txBody>
          <a:bodyPr/>
          <a:lstStyle/>
          <a:p>
            <a:fld id="{4CD77608-3819-479B-BB98-C216BA724EFE}" type="slidenum">
              <a:rPr lang="en-US" smtClean="0"/>
              <a:t>‹N›</a:t>
            </a:fld>
            <a:endParaRPr lang="en-US"/>
          </a:p>
        </p:txBody>
      </p:sp>
    </p:spTree>
    <p:extLst>
      <p:ext uri="{BB962C8B-B14F-4D97-AF65-F5344CB8AC3E}">
        <p14:creationId xmlns:p14="http://schemas.microsoft.com/office/powerpoint/2010/main" val="3131400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521FD20-B9D4-4FD1-9AAD-F4157555AD62}"/>
              </a:ext>
            </a:extLst>
          </p:cNvPr>
          <p:cNvGrpSpPr/>
          <p:nvPr/>
        </p:nvGrpSpPr>
        <p:grpSpPr>
          <a:xfrm rot="10800000">
            <a:off x="1392000" y="0"/>
            <a:ext cx="10800000" cy="6858000"/>
            <a:chOff x="0" y="0"/>
            <a:chExt cx="10800000" cy="6858000"/>
          </a:xfrm>
        </p:grpSpPr>
        <p:sp>
          <p:nvSpPr>
            <p:cNvPr id="15" name="Rectangle 14">
              <a:extLst>
                <a:ext uri="{FF2B5EF4-FFF2-40B4-BE49-F238E27FC236}">
                  <a16:creationId xmlns:a16="http://schemas.microsoft.com/office/drawing/2014/main" id="{27477A35-8424-45D6-A66E-8ACFA6C405B5}"/>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8BFBA1CE-E9AC-40C0-A7F9-E5671F5FEF9C}"/>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1" name="Group 10">
            <a:extLst>
              <a:ext uri="{FF2B5EF4-FFF2-40B4-BE49-F238E27FC236}">
                <a16:creationId xmlns:a16="http://schemas.microsoft.com/office/drawing/2014/main" id="{D0C2729A-59F8-46A4-9AAA-7665E5966E2D}"/>
              </a:ext>
            </a:extLst>
          </p:cNvPr>
          <p:cNvGrpSpPr>
            <a:grpSpLocks noChangeAspect="1"/>
          </p:cNvGrpSpPr>
          <p:nvPr/>
        </p:nvGrpSpPr>
        <p:grpSpPr>
          <a:xfrm rot="16200000" flipH="1">
            <a:off x="-1714500" y="1714500"/>
            <a:ext cx="6858000" cy="3429000"/>
            <a:chOff x="0" y="0"/>
            <a:chExt cx="2880000" cy="1440000"/>
          </a:xfrm>
        </p:grpSpPr>
        <p:sp>
          <p:nvSpPr>
            <p:cNvPr id="13" name="Rectangle 12">
              <a:extLst>
                <a:ext uri="{FF2B5EF4-FFF2-40B4-BE49-F238E27FC236}">
                  <a16:creationId xmlns:a16="http://schemas.microsoft.com/office/drawing/2014/main" id="{83EBBB96-590D-4704-87AD-A00AE2424DE8}"/>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889BAB7D-5298-40B9-910B-136D0C6A9934}"/>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2" name="Rectangle 11">
            <a:extLst>
              <a:ext uri="{FF2B5EF4-FFF2-40B4-BE49-F238E27FC236}">
                <a16:creationId xmlns:a16="http://schemas.microsoft.com/office/drawing/2014/main" id="{F323EA00-E168-4864-883B-358A7CDF9153}"/>
              </a:ext>
            </a:extLst>
          </p:cNvPr>
          <p:cNvSpPr>
            <a:spLocks noChangeAspect="1"/>
          </p:cNvSpPr>
          <p:nvPr/>
        </p:nvSpPr>
        <p:spPr>
          <a:xfrm rot="10800000">
            <a:off x="5602287" y="268286"/>
            <a:ext cx="6589713" cy="65897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 name="Rectangle 17">
            <a:extLst>
              <a:ext uri="{FF2B5EF4-FFF2-40B4-BE49-F238E27FC236}">
                <a16:creationId xmlns:a16="http://schemas.microsoft.com/office/drawing/2014/main" id="{CA4F2DFA-2F27-43FB-B08C-0787FA44B0D1}"/>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7D750354-CD8D-4A3B-A7AC-04622BCB0499}"/>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Title 1">
            <a:extLst>
              <a:ext uri="{FF2B5EF4-FFF2-40B4-BE49-F238E27FC236}">
                <a16:creationId xmlns:a16="http://schemas.microsoft.com/office/drawing/2014/main" id="{7F3ED3C6-DA43-4D1C-9056-407A4FB1C6AB}"/>
              </a:ext>
            </a:extLst>
          </p:cNvPr>
          <p:cNvSpPr>
            <a:spLocks noGrp="1"/>
          </p:cNvSpPr>
          <p:nvPr>
            <p:ph type="title"/>
          </p:nvPr>
        </p:nvSpPr>
        <p:spPr>
          <a:xfrm>
            <a:off x="550863" y="549276"/>
            <a:ext cx="11090275" cy="5759450"/>
          </a:xfrm>
        </p:spPr>
        <p:txBody>
          <a:bodyPr/>
          <a:lstStyle>
            <a:lvl1pPr>
              <a:defRPr sz="8800"/>
            </a:lvl1pPr>
          </a:lstStyle>
          <a:p>
            <a:r>
              <a:rPr lang="en-US"/>
              <a:t>Click to edit Master title style</a:t>
            </a:r>
          </a:p>
        </p:txBody>
      </p:sp>
      <p:sp>
        <p:nvSpPr>
          <p:cNvPr id="3" name="Date Placeholder 2">
            <a:extLst>
              <a:ext uri="{FF2B5EF4-FFF2-40B4-BE49-F238E27FC236}">
                <a16:creationId xmlns:a16="http://schemas.microsoft.com/office/drawing/2014/main" id="{720CEB41-E921-45ED-951A-861E31E01336}"/>
              </a:ext>
            </a:extLst>
          </p:cNvPr>
          <p:cNvSpPr>
            <a:spLocks noGrp="1"/>
          </p:cNvSpPr>
          <p:nvPr>
            <p:ph type="dt" sz="half" idx="10"/>
          </p:nvPr>
        </p:nvSpPr>
        <p:spPr/>
        <p:txBody>
          <a:bodyPr/>
          <a:lstStyle/>
          <a:p>
            <a:fld id="{7CF0BCE0-945C-4FDF-95A1-2149B1FF5B83}" type="datetimeFigureOut">
              <a:rPr lang="en-US" smtClean="0"/>
              <a:t>7/5/2023</a:t>
            </a:fld>
            <a:endParaRPr lang="en-US"/>
          </a:p>
        </p:txBody>
      </p:sp>
      <p:sp>
        <p:nvSpPr>
          <p:cNvPr id="4" name="Footer Placeholder 3">
            <a:extLst>
              <a:ext uri="{FF2B5EF4-FFF2-40B4-BE49-F238E27FC236}">
                <a16:creationId xmlns:a16="http://schemas.microsoft.com/office/drawing/2014/main" id="{8F6B422D-769C-4E63-8763-ABBB885007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38FB6F-2D68-40C0-B628-142011F34A01}"/>
              </a:ext>
            </a:extLst>
          </p:cNvPr>
          <p:cNvSpPr>
            <a:spLocks noGrp="1"/>
          </p:cNvSpPr>
          <p:nvPr>
            <p:ph type="sldNum" sz="quarter" idx="12"/>
          </p:nvPr>
        </p:nvSpPr>
        <p:spPr/>
        <p:txBody>
          <a:bodyPr/>
          <a:lstStyle/>
          <a:p>
            <a:fld id="{4CD77608-3819-479B-BB98-C216BA724EFE}" type="slidenum">
              <a:rPr lang="en-US" smtClean="0"/>
              <a:t>‹N›</a:t>
            </a:fld>
            <a:endParaRPr lang="en-US"/>
          </a:p>
        </p:txBody>
      </p:sp>
    </p:spTree>
    <p:extLst>
      <p:ext uri="{BB962C8B-B14F-4D97-AF65-F5344CB8AC3E}">
        <p14:creationId xmlns:p14="http://schemas.microsoft.com/office/powerpoint/2010/main" val="2116205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ED88E92-14F3-4B58-9E48-1D79E139A89E}"/>
              </a:ext>
            </a:extLst>
          </p:cNvPr>
          <p:cNvGrpSpPr/>
          <p:nvPr/>
        </p:nvGrpSpPr>
        <p:grpSpPr>
          <a:xfrm>
            <a:off x="0" y="0"/>
            <a:ext cx="12191999" cy="6861600"/>
            <a:chOff x="1" y="0"/>
            <a:chExt cx="12191999" cy="6861600"/>
          </a:xfrm>
        </p:grpSpPr>
        <p:sp>
          <p:nvSpPr>
            <p:cNvPr id="6" name="Rectangle 5">
              <a:extLst>
                <a:ext uri="{FF2B5EF4-FFF2-40B4-BE49-F238E27FC236}">
                  <a16:creationId xmlns:a16="http://schemas.microsoft.com/office/drawing/2014/main" id="{A6466AE7-32B6-4334-AF41-B9387E6726C5}"/>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7" name="Oval 6">
              <a:extLst>
                <a:ext uri="{FF2B5EF4-FFF2-40B4-BE49-F238E27FC236}">
                  <a16:creationId xmlns:a16="http://schemas.microsoft.com/office/drawing/2014/main" id="{659C09F8-90CD-443F-9AA1-D08C56A605BB}"/>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Oval 7">
              <a:extLst>
                <a:ext uri="{FF2B5EF4-FFF2-40B4-BE49-F238E27FC236}">
                  <a16:creationId xmlns:a16="http://schemas.microsoft.com/office/drawing/2014/main" id="{DC7304AB-BE7D-45AC-A876-4A24543AE5B3}"/>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nvGrpSpPr>
            <p:cNvPr id="9" name="Group 8">
              <a:extLst>
                <a:ext uri="{FF2B5EF4-FFF2-40B4-BE49-F238E27FC236}">
                  <a16:creationId xmlns:a16="http://schemas.microsoft.com/office/drawing/2014/main" id="{8E11922B-DDB3-46D7-B1BD-C1CCDB3C42E3}"/>
                </a:ext>
              </a:extLst>
            </p:cNvPr>
            <p:cNvGrpSpPr>
              <a:grpSpLocks noChangeAspect="1"/>
            </p:cNvGrpSpPr>
            <p:nvPr/>
          </p:nvGrpSpPr>
          <p:grpSpPr>
            <a:xfrm>
              <a:off x="690092" y="0"/>
              <a:ext cx="10800000" cy="6858000"/>
              <a:chOff x="2328000" y="0"/>
              <a:chExt cx="2880000" cy="1440000"/>
            </a:xfrm>
          </p:grpSpPr>
          <p:sp>
            <p:nvSpPr>
              <p:cNvPr id="14" name="Rectangle 13">
                <a:extLst>
                  <a:ext uri="{FF2B5EF4-FFF2-40B4-BE49-F238E27FC236}">
                    <a16:creationId xmlns:a16="http://schemas.microsoft.com/office/drawing/2014/main" id="{C580F8F6-E662-4BCD-AC9C-7E5DDBD5A773}"/>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9A333FE5-ADB0-48EE-A1A6-9AA36DA343A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0" name="Group 9">
              <a:extLst>
                <a:ext uri="{FF2B5EF4-FFF2-40B4-BE49-F238E27FC236}">
                  <a16:creationId xmlns:a16="http://schemas.microsoft.com/office/drawing/2014/main" id="{0B09CD4F-6DF4-48AA-BD35-23E3F2A643F7}"/>
                </a:ext>
              </a:extLst>
            </p:cNvPr>
            <p:cNvGrpSpPr>
              <a:grpSpLocks noChangeAspect="1"/>
            </p:cNvGrpSpPr>
            <p:nvPr/>
          </p:nvGrpSpPr>
          <p:grpSpPr>
            <a:xfrm rot="5400000">
              <a:off x="7048499" y="1714500"/>
              <a:ext cx="6858000" cy="3429000"/>
              <a:chOff x="0" y="0"/>
              <a:chExt cx="2880000" cy="1440000"/>
            </a:xfrm>
          </p:grpSpPr>
          <p:sp>
            <p:nvSpPr>
              <p:cNvPr id="12" name="Rectangle 11">
                <a:extLst>
                  <a:ext uri="{FF2B5EF4-FFF2-40B4-BE49-F238E27FC236}">
                    <a16:creationId xmlns:a16="http://schemas.microsoft.com/office/drawing/2014/main" id="{02223219-ACCC-42F2-A1B4-E3C8C8AB12A4}"/>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1510B0E9-9BA0-4357-9E04-554C19BAAC89}"/>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1" name="Rectangle 10">
              <a:extLst>
                <a:ext uri="{FF2B5EF4-FFF2-40B4-BE49-F238E27FC236}">
                  <a16:creationId xmlns:a16="http://schemas.microsoft.com/office/drawing/2014/main" id="{DF06DA80-525A-4C9E-A441-50630AA772A4}"/>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6" name="Rectangle 15">
            <a:extLst>
              <a:ext uri="{FF2B5EF4-FFF2-40B4-BE49-F238E27FC236}">
                <a16:creationId xmlns:a16="http://schemas.microsoft.com/office/drawing/2014/main" id="{E841E027-8E53-4FEB-8605-2124D85731CA}"/>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Date Placeholder 1">
            <a:extLst>
              <a:ext uri="{FF2B5EF4-FFF2-40B4-BE49-F238E27FC236}">
                <a16:creationId xmlns:a16="http://schemas.microsoft.com/office/drawing/2014/main" id="{7DD871A2-AE80-4408-AA95-DC60D132E9E3}"/>
              </a:ext>
            </a:extLst>
          </p:cNvPr>
          <p:cNvSpPr>
            <a:spLocks noGrp="1"/>
          </p:cNvSpPr>
          <p:nvPr>
            <p:ph type="dt" sz="half" idx="10"/>
          </p:nvPr>
        </p:nvSpPr>
        <p:spPr/>
        <p:txBody>
          <a:bodyPr/>
          <a:lstStyle/>
          <a:p>
            <a:fld id="{7CF0BCE0-945C-4FDF-95A1-2149B1FF5B83}" type="datetimeFigureOut">
              <a:rPr lang="en-US" smtClean="0"/>
              <a:t>7/5/2023</a:t>
            </a:fld>
            <a:endParaRPr lang="en-US"/>
          </a:p>
        </p:txBody>
      </p:sp>
      <p:sp>
        <p:nvSpPr>
          <p:cNvPr id="3" name="Footer Placeholder 2">
            <a:extLst>
              <a:ext uri="{FF2B5EF4-FFF2-40B4-BE49-F238E27FC236}">
                <a16:creationId xmlns:a16="http://schemas.microsoft.com/office/drawing/2014/main" id="{DDD122A1-7B97-4979-B319-1CE0A4A497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209A76-7DCD-477A-A6BA-EEA63FF94082}"/>
              </a:ext>
            </a:extLst>
          </p:cNvPr>
          <p:cNvSpPr>
            <a:spLocks noGrp="1"/>
          </p:cNvSpPr>
          <p:nvPr>
            <p:ph type="sldNum" sz="quarter" idx="12"/>
          </p:nvPr>
        </p:nvSpPr>
        <p:spPr/>
        <p:txBody>
          <a:bodyPr/>
          <a:lstStyle/>
          <a:p>
            <a:fld id="{4CD77608-3819-479B-BB98-C216BA724EFE}" type="slidenum">
              <a:rPr lang="en-US" smtClean="0"/>
              <a:t>‹N›</a:t>
            </a:fld>
            <a:endParaRPr lang="en-US"/>
          </a:p>
        </p:txBody>
      </p:sp>
    </p:spTree>
    <p:extLst>
      <p:ext uri="{BB962C8B-B14F-4D97-AF65-F5344CB8AC3E}">
        <p14:creationId xmlns:p14="http://schemas.microsoft.com/office/powerpoint/2010/main" val="704130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5C0F5C-A529-490C-8941-78F10C6A00D3}"/>
              </a:ext>
            </a:extLst>
          </p:cNvPr>
          <p:cNvGrpSpPr/>
          <p:nvPr/>
        </p:nvGrpSpPr>
        <p:grpSpPr>
          <a:xfrm flipH="1">
            <a:off x="0" y="0"/>
            <a:ext cx="12191999" cy="6858001"/>
            <a:chOff x="0" y="-2"/>
            <a:chExt cx="12191999" cy="6858001"/>
          </a:xfrm>
        </p:grpSpPr>
        <p:sp>
          <p:nvSpPr>
            <p:cNvPr id="9" name="Rectangle 8">
              <a:extLst>
                <a:ext uri="{FF2B5EF4-FFF2-40B4-BE49-F238E27FC236}">
                  <a16:creationId xmlns:a16="http://schemas.microsoft.com/office/drawing/2014/main" id="{14A8D739-B942-4545-9459-A6CAF0444D1F}"/>
                </a:ext>
              </a:extLst>
            </p:cNvPr>
            <p:cNvSpPr/>
            <p:nvPr/>
          </p:nvSpPr>
          <p:spPr>
            <a:xfrm>
              <a:off x="7995665" y="2562224"/>
              <a:ext cx="4196334" cy="4295775"/>
            </a:xfrm>
            <a:prstGeom prst="rect">
              <a:avLst/>
            </a:prstGeom>
            <a:gradFill flip="none" rotWithShape="1">
              <a:gsLst>
                <a:gs pos="0">
                  <a:schemeClr val="accent3">
                    <a:alpha val="40000"/>
                  </a:schemeClr>
                </a:gs>
                <a:gs pos="34000">
                  <a:schemeClr val="accent3">
                    <a:alpha val="20000"/>
                  </a:schemeClr>
                </a:gs>
                <a:gs pos="65000">
                  <a:schemeClr val="accent3">
                    <a:alpha val="0"/>
                  </a:schemeClr>
                </a:gs>
              </a:gsLst>
              <a:path path="circle">
                <a:fillToRect l="100000" t="100000"/>
              </a:path>
              <a:tileRect r="-100000" b="-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BB38CCA-110B-4404-9363-BFFA76C096D2}"/>
                </a:ext>
              </a:extLst>
            </p:cNvPr>
            <p:cNvGrpSpPr/>
            <p:nvPr/>
          </p:nvGrpSpPr>
          <p:grpSpPr>
            <a:xfrm rot="16200000">
              <a:off x="2295528" y="-2295528"/>
              <a:ext cx="6858000" cy="11449051"/>
              <a:chOff x="0" y="2333625"/>
              <a:chExt cx="9515474" cy="3766109"/>
            </a:xfrm>
          </p:grpSpPr>
          <p:sp>
            <p:nvSpPr>
              <p:cNvPr id="20" name="Rectangle 19">
                <a:extLst>
                  <a:ext uri="{FF2B5EF4-FFF2-40B4-BE49-F238E27FC236}">
                    <a16:creationId xmlns:a16="http://schemas.microsoft.com/office/drawing/2014/main" id="{B223FE99-C58F-4A56-8F8E-2942FF74E4BD}"/>
                  </a:ext>
                </a:extLst>
              </p:cNvPr>
              <p:cNvSpPr/>
              <p:nvPr/>
            </p:nvSpPr>
            <p:spPr>
              <a:xfrm>
                <a:off x="4757737"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BBD4511-8AB6-4BD3-8410-7FB3EC8D42B2}"/>
                  </a:ext>
                </a:extLst>
              </p:cNvPr>
              <p:cNvSpPr/>
              <p:nvPr/>
            </p:nvSpPr>
            <p:spPr>
              <a:xfrm flipH="1">
                <a:off x="0"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6A8CA067-2248-4BD3-B56E-2C014AEB2273}"/>
                </a:ext>
              </a:extLst>
            </p:cNvPr>
            <p:cNvGrpSpPr>
              <a:grpSpLocks noChangeAspect="1"/>
            </p:cNvGrpSpPr>
            <p:nvPr/>
          </p:nvGrpSpPr>
          <p:grpSpPr>
            <a:xfrm rot="5400000">
              <a:off x="3583369" y="-3583369"/>
              <a:ext cx="4713262" cy="11880000"/>
              <a:chOff x="1" y="0"/>
              <a:chExt cx="8305797" cy="6858000"/>
            </a:xfrm>
          </p:grpSpPr>
          <p:sp>
            <p:nvSpPr>
              <p:cNvPr id="18" name="Rectangle 17">
                <a:extLst>
                  <a:ext uri="{FF2B5EF4-FFF2-40B4-BE49-F238E27FC236}">
                    <a16:creationId xmlns:a16="http://schemas.microsoft.com/office/drawing/2014/main" id="{8C017B9B-2727-4255-8F80-9D4C2A5AE297}"/>
                  </a:ext>
                </a:extLst>
              </p:cNvPr>
              <p:cNvSpPr/>
              <p:nvPr/>
            </p:nvSpPr>
            <p:spPr>
              <a:xfrm>
                <a:off x="931" y="342900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93C5F16-BC47-4707-B6B7-DC5262ACDC51}"/>
                  </a:ext>
                </a:extLst>
              </p:cNvPr>
              <p:cNvSpPr/>
              <p:nvPr/>
            </p:nvSpPr>
            <p:spPr>
              <a:xfrm flipV="1">
                <a:off x="1" y="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2E88FE13-0734-4BB3-B4D1-7C53A194DA84}"/>
                </a:ext>
              </a:extLst>
            </p:cNvPr>
            <p:cNvGrpSpPr/>
            <p:nvPr/>
          </p:nvGrpSpPr>
          <p:grpSpPr>
            <a:xfrm>
              <a:off x="2676525" y="0"/>
              <a:ext cx="9515473" cy="3766109"/>
              <a:chOff x="2333625" y="2433367"/>
              <a:chExt cx="9897159" cy="3766109"/>
            </a:xfrm>
          </p:grpSpPr>
          <p:sp>
            <p:nvSpPr>
              <p:cNvPr id="16" name="Rectangle 15">
                <a:extLst>
                  <a:ext uri="{FF2B5EF4-FFF2-40B4-BE49-F238E27FC236}">
                    <a16:creationId xmlns:a16="http://schemas.microsoft.com/office/drawing/2014/main" id="{5C9B7EF7-1EDF-4AC7-8E40-C2801783AC85}"/>
                  </a:ext>
                </a:extLst>
              </p:cNvPr>
              <p:cNvSpPr/>
              <p:nvPr/>
            </p:nvSpPr>
            <p:spPr>
              <a:xfrm>
                <a:off x="728220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25CA0A0-9A3F-498E-983D-B3285EF5AD9A}"/>
                  </a:ext>
                </a:extLst>
              </p:cNvPr>
              <p:cNvSpPr/>
              <p:nvPr/>
            </p:nvSpPr>
            <p:spPr>
              <a:xfrm flipH="1">
                <a:off x="233362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A5171814-E4F0-44B5-BC3F-588512210991}"/>
                </a:ext>
              </a:extLst>
            </p:cNvPr>
            <p:cNvGrpSpPr/>
            <p:nvPr/>
          </p:nvGrpSpPr>
          <p:grpSpPr>
            <a:xfrm>
              <a:off x="0" y="0"/>
              <a:ext cx="9515473" cy="3766109"/>
              <a:chOff x="0" y="2333625"/>
              <a:chExt cx="9515473" cy="3766109"/>
            </a:xfrm>
          </p:grpSpPr>
          <p:sp>
            <p:nvSpPr>
              <p:cNvPr id="14" name="Rectangle 13">
                <a:extLst>
                  <a:ext uri="{FF2B5EF4-FFF2-40B4-BE49-F238E27FC236}">
                    <a16:creationId xmlns:a16="http://schemas.microsoft.com/office/drawing/2014/main" id="{8E666ACD-EB1C-4732-971B-C3B26061DB82}"/>
                  </a:ext>
                </a:extLst>
              </p:cNvPr>
              <p:cNvSpPr/>
              <p:nvPr/>
            </p:nvSpPr>
            <p:spPr>
              <a:xfrm>
                <a:off x="4757737"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A4E213B-7F96-44C1-90B3-B72E9387BF73}"/>
                  </a:ext>
                </a:extLst>
              </p:cNvPr>
              <p:cNvSpPr/>
              <p:nvPr/>
            </p:nvSpPr>
            <p:spPr>
              <a:xfrm flipH="1">
                <a:off x="0"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2" name="Rectangle 21">
            <a:extLst>
              <a:ext uri="{FF2B5EF4-FFF2-40B4-BE49-F238E27FC236}">
                <a16:creationId xmlns:a16="http://schemas.microsoft.com/office/drawing/2014/main" id="{BFE392AA-35E5-40E5-9309-284A0C541061}"/>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Title 1">
            <a:extLst>
              <a:ext uri="{FF2B5EF4-FFF2-40B4-BE49-F238E27FC236}">
                <a16:creationId xmlns:a16="http://schemas.microsoft.com/office/drawing/2014/main" id="{71A8188C-9713-46E1-AA5C-C84FE515F3A2}"/>
              </a:ext>
            </a:extLst>
          </p:cNvPr>
          <p:cNvSpPr>
            <a:spLocks noGrp="1"/>
          </p:cNvSpPr>
          <p:nvPr>
            <p:ph type="title"/>
          </p:nvPr>
        </p:nvSpPr>
        <p:spPr>
          <a:xfrm>
            <a:off x="539999" y="540000"/>
            <a:ext cx="4511425" cy="2771774"/>
          </a:xfrm>
        </p:spPr>
        <p:txBody>
          <a:bodyPr anchor="t"/>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E192CC-893A-4A84-A7E9-F389D83F0B16}"/>
              </a:ext>
            </a:extLst>
          </p:cNvPr>
          <p:cNvSpPr>
            <a:spLocks noGrp="1"/>
          </p:cNvSpPr>
          <p:nvPr>
            <p:ph idx="1"/>
          </p:nvPr>
        </p:nvSpPr>
        <p:spPr>
          <a:xfrm>
            <a:off x="5232400" y="540000"/>
            <a:ext cx="6408736" cy="5759450"/>
          </a:xfrm>
        </p:spPr>
        <p:txBody>
          <a:bodyPr/>
          <a:lstStyle>
            <a:lvl1pPr>
              <a:defRPr sz="3200"/>
            </a:lvl1pPr>
            <a:lvl2pPr>
              <a:defRPr sz="24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CC7765-7D44-43DD-A1DF-419D3E1C625F}"/>
              </a:ext>
            </a:extLst>
          </p:cNvPr>
          <p:cNvSpPr>
            <a:spLocks noGrp="1"/>
          </p:cNvSpPr>
          <p:nvPr>
            <p:ph type="body" sz="half" idx="2"/>
          </p:nvPr>
        </p:nvSpPr>
        <p:spPr>
          <a:xfrm>
            <a:off x="540000" y="3536950"/>
            <a:ext cx="4511426" cy="2771775"/>
          </a:xfrm>
        </p:spPr>
        <p:txBody>
          <a:bodyPr/>
          <a:lstStyle>
            <a:lvl1pPr marL="0" indent="0">
              <a:buNone/>
              <a:defRPr sz="1600" cap="all" spc="3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D36875-AFB0-4905-8C9E-A72B4F59775E}"/>
              </a:ext>
            </a:extLst>
          </p:cNvPr>
          <p:cNvSpPr>
            <a:spLocks noGrp="1"/>
          </p:cNvSpPr>
          <p:nvPr>
            <p:ph type="dt" sz="half" idx="10"/>
          </p:nvPr>
        </p:nvSpPr>
        <p:spPr/>
        <p:txBody>
          <a:bodyPr/>
          <a:lstStyle/>
          <a:p>
            <a:fld id="{7CF0BCE0-945C-4FDF-95A1-2149B1FF5B83}" type="datetimeFigureOut">
              <a:rPr lang="en-US" smtClean="0"/>
              <a:t>7/5/2023</a:t>
            </a:fld>
            <a:endParaRPr lang="en-US"/>
          </a:p>
        </p:txBody>
      </p:sp>
      <p:sp>
        <p:nvSpPr>
          <p:cNvPr id="6" name="Footer Placeholder 5">
            <a:extLst>
              <a:ext uri="{FF2B5EF4-FFF2-40B4-BE49-F238E27FC236}">
                <a16:creationId xmlns:a16="http://schemas.microsoft.com/office/drawing/2014/main" id="{25437ABF-7E70-4E45-A67B-C503BF182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8016CA-2983-47BF-BA09-2130A40C8763}"/>
              </a:ext>
            </a:extLst>
          </p:cNvPr>
          <p:cNvSpPr>
            <a:spLocks noGrp="1"/>
          </p:cNvSpPr>
          <p:nvPr>
            <p:ph type="sldNum" sz="quarter" idx="12"/>
          </p:nvPr>
        </p:nvSpPr>
        <p:spPr/>
        <p:txBody>
          <a:bodyPr/>
          <a:lstStyle/>
          <a:p>
            <a:fld id="{4CD77608-3819-479B-BB98-C216BA724EFE}" type="slidenum">
              <a:rPr lang="en-US" smtClean="0"/>
              <a:t>‹N›</a:t>
            </a:fld>
            <a:endParaRPr lang="en-US"/>
          </a:p>
        </p:txBody>
      </p:sp>
    </p:spTree>
    <p:extLst>
      <p:ext uri="{BB962C8B-B14F-4D97-AF65-F5344CB8AC3E}">
        <p14:creationId xmlns:p14="http://schemas.microsoft.com/office/powerpoint/2010/main" val="81557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97E00A2-2906-4C97-9D1F-C789D3ADD373}"/>
              </a:ext>
            </a:extLst>
          </p:cNvPr>
          <p:cNvGrpSpPr/>
          <p:nvPr/>
        </p:nvGrpSpPr>
        <p:grpSpPr>
          <a:xfrm rot="10800000">
            <a:off x="1392000" y="0"/>
            <a:ext cx="10800000" cy="6858000"/>
            <a:chOff x="0" y="0"/>
            <a:chExt cx="10800000" cy="6858000"/>
          </a:xfrm>
        </p:grpSpPr>
        <p:sp>
          <p:nvSpPr>
            <p:cNvPr id="9" name="Rectangle 8">
              <a:extLst>
                <a:ext uri="{FF2B5EF4-FFF2-40B4-BE49-F238E27FC236}">
                  <a16:creationId xmlns:a16="http://schemas.microsoft.com/office/drawing/2014/main" id="{59CE8EF9-87D6-47FD-B7D3-2D48D8E48AC3}"/>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6784998E-9D37-4D0D-889A-C67531E5295C}"/>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1" name="Group 10">
            <a:extLst>
              <a:ext uri="{FF2B5EF4-FFF2-40B4-BE49-F238E27FC236}">
                <a16:creationId xmlns:a16="http://schemas.microsoft.com/office/drawing/2014/main" id="{8B575B0B-C502-438E-967C-64D268031426}"/>
              </a:ext>
            </a:extLst>
          </p:cNvPr>
          <p:cNvGrpSpPr>
            <a:grpSpLocks noChangeAspect="1"/>
          </p:cNvGrpSpPr>
          <p:nvPr/>
        </p:nvGrpSpPr>
        <p:grpSpPr>
          <a:xfrm rot="16200000" flipH="1">
            <a:off x="-1714500" y="1714500"/>
            <a:ext cx="6858000" cy="3429000"/>
            <a:chOff x="0" y="0"/>
            <a:chExt cx="2880000" cy="1440000"/>
          </a:xfrm>
        </p:grpSpPr>
        <p:sp>
          <p:nvSpPr>
            <p:cNvPr id="12" name="Rectangle 11">
              <a:extLst>
                <a:ext uri="{FF2B5EF4-FFF2-40B4-BE49-F238E27FC236}">
                  <a16:creationId xmlns:a16="http://schemas.microsoft.com/office/drawing/2014/main" id="{4FC29931-00EB-4F74-BE4C-172A4C282A26}"/>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989B4C87-FDD3-406D-BE06-3ABF69905E03}"/>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4" name="Rectangle 13">
            <a:extLst>
              <a:ext uri="{FF2B5EF4-FFF2-40B4-BE49-F238E27FC236}">
                <a16:creationId xmlns:a16="http://schemas.microsoft.com/office/drawing/2014/main" id="{FD817A89-A0E1-4190-90AE-0571E6CE8FC6}"/>
              </a:ext>
            </a:extLst>
          </p:cNvPr>
          <p:cNvSpPr>
            <a:spLocks noChangeAspect="1"/>
          </p:cNvSpPr>
          <p:nvPr/>
        </p:nvSpPr>
        <p:spPr>
          <a:xfrm rot="10800000">
            <a:off x="5602287" y="268286"/>
            <a:ext cx="6589713" cy="65897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4FD20388-C666-4992-920D-5F034214950C}"/>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FCAB0CC3-A07E-43B8-9B34-0A67C1806DE1}"/>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Title 1">
            <a:extLst>
              <a:ext uri="{FF2B5EF4-FFF2-40B4-BE49-F238E27FC236}">
                <a16:creationId xmlns:a16="http://schemas.microsoft.com/office/drawing/2014/main" id="{F91800A6-9706-4B81-B957-C950A5F77490}"/>
              </a:ext>
            </a:extLst>
          </p:cNvPr>
          <p:cNvSpPr>
            <a:spLocks noGrp="1"/>
          </p:cNvSpPr>
          <p:nvPr>
            <p:ph type="title"/>
          </p:nvPr>
        </p:nvSpPr>
        <p:spPr>
          <a:xfrm>
            <a:off x="539999" y="540000"/>
            <a:ext cx="4511425" cy="2771774"/>
          </a:xfrm>
        </p:spPr>
        <p:txBody>
          <a:bodyPr anchor="t"/>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CA17652B-AA0D-4574-AF1D-7F7442D84B0B}"/>
              </a:ext>
            </a:extLst>
          </p:cNvPr>
          <p:cNvSpPr>
            <a:spLocks noGrp="1"/>
          </p:cNvSpPr>
          <p:nvPr>
            <p:ph type="pic" idx="1"/>
          </p:nvPr>
        </p:nvSpPr>
        <p:spPr>
          <a:xfrm>
            <a:off x="5232400" y="549275"/>
            <a:ext cx="6408736" cy="57594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A19547-D24B-4BD1-8C26-318450B171B3}"/>
              </a:ext>
            </a:extLst>
          </p:cNvPr>
          <p:cNvSpPr>
            <a:spLocks noGrp="1"/>
          </p:cNvSpPr>
          <p:nvPr>
            <p:ph type="body" sz="half" idx="2"/>
          </p:nvPr>
        </p:nvSpPr>
        <p:spPr>
          <a:xfrm>
            <a:off x="539999" y="3536950"/>
            <a:ext cx="4511425" cy="2771774"/>
          </a:xfrm>
        </p:spPr>
        <p:txBody>
          <a:bodyPr/>
          <a:lstStyle>
            <a:lvl1pPr marL="0" indent="0">
              <a:buNone/>
              <a:defRPr sz="1600" cap="all" spc="3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3A22E6-7E01-4547-8555-B2C197543921}"/>
              </a:ext>
            </a:extLst>
          </p:cNvPr>
          <p:cNvSpPr>
            <a:spLocks noGrp="1"/>
          </p:cNvSpPr>
          <p:nvPr>
            <p:ph type="dt" sz="half" idx="10"/>
          </p:nvPr>
        </p:nvSpPr>
        <p:spPr/>
        <p:txBody>
          <a:bodyPr/>
          <a:lstStyle/>
          <a:p>
            <a:fld id="{7CF0BCE0-945C-4FDF-95A1-2149B1FF5B83}" type="datetimeFigureOut">
              <a:rPr lang="en-US" smtClean="0"/>
              <a:t>7/5/2023</a:t>
            </a:fld>
            <a:endParaRPr lang="en-US"/>
          </a:p>
        </p:txBody>
      </p:sp>
      <p:sp>
        <p:nvSpPr>
          <p:cNvPr id="6" name="Footer Placeholder 5">
            <a:extLst>
              <a:ext uri="{FF2B5EF4-FFF2-40B4-BE49-F238E27FC236}">
                <a16:creationId xmlns:a16="http://schemas.microsoft.com/office/drawing/2014/main" id="{A90F6BEC-98F3-43FE-BA9B-B046D8917F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2FAF54-57F0-46F9-A1BA-B554E14017DF}"/>
              </a:ext>
            </a:extLst>
          </p:cNvPr>
          <p:cNvSpPr>
            <a:spLocks noGrp="1"/>
          </p:cNvSpPr>
          <p:nvPr>
            <p:ph type="sldNum" sz="quarter" idx="12"/>
          </p:nvPr>
        </p:nvSpPr>
        <p:spPr/>
        <p:txBody>
          <a:bodyPr/>
          <a:lstStyle/>
          <a:p>
            <a:fld id="{4CD77608-3819-479B-BB98-C216BA724EFE}" type="slidenum">
              <a:rPr lang="en-US" smtClean="0"/>
              <a:t>‹N›</a:t>
            </a:fld>
            <a:endParaRPr lang="en-US"/>
          </a:p>
        </p:txBody>
      </p:sp>
    </p:spTree>
    <p:extLst>
      <p:ext uri="{BB962C8B-B14F-4D97-AF65-F5344CB8AC3E}">
        <p14:creationId xmlns:p14="http://schemas.microsoft.com/office/powerpoint/2010/main" val="989992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C461672-F18A-4768-9850-0531FD3720BA}"/>
              </a:ext>
            </a:extLst>
          </p:cNvPr>
          <p:cNvGrpSpPr/>
          <p:nvPr/>
        </p:nvGrpSpPr>
        <p:grpSpPr>
          <a:xfrm rot="10800000">
            <a:off x="5921828" y="2876440"/>
            <a:ext cx="6270171" cy="3981559"/>
            <a:chOff x="0" y="0"/>
            <a:chExt cx="10800000" cy="6858000"/>
          </a:xfrm>
        </p:grpSpPr>
        <p:sp>
          <p:nvSpPr>
            <p:cNvPr id="8" name="Rectangle 7">
              <a:extLst>
                <a:ext uri="{FF2B5EF4-FFF2-40B4-BE49-F238E27FC236}">
                  <a16:creationId xmlns:a16="http://schemas.microsoft.com/office/drawing/2014/main" id="{9FA73898-D78C-45F9-AFC1-2AB16F6725C2}"/>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9" name="Rectangle 8">
              <a:extLst>
                <a:ext uri="{FF2B5EF4-FFF2-40B4-BE49-F238E27FC236}">
                  <a16:creationId xmlns:a16="http://schemas.microsoft.com/office/drawing/2014/main" id="{4FC423E3-700B-43D6-A2CB-F3C871632C20}"/>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0" name="Group 9">
            <a:extLst>
              <a:ext uri="{FF2B5EF4-FFF2-40B4-BE49-F238E27FC236}">
                <a16:creationId xmlns:a16="http://schemas.microsoft.com/office/drawing/2014/main" id="{82F05B2A-1EC7-4131-B899-C7ECB9A502EB}"/>
              </a:ext>
            </a:extLst>
          </p:cNvPr>
          <p:cNvGrpSpPr>
            <a:grpSpLocks noChangeAspect="1"/>
          </p:cNvGrpSpPr>
          <p:nvPr/>
        </p:nvGrpSpPr>
        <p:grpSpPr>
          <a:xfrm flipH="1">
            <a:off x="0" y="-1"/>
            <a:ext cx="9361714" cy="4680857"/>
            <a:chOff x="0" y="0"/>
            <a:chExt cx="2880000" cy="1440000"/>
          </a:xfrm>
        </p:grpSpPr>
        <p:sp>
          <p:nvSpPr>
            <p:cNvPr id="11" name="Rectangle 10">
              <a:extLst>
                <a:ext uri="{FF2B5EF4-FFF2-40B4-BE49-F238E27FC236}">
                  <a16:creationId xmlns:a16="http://schemas.microsoft.com/office/drawing/2014/main" id="{97711D4C-4FFE-4151-B53D-60890F0F5827}"/>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F69D6393-413D-4151-BC2C-43161BE4A799}"/>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3" name="Rectangle 12">
            <a:extLst>
              <a:ext uri="{FF2B5EF4-FFF2-40B4-BE49-F238E27FC236}">
                <a16:creationId xmlns:a16="http://schemas.microsoft.com/office/drawing/2014/main" id="{A96370B9-6459-4B05-9A8B-A9E7FA8966CD}"/>
              </a:ext>
            </a:extLst>
          </p:cNvPr>
          <p:cNvSpPr>
            <a:spLocks noChangeAspect="1"/>
          </p:cNvSpPr>
          <p:nvPr/>
        </p:nvSpPr>
        <p:spPr>
          <a:xfrm rot="10800000">
            <a:off x="8430794" y="3096793"/>
            <a:ext cx="3761205" cy="3761205"/>
          </a:xfrm>
          <a:prstGeom prst="rect">
            <a:avLst/>
          </a:prstGeom>
          <a:gradFill flip="none" rotWithShape="1">
            <a:gsLst>
              <a:gs pos="0">
                <a:schemeClr val="accent1">
                  <a:alpha val="4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DA3AC0C6-74C3-4E55-AA42-A9F1A4B1B210}"/>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132C27A4-86D3-4C83-8022-E37A8672A993}"/>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Title 1">
            <a:extLst>
              <a:ext uri="{FF2B5EF4-FFF2-40B4-BE49-F238E27FC236}">
                <a16:creationId xmlns:a16="http://schemas.microsoft.com/office/drawing/2014/main" id="{88F1FF59-E1BE-4475-953B-5BF6FBC10C57}"/>
              </a:ext>
            </a:extLst>
          </p:cNvPr>
          <p:cNvSpPr>
            <a:spLocks noGrp="1"/>
          </p:cNvSpPr>
          <p:nvPr>
            <p:ph type="title"/>
          </p:nvPr>
        </p:nvSpPr>
        <p:spPr>
          <a:xfrm>
            <a:off x="540000" y="540000"/>
            <a:ext cx="11090273" cy="1800224"/>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F1F045-44C5-4165-A640-4E4D33A59580}"/>
              </a:ext>
            </a:extLst>
          </p:cNvPr>
          <p:cNvSpPr>
            <a:spLocks noGrp="1"/>
          </p:cNvSpPr>
          <p:nvPr>
            <p:ph type="body" orient="vert" idx="1"/>
          </p:nvPr>
        </p:nvSpPr>
        <p:spPr>
          <a:xfrm>
            <a:off x="540000" y="2528887"/>
            <a:ext cx="11090276" cy="3779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17047A-D05B-44E9-A240-BDB881C4296A}"/>
              </a:ext>
            </a:extLst>
          </p:cNvPr>
          <p:cNvSpPr>
            <a:spLocks noGrp="1"/>
          </p:cNvSpPr>
          <p:nvPr>
            <p:ph type="dt" sz="half" idx="10"/>
          </p:nvPr>
        </p:nvSpPr>
        <p:spPr/>
        <p:txBody>
          <a:bodyPr/>
          <a:lstStyle/>
          <a:p>
            <a:fld id="{7CF0BCE0-945C-4FDF-95A1-2149B1FF5B83}" type="datetimeFigureOut">
              <a:rPr lang="en-US" smtClean="0"/>
              <a:t>7/5/2023</a:t>
            </a:fld>
            <a:endParaRPr lang="en-US"/>
          </a:p>
        </p:txBody>
      </p:sp>
      <p:sp>
        <p:nvSpPr>
          <p:cNvPr id="5" name="Footer Placeholder 4">
            <a:extLst>
              <a:ext uri="{FF2B5EF4-FFF2-40B4-BE49-F238E27FC236}">
                <a16:creationId xmlns:a16="http://schemas.microsoft.com/office/drawing/2014/main" id="{7FDCB2E8-A68D-478D-A728-C9612848C8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7E4F1D-3280-4DB5-B2E0-DA7F10717EB4}"/>
              </a:ext>
            </a:extLst>
          </p:cNvPr>
          <p:cNvSpPr>
            <a:spLocks noGrp="1"/>
          </p:cNvSpPr>
          <p:nvPr>
            <p:ph type="sldNum" sz="quarter" idx="12"/>
          </p:nvPr>
        </p:nvSpPr>
        <p:spPr/>
        <p:txBody>
          <a:bodyPr/>
          <a:lstStyle/>
          <a:p>
            <a:fld id="{4CD77608-3819-479B-BB98-C216BA724EFE}" type="slidenum">
              <a:rPr lang="en-US" smtClean="0"/>
              <a:t>‹N›</a:t>
            </a:fld>
            <a:endParaRPr lang="en-US"/>
          </a:p>
        </p:txBody>
      </p:sp>
    </p:spTree>
    <p:extLst>
      <p:ext uri="{BB962C8B-B14F-4D97-AF65-F5344CB8AC3E}">
        <p14:creationId xmlns:p14="http://schemas.microsoft.com/office/powerpoint/2010/main" val="1856247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C627D45-FE54-49FF-A37F-6206993AEFD8}"/>
              </a:ext>
            </a:extLst>
          </p:cNvPr>
          <p:cNvGrpSpPr/>
          <p:nvPr/>
        </p:nvGrpSpPr>
        <p:grpSpPr>
          <a:xfrm>
            <a:off x="0" y="-3"/>
            <a:ext cx="12192000" cy="6858003"/>
            <a:chOff x="0" y="-3"/>
            <a:chExt cx="12192000" cy="6858003"/>
          </a:xfrm>
        </p:grpSpPr>
        <p:sp useBgFill="1">
          <p:nvSpPr>
            <p:cNvPr id="8" name="Rectangle 7">
              <a:extLst>
                <a:ext uri="{FF2B5EF4-FFF2-40B4-BE49-F238E27FC236}">
                  <a16:creationId xmlns:a16="http://schemas.microsoft.com/office/drawing/2014/main" id="{879CEFA6-CCA5-4FEF-B53D-E74B1E67E9C7}"/>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CFCD768-2100-4B20-87EF-9F92EFBD8FA8}"/>
                </a:ext>
              </a:extLst>
            </p:cNvPr>
            <p:cNvGrpSpPr>
              <a:grpSpLocks noChangeAspect="1"/>
            </p:cNvGrpSpPr>
            <p:nvPr/>
          </p:nvGrpSpPr>
          <p:grpSpPr>
            <a:xfrm>
              <a:off x="672000" y="-3"/>
              <a:ext cx="11520000" cy="5760000"/>
              <a:chOff x="5981700" y="-1"/>
              <a:chExt cx="6042660" cy="3021330"/>
            </a:xfrm>
          </p:grpSpPr>
          <p:sp>
            <p:nvSpPr>
              <p:cNvPr id="16" name="Rectangle 15">
                <a:extLst>
                  <a:ext uri="{FF2B5EF4-FFF2-40B4-BE49-F238E27FC236}">
                    <a16:creationId xmlns:a16="http://schemas.microsoft.com/office/drawing/2014/main" id="{E0D1B599-DFF1-4E00-9EAE-EE32BD7B4860}"/>
                  </a:ext>
                </a:extLst>
              </p:cNvPr>
              <p:cNvSpPr/>
              <p:nvPr/>
            </p:nvSpPr>
            <p:spPr>
              <a:xfrm>
                <a:off x="900303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0FCF7F6-290B-4DE7-BA60-863CBF95C2AF}"/>
                  </a:ext>
                </a:extLst>
              </p:cNvPr>
              <p:cNvSpPr/>
              <p:nvPr/>
            </p:nvSpPr>
            <p:spPr>
              <a:xfrm flipH="1">
                <a:off x="598170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F59358AB-E1C9-402B-9F3F-28B4F50DAC6F}"/>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78C24EC-8C5D-4A7E-9D57-C752E0DC9485}"/>
                </a:ext>
              </a:extLst>
            </p:cNvPr>
            <p:cNvSpPr>
              <a:spLocks noChangeAspect="1"/>
            </p:cNvSpPr>
            <p:nvPr/>
          </p:nvSpPr>
          <p:spPr>
            <a:xfrm>
              <a:off x="0" y="2538000"/>
              <a:ext cx="4320000" cy="4320000"/>
            </a:xfrm>
            <a:prstGeom prst="ellipse">
              <a:avLst/>
            </a:prstGeom>
            <a:solidFill>
              <a:schemeClr val="accent3">
                <a:alpha val="4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E6C0B30A-4855-4424-B3A8-AC110CA8356F}"/>
                </a:ext>
              </a:extLst>
            </p:cNvPr>
            <p:cNvGrpSpPr/>
            <p:nvPr/>
          </p:nvGrpSpPr>
          <p:grpSpPr>
            <a:xfrm rot="10800000">
              <a:off x="1" y="2948940"/>
              <a:ext cx="7818118" cy="3909059"/>
              <a:chOff x="0" y="0"/>
              <a:chExt cx="2880000" cy="1440000"/>
            </a:xfrm>
          </p:grpSpPr>
          <p:sp>
            <p:nvSpPr>
              <p:cNvPr id="14" name="Rectangle 13">
                <a:extLst>
                  <a:ext uri="{FF2B5EF4-FFF2-40B4-BE49-F238E27FC236}">
                    <a16:creationId xmlns:a16="http://schemas.microsoft.com/office/drawing/2014/main" id="{DC119EB9-1A9A-45A4-AE16-9968A70C5C35}"/>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A5B7B85-4DC3-4343-B734-4852DD5DF033}"/>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73F3733E-DBA5-4A25-9315-B7A1A5E7A1FF}"/>
                </a:ext>
              </a:extLst>
            </p:cNvPr>
            <p:cNvSpPr>
              <a:spLocks noChangeAspect="1"/>
            </p:cNvSpPr>
            <p:nvPr/>
          </p:nvSpPr>
          <p:spPr>
            <a:xfrm rot="10800000" flipH="1">
              <a:off x="0" y="521786"/>
              <a:ext cx="6336213" cy="63362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AAB30D07-BE85-45CD-8055-8C57B00E2957}"/>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Vertical Title 1">
            <a:extLst>
              <a:ext uri="{FF2B5EF4-FFF2-40B4-BE49-F238E27FC236}">
                <a16:creationId xmlns:a16="http://schemas.microsoft.com/office/drawing/2014/main" id="{737FFCCA-9DBF-4E0A-BDC6-F7B8F39BD72F}"/>
              </a:ext>
            </a:extLst>
          </p:cNvPr>
          <p:cNvSpPr>
            <a:spLocks noGrp="1"/>
          </p:cNvSpPr>
          <p:nvPr>
            <p:ph type="title" orient="vert"/>
          </p:nvPr>
        </p:nvSpPr>
        <p:spPr>
          <a:xfrm>
            <a:off x="9012238" y="539999"/>
            <a:ext cx="2628900" cy="576872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1F1B23-21CD-4A3B-938B-5502019A13CD}"/>
              </a:ext>
            </a:extLst>
          </p:cNvPr>
          <p:cNvSpPr>
            <a:spLocks noGrp="1"/>
          </p:cNvSpPr>
          <p:nvPr>
            <p:ph type="body" orient="vert" idx="1"/>
          </p:nvPr>
        </p:nvSpPr>
        <p:spPr>
          <a:xfrm>
            <a:off x="550863" y="539999"/>
            <a:ext cx="8245475" cy="57687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99C884-5A98-4C01-BB89-098AC6966496}"/>
              </a:ext>
            </a:extLst>
          </p:cNvPr>
          <p:cNvSpPr>
            <a:spLocks noGrp="1"/>
          </p:cNvSpPr>
          <p:nvPr>
            <p:ph type="dt" sz="half" idx="10"/>
          </p:nvPr>
        </p:nvSpPr>
        <p:spPr/>
        <p:txBody>
          <a:bodyPr/>
          <a:lstStyle/>
          <a:p>
            <a:fld id="{7CF0BCE0-945C-4FDF-95A1-2149B1FF5B83}" type="datetimeFigureOut">
              <a:rPr lang="en-US" smtClean="0"/>
              <a:t>7/5/2023</a:t>
            </a:fld>
            <a:endParaRPr lang="en-US"/>
          </a:p>
        </p:txBody>
      </p:sp>
      <p:sp>
        <p:nvSpPr>
          <p:cNvPr id="5" name="Footer Placeholder 4">
            <a:extLst>
              <a:ext uri="{FF2B5EF4-FFF2-40B4-BE49-F238E27FC236}">
                <a16:creationId xmlns:a16="http://schemas.microsoft.com/office/drawing/2014/main" id="{7DF54D22-9CD7-4FC6-9444-21948246C7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AECC14-D66C-401A-A0C9-DFCA5533A5C7}"/>
              </a:ext>
            </a:extLst>
          </p:cNvPr>
          <p:cNvSpPr>
            <a:spLocks noGrp="1"/>
          </p:cNvSpPr>
          <p:nvPr>
            <p:ph type="sldNum" sz="quarter" idx="12"/>
          </p:nvPr>
        </p:nvSpPr>
        <p:spPr/>
        <p:txBody>
          <a:bodyPr/>
          <a:lstStyle/>
          <a:p>
            <a:fld id="{4CD77608-3819-479B-BB98-C216BA724EFE}" type="slidenum">
              <a:rPr lang="en-US" smtClean="0"/>
              <a:t>‹N›</a:t>
            </a:fld>
            <a:endParaRPr lang="en-US"/>
          </a:p>
        </p:txBody>
      </p:sp>
    </p:spTree>
    <p:extLst>
      <p:ext uri="{BB962C8B-B14F-4D97-AF65-F5344CB8AC3E}">
        <p14:creationId xmlns:p14="http://schemas.microsoft.com/office/powerpoint/2010/main" val="2703550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749C77-AA3A-4DA0-9E20-32FCD2B8BD5F}"/>
              </a:ext>
            </a:extLst>
          </p:cNvPr>
          <p:cNvSpPr>
            <a:spLocks noGrp="1"/>
          </p:cNvSpPr>
          <p:nvPr>
            <p:ph type="title"/>
          </p:nvPr>
        </p:nvSpPr>
        <p:spPr>
          <a:xfrm>
            <a:off x="540000" y="540000"/>
            <a:ext cx="11101135" cy="18095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798DC81A-9B5E-4A92-AA7B-3D750F95F434}"/>
              </a:ext>
            </a:extLst>
          </p:cNvPr>
          <p:cNvSpPr>
            <a:spLocks noGrp="1"/>
          </p:cNvSpPr>
          <p:nvPr>
            <p:ph type="body" idx="1"/>
          </p:nvPr>
        </p:nvSpPr>
        <p:spPr>
          <a:xfrm>
            <a:off x="540000" y="2528887"/>
            <a:ext cx="11101136" cy="37798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04B8083-48FB-4D6A-B77A-262FE3E23D6C}"/>
              </a:ext>
            </a:extLst>
          </p:cNvPr>
          <p:cNvSpPr>
            <a:spLocks noGrp="1"/>
          </p:cNvSpPr>
          <p:nvPr>
            <p:ph type="ftr" sz="quarter" idx="3"/>
          </p:nvPr>
        </p:nvSpPr>
        <p:spPr>
          <a:xfrm>
            <a:off x="540000" y="6314400"/>
            <a:ext cx="7350795" cy="365125"/>
          </a:xfrm>
          <a:prstGeom prst="rect">
            <a:avLst/>
          </a:prstGeom>
        </p:spPr>
        <p:txBody>
          <a:bodyPr vert="horz" lIns="91440" tIns="45720" rIns="91440" bIns="45720" rtlCol="0" anchor="ctr"/>
          <a:lstStyle>
            <a:lvl1pPr algn="l">
              <a:defRPr sz="1000" spc="100" baseline="0">
                <a:solidFill>
                  <a:schemeClr val="tx1"/>
                </a:solidFill>
              </a:defRPr>
            </a:lvl1pPr>
          </a:lstStyle>
          <a:p>
            <a:endParaRPr lang="en-US" sz="1000"/>
          </a:p>
        </p:txBody>
      </p:sp>
      <p:sp>
        <p:nvSpPr>
          <p:cNvPr id="4" name="Date Placeholder 3">
            <a:extLst>
              <a:ext uri="{FF2B5EF4-FFF2-40B4-BE49-F238E27FC236}">
                <a16:creationId xmlns:a16="http://schemas.microsoft.com/office/drawing/2014/main" id="{41EDA5BD-F7C8-4883-81D1-EF1F6F00EF72}"/>
              </a:ext>
            </a:extLst>
          </p:cNvPr>
          <p:cNvSpPr>
            <a:spLocks noGrp="1"/>
          </p:cNvSpPr>
          <p:nvPr>
            <p:ph type="dt" sz="half" idx="2"/>
          </p:nvPr>
        </p:nvSpPr>
        <p:spPr>
          <a:xfrm>
            <a:off x="8075613" y="6314400"/>
            <a:ext cx="2623468" cy="365125"/>
          </a:xfrm>
          <a:prstGeom prst="rect">
            <a:avLst/>
          </a:prstGeom>
        </p:spPr>
        <p:txBody>
          <a:bodyPr vert="horz" lIns="91440" tIns="45720" rIns="91440" bIns="45720" rtlCol="0" anchor="ctr"/>
          <a:lstStyle>
            <a:lvl1pPr algn="r">
              <a:defRPr sz="1000" cap="none" spc="100" baseline="0">
                <a:solidFill>
                  <a:schemeClr val="tx1"/>
                </a:solidFill>
              </a:defRPr>
            </a:lvl1pPr>
          </a:lstStyle>
          <a:p>
            <a:pPr algn="r"/>
            <a:fld id="{7CF0BCE0-945C-4FDF-95A1-2149B1FF5B83}" type="datetimeFigureOut">
              <a:rPr lang="en-US" smtClean="0"/>
              <a:pPr algn="r"/>
              <a:t>7/5/2023</a:t>
            </a:fld>
            <a:endParaRPr lang="en-US"/>
          </a:p>
        </p:txBody>
      </p:sp>
      <p:sp>
        <p:nvSpPr>
          <p:cNvPr id="6" name="Slide Number Placeholder 5">
            <a:extLst>
              <a:ext uri="{FF2B5EF4-FFF2-40B4-BE49-F238E27FC236}">
                <a16:creationId xmlns:a16="http://schemas.microsoft.com/office/drawing/2014/main" id="{AB48FEDB-2614-400B-9C19-0F4D448D98AB}"/>
              </a:ext>
            </a:extLst>
          </p:cNvPr>
          <p:cNvSpPr>
            <a:spLocks noGrp="1"/>
          </p:cNvSpPr>
          <p:nvPr>
            <p:ph type="sldNum" sz="quarter" idx="4"/>
          </p:nvPr>
        </p:nvSpPr>
        <p:spPr>
          <a:xfrm>
            <a:off x="10883899" y="6314400"/>
            <a:ext cx="757237" cy="365125"/>
          </a:xfrm>
          <a:prstGeom prst="rect">
            <a:avLst/>
          </a:prstGeom>
        </p:spPr>
        <p:txBody>
          <a:bodyPr vert="horz" lIns="91440" tIns="45720" rIns="91440" bIns="45720" rtlCol="0" anchor="ctr"/>
          <a:lstStyle>
            <a:lvl1pPr algn="r">
              <a:defRPr sz="1000" spc="100" baseline="0">
                <a:solidFill>
                  <a:schemeClr val="tx1"/>
                </a:solidFill>
              </a:defRPr>
            </a:lvl1pPr>
          </a:lstStyle>
          <a:p>
            <a:fld id="{4CD77608-3819-479B-BB98-C216BA724EFE}" type="slidenum">
              <a:rPr lang="en-US" smtClean="0"/>
              <a:pPr/>
              <a:t>‹N›</a:t>
            </a:fld>
            <a:endParaRPr lang="en-US" sz="1000"/>
          </a:p>
        </p:txBody>
      </p:sp>
    </p:spTree>
    <p:extLst>
      <p:ext uri="{BB962C8B-B14F-4D97-AF65-F5344CB8AC3E}">
        <p14:creationId xmlns:p14="http://schemas.microsoft.com/office/powerpoint/2010/main" val="1364430057"/>
      </p:ext>
    </p:extLst>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88" r:id="rId5"/>
    <p:sldLayoutId id="2147483693" r:id="rId6"/>
    <p:sldLayoutId id="2147483689" r:id="rId7"/>
    <p:sldLayoutId id="2147483690" r:id="rId8"/>
    <p:sldLayoutId id="2147483691" r:id="rId9"/>
    <p:sldLayoutId id="2147483692" r:id="rId10"/>
    <p:sldLayoutId id="2147483694" r:id="rId11"/>
  </p:sldLayoutIdLst>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70000" indent="-270000" algn="l" defTabSz="914400" rtl="0" eaLnBrk="1" latinLnBrk="0" hangingPunct="1">
        <a:lnSpc>
          <a:spcPct val="125000"/>
        </a:lnSpc>
        <a:spcBef>
          <a:spcPts val="1000"/>
        </a:spcBef>
        <a:buFont typeface="Arial" panose="020B0604020202020204" pitchFamily="34" charset="0"/>
        <a:buChar char="•"/>
        <a:defRPr sz="1800" kern="1200" spc="50" baseline="0">
          <a:solidFill>
            <a:schemeClr val="tx1"/>
          </a:solidFill>
          <a:latin typeface="+mn-lt"/>
          <a:ea typeface="+mn-ea"/>
          <a:cs typeface="+mn-cs"/>
        </a:defRPr>
      </a:lvl1pPr>
      <a:lvl2pPr marL="72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2pPr>
      <a:lvl3pPr marL="108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3pPr>
      <a:lvl4pPr marL="144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4pPr>
      <a:lvl5pPr marL="180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9C51935E-4A08-4AE4-8E13-F40CD3C4F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23D6BF4-BFEA-1C0B-8FAF-05BCCF9A041B}"/>
              </a:ext>
            </a:extLst>
          </p:cNvPr>
          <p:cNvSpPr>
            <a:spLocks noGrp="1"/>
          </p:cNvSpPr>
          <p:nvPr>
            <p:ph type="ctrTitle"/>
          </p:nvPr>
        </p:nvSpPr>
        <p:spPr>
          <a:xfrm>
            <a:off x="7153200" y="540000"/>
            <a:ext cx="4500561" cy="4259814"/>
          </a:xfrm>
        </p:spPr>
        <p:txBody>
          <a:bodyPr>
            <a:normAutofit/>
          </a:bodyPr>
          <a:lstStyle/>
          <a:p>
            <a:r>
              <a:rPr lang="it-IT" sz="7500"/>
              <a:t>Definizioni </a:t>
            </a:r>
            <a:endParaRPr lang="en-GB" sz="7500"/>
          </a:p>
        </p:txBody>
      </p:sp>
      <p:sp>
        <p:nvSpPr>
          <p:cNvPr id="3" name="Sottotitolo 2">
            <a:extLst>
              <a:ext uri="{FF2B5EF4-FFF2-40B4-BE49-F238E27FC236}">
                <a16:creationId xmlns:a16="http://schemas.microsoft.com/office/drawing/2014/main" id="{B0870D4F-DD68-0063-66BB-D9666AAD736A}"/>
              </a:ext>
            </a:extLst>
          </p:cNvPr>
          <p:cNvSpPr>
            <a:spLocks noGrp="1"/>
          </p:cNvSpPr>
          <p:nvPr>
            <p:ph type="subTitle" idx="1"/>
          </p:nvPr>
        </p:nvSpPr>
        <p:spPr>
          <a:xfrm>
            <a:off x="7153200" y="4988476"/>
            <a:ext cx="4500561" cy="1320249"/>
          </a:xfrm>
        </p:spPr>
        <p:txBody>
          <a:bodyPr>
            <a:normAutofit/>
          </a:bodyPr>
          <a:lstStyle/>
          <a:p>
            <a:r>
              <a:rPr lang="it-IT"/>
              <a:t>I dodici fattori</a:t>
            </a:r>
            <a:endParaRPr lang="en-GB"/>
          </a:p>
        </p:txBody>
      </p:sp>
      <p:grpSp>
        <p:nvGrpSpPr>
          <p:cNvPr id="35" name="Group 34">
            <a:extLst>
              <a:ext uri="{FF2B5EF4-FFF2-40B4-BE49-F238E27FC236}">
                <a16:creationId xmlns:a16="http://schemas.microsoft.com/office/drawing/2014/main" id="{4B7AF231-444C-44D0-B791-BAFE395E36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1" y="3600"/>
            <a:ext cx="7266875" cy="6854400"/>
            <a:chOff x="4925125" y="3600"/>
            <a:chExt cx="7266875" cy="6854400"/>
          </a:xfrm>
        </p:grpSpPr>
        <p:sp>
          <p:nvSpPr>
            <p:cNvPr id="36" name="Oval 35">
              <a:extLst>
                <a:ext uri="{FF2B5EF4-FFF2-40B4-BE49-F238E27FC236}">
                  <a16:creationId xmlns:a16="http://schemas.microsoft.com/office/drawing/2014/main" id="{6152793A-5125-41FA-AEF6-96C5463D0A7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925125" y="1098000"/>
              <a:ext cx="5760000" cy="5760000"/>
            </a:xfrm>
            <a:prstGeom prst="ellipse">
              <a:avLst/>
            </a:prstGeom>
            <a:solidFill>
              <a:schemeClr val="accent1">
                <a:alpha val="8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3C1632F-098D-4A05-B248-04B7ABFE006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105686" y="65314"/>
              <a:ext cx="4320000" cy="4320000"/>
            </a:xfrm>
            <a:prstGeom prst="ellipse">
              <a:avLst/>
            </a:prstGeom>
            <a:solidFill>
              <a:schemeClr val="accent3"/>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0A85C0F5-DDEB-454E-A0E4-B6F0FB4CAB1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337600" y="3600"/>
              <a:ext cx="6854400" cy="6854400"/>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0BC9473E-3432-6106-5AA1-3C8F41770C44}"/>
              </a:ext>
            </a:extLst>
          </p:cNvPr>
          <p:cNvPicPr>
            <a:picLocks noChangeAspect="1"/>
          </p:cNvPicPr>
          <p:nvPr/>
        </p:nvPicPr>
        <p:blipFill>
          <a:blip r:embed="rId2">
            <a:extLst>
              <a:ext uri="{28A0092B-C50C-407E-A947-70E740481C1C}">
                <a14:useLocalDpi xmlns:a14="http://schemas.microsoft.com/office/drawing/2010/main" val="0"/>
              </a:ext>
            </a:extLst>
          </a:blip>
          <a:srcRect l="12462" r="12462"/>
          <a:stretch/>
        </p:blipFill>
        <p:spPr>
          <a:xfrm>
            <a:off x="10" y="-1"/>
            <a:ext cx="6858000" cy="6858000"/>
          </a:xfrm>
          <a:custGeom>
            <a:avLst/>
            <a:gdLst/>
            <a:ahLst/>
            <a:cxnLst/>
            <a:rect l="l" t="t" r="r" b="b"/>
            <a:pathLst>
              <a:path w="6858000" h="6858000">
                <a:moveTo>
                  <a:pt x="3429001" y="0"/>
                </a:moveTo>
                <a:cubicBezTo>
                  <a:pt x="5322784" y="0"/>
                  <a:pt x="6858000" y="1535216"/>
                  <a:pt x="6858000" y="3429001"/>
                </a:cubicBezTo>
                <a:cubicBezTo>
                  <a:pt x="6858000" y="5322785"/>
                  <a:pt x="5322784" y="6858000"/>
                  <a:pt x="3429001" y="6858000"/>
                </a:cubicBezTo>
                <a:cubicBezTo>
                  <a:pt x="1535216" y="6858000"/>
                  <a:pt x="0" y="5322785"/>
                  <a:pt x="0" y="3429001"/>
                </a:cubicBezTo>
                <a:cubicBezTo>
                  <a:pt x="0" y="1535216"/>
                  <a:pt x="1535216" y="0"/>
                  <a:pt x="3429001" y="0"/>
                </a:cubicBezTo>
                <a:close/>
              </a:path>
            </a:pathLst>
          </a:custGeom>
          <a:effectLst>
            <a:softEdge rad="1016000"/>
          </a:effectLst>
        </p:spPr>
      </p:pic>
    </p:spTree>
    <p:extLst>
      <p:ext uri="{BB962C8B-B14F-4D97-AF65-F5344CB8AC3E}">
        <p14:creationId xmlns:p14="http://schemas.microsoft.com/office/powerpoint/2010/main" val="182682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D290010-F441-8650-5947-9A1117827226}"/>
              </a:ext>
            </a:extLst>
          </p:cNvPr>
          <p:cNvSpPr>
            <a:spLocks noGrp="1"/>
          </p:cNvSpPr>
          <p:nvPr>
            <p:ph type="title"/>
          </p:nvPr>
        </p:nvSpPr>
        <p:spPr/>
        <p:txBody>
          <a:bodyPr/>
          <a:lstStyle/>
          <a:p>
            <a:r>
              <a:rPr lang="it-IT" i="1"/>
              <a:t>Avidyā</a:t>
            </a:r>
            <a:r>
              <a:rPr lang="it-IT"/>
              <a:t>, </a:t>
            </a:r>
            <a:r>
              <a:rPr lang="it-IT" i="1" err="1"/>
              <a:t>avijja</a:t>
            </a:r>
            <a:br>
              <a:rPr lang="it-IT"/>
            </a:br>
            <a:r>
              <a:rPr lang="it-IT" sz="4400"/>
              <a:t>ignoranza, conoscenza distorta</a:t>
            </a:r>
            <a:endParaRPr lang="en-GB" sz="4400"/>
          </a:p>
        </p:txBody>
      </p:sp>
      <p:sp>
        <p:nvSpPr>
          <p:cNvPr id="3" name="Segnaposto contenuto 2">
            <a:extLst>
              <a:ext uri="{FF2B5EF4-FFF2-40B4-BE49-F238E27FC236}">
                <a16:creationId xmlns:a16="http://schemas.microsoft.com/office/drawing/2014/main" id="{D4E464A4-F14A-745A-6117-E45EAD96943F}"/>
              </a:ext>
            </a:extLst>
          </p:cNvPr>
          <p:cNvSpPr>
            <a:spLocks noGrp="1"/>
          </p:cNvSpPr>
          <p:nvPr>
            <p:ph idx="1"/>
          </p:nvPr>
        </p:nvSpPr>
        <p:spPr/>
        <p:txBody>
          <a:bodyPr>
            <a:normAutofit/>
          </a:bodyPr>
          <a:lstStyle/>
          <a:p>
            <a:r>
              <a:rPr lang="it-IT" sz="2800">
                <a:latin typeface="Book Antiqua" panose="02040602050305030304" pitchFamily="18" charset="0"/>
              </a:rPr>
              <a:t>Non conoscenza delle Quattro Nobili Verità, ovvero della vera natura dei fenomeni e della loro assenza di esistenza intrinseca</a:t>
            </a:r>
          </a:p>
          <a:p>
            <a:r>
              <a:rPr lang="en-GB" sz="2800" err="1">
                <a:latin typeface="Book Antiqua" panose="02040602050305030304" pitchFamily="18" charset="0"/>
              </a:rPr>
              <a:t>Concetto</a:t>
            </a:r>
            <a:r>
              <a:rPr lang="en-GB" sz="2800">
                <a:latin typeface="Book Antiqua" panose="02040602050305030304" pitchFamily="18" charset="0"/>
              </a:rPr>
              <a:t> e </a:t>
            </a:r>
            <a:r>
              <a:rPr lang="en-GB" sz="2800" err="1">
                <a:latin typeface="Book Antiqua" panose="02040602050305030304" pitchFamily="18" charset="0"/>
              </a:rPr>
              <a:t>percezione</a:t>
            </a:r>
            <a:r>
              <a:rPr lang="en-GB" sz="2800">
                <a:latin typeface="Book Antiqua" panose="02040602050305030304" pitchFamily="18" charset="0"/>
              </a:rPr>
              <a:t> di un Io, di un </a:t>
            </a:r>
            <a:r>
              <a:rPr lang="en-GB" sz="2800" err="1">
                <a:latin typeface="Book Antiqua" panose="02040602050305030304" pitchFamily="18" charset="0"/>
              </a:rPr>
              <a:t>centro</a:t>
            </a:r>
            <a:r>
              <a:rPr lang="en-GB" sz="2800">
                <a:latin typeface="Book Antiqua" panose="02040602050305030304" pitchFamily="18" charset="0"/>
              </a:rPr>
              <a:t> di </a:t>
            </a:r>
            <a:r>
              <a:rPr lang="en-GB" sz="2800" err="1">
                <a:latin typeface="Book Antiqua" panose="02040602050305030304" pitchFamily="18" charset="0"/>
              </a:rPr>
              <a:t>attività</a:t>
            </a:r>
            <a:r>
              <a:rPr lang="en-GB" sz="2800">
                <a:latin typeface="Book Antiqua" panose="02040602050305030304" pitchFamily="18" charset="0"/>
              </a:rPr>
              <a:t> a cui </a:t>
            </a:r>
            <a:r>
              <a:rPr lang="en-GB" sz="2800" err="1">
                <a:latin typeface="Book Antiqua" panose="02040602050305030304" pitchFamily="18" charset="0"/>
              </a:rPr>
              <a:t>l’esperienza</a:t>
            </a:r>
            <a:r>
              <a:rPr lang="en-GB" sz="2800">
                <a:latin typeface="Book Antiqua" panose="02040602050305030304" pitchFamily="18" charset="0"/>
              </a:rPr>
              <a:t> del </a:t>
            </a:r>
            <a:r>
              <a:rPr lang="en-GB" sz="2800" err="1">
                <a:latin typeface="Book Antiqua" panose="02040602050305030304" pitchFamily="18" charset="0"/>
              </a:rPr>
              <a:t>soggetto</a:t>
            </a:r>
            <a:r>
              <a:rPr lang="en-GB" sz="2800">
                <a:latin typeface="Book Antiqua" panose="02040602050305030304" pitchFamily="18" charset="0"/>
              </a:rPr>
              <a:t> </a:t>
            </a:r>
            <a:r>
              <a:rPr lang="en-GB" sz="2800" err="1">
                <a:latin typeface="Book Antiqua" panose="02040602050305030304" pitchFamily="18" charset="0"/>
              </a:rPr>
              <a:t>appartiene</a:t>
            </a:r>
            <a:endParaRPr lang="en-GB" sz="2800">
              <a:latin typeface="Book Antiqua" panose="02040602050305030304" pitchFamily="18" charset="0"/>
            </a:endParaRPr>
          </a:p>
        </p:txBody>
      </p:sp>
    </p:spTree>
    <p:extLst>
      <p:ext uri="{BB962C8B-B14F-4D97-AF65-F5344CB8AC3E}">
        <p14:creationId xmlns:p14="http://schemas.microsoft.com/office/powerpoint/2010/main" val="3452881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0B20B27B-8306-6C91-8204-60B93683F7AE}"/>
              </a:ext>
            </a:extLst>
          </p:cNvPr>
          <p:cNvSpPr>
            <a:spLocks noGrp="1"/>
          </p:cNvSpPr>
          <p:nvPr>
            <p:ph type="title"/>
          </p:nvPr>
        </p:nvSpPr>
        <p:spPr>
          <a:xfrm>
            <a:off x="600959" y="2632960"/>
            <a:ext cx="2863601" cy="1319280"/>
          </a:xfrm>
        </p:spPr>
        <p:txBody>
          <a:bodyPr/>
          <a:lstStyle/>
          <a:p>
            <a:r>
              <a:rPr lang="it-IT"/>
              <a:t>SN 45:1</a:t>
            </a:r>
            <a:endParaRPr lang="en-GB"/>
          </a:p>
        </p:txBody>
      </p:sp>
      <p:sp>
        <p:nvSpPr>
          <p:cNvPr id="5" name="Segnaposto contenuto 4">
            <a:extLst>
              <a:ext uri="{FF2B5EF4-FFF2-40B4-BE49-F238E27FC236}">
                <a16:creationId xmlns:a16="http://schemas.microsoft.com/office/drawing/2014/main" id="{49D7B3D4-3766-7D2A-22D3-F3308DFBA672}"/>
              </a:ext>
            </a:extLst>
          </p:cNvPr>
          <p:cNvSpPr>
            <a:spLocks noGrp="1"/>
          </p:cNvSpPr>
          <p:nvPr>
            <p:ph idx="1"/>
          </p:nvPr>
        </p:nvSpPr>
        <p:spPr>
          <a:xfrm>
            <a:off x="3596640" y="540000"/>
            <a:ext cx="8178800" cy="5759450"/>
          </a:xfrm>
        </p:spPr>
        <p:txBody>
          <a:bodyPr>
            <a:noAutofit/>
          </a:bodyPr>
          <a:lstStyle/>
          <a:p>
            <a:pPr marL="0" indent="0">
              <a:buNone/>
            </a:pPr>
            <a:r>
              <a:rPr lang="it-IT" sz="2400">
                <a:latin typeface="Book Antiqua" panose="02040602050305030304" pitchFamily="18" charset="0"/>
              </a:rPr>
              <a:t>«Monaci, l’ignoranza è il precursore dell’accesso a stati insalubri, accompagnati da assenza di pudore e disprezzo per le conseguenze. In uno stolto immerso nell’ignoranza sorge l’erronea opinione. In uno che ha erronea opinione, sorge l’erronea intenzione. In uno che ha erronea intenzione, sorge l’erronea azione. In uno che ha erronea azione, sorge l’erroneo linguaggio. In uno che ha erroneo linguaggio, sorge l’erronea occupazione. In uno che ha erronea occupazione, sorge l’erroneo sforzo. In uno che ha erroneo sforzo, sorge l’erronea consapevolezza. In uno che ha erronea consapevolezza, sorge l’erronea concentrazione.»</a:t>
            </a:r>
            <a:endParaRPr lang="en-GB" sz="2400">
              <a:latin typeface="Book Antiqua" panose="02040602050305030304" pitchFamily="18" charset="0"/>
            </a:endParaRPr>
          </a:p>
        </p:txBody>
      </p:sp>
    </p:spTree>
    <p:extLst>
      <p:ext uri="{BB962C8B-B14F-4D97-AF65-F5344CB8AC3E}">
        <p14:creationId xmlns:p14="http://schemas.microsoft.com/office/powerpoint/2010/main" val="799677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D290010-F441-8650-5947-9A1117827226}"/>
              </a:ext>
            </a:extLst>
          </p:cNvPr>
          <p:cNvSpPr>
            <a:spLocks noGrp="1"/>
          </p:cNvSpPr>
          <p:nvPr>
            <p:ph type="title"/>
          </p:nvPr>
        </p:nvSpPr>
        <p:spPr/>
        <p:txBody>
          <a:bodyPr>
            <a:normAutofit/>
          </a:bodyPr>
          <a:lstStyle/>
          <a:p>
            <a:r>
              <a:rPr lang="en-US" sz="6000" i="1"/>
              <a:t>Saṃskāra</a:t>
            </a:r>
            <a:r>
              <a:rPr lang="en-US" sz="6000"/>
              <a:t>, </a:t>
            </a:r>
            <a:r>
              <a:rPr lang="en-US" sz="6000" i="1"/>
              <a:t>saṅkhāra</a:t>
            </a:r>
            <a:br>
              <a:rPr lang="en-US" sz="6000"/>
            </a:br>
            <a:r>
              <a:rPr lang="en-US" sz="4900" err="1"/>
              <a:t>formazioni</a:t>
            </a:r>
            <a:r>
              <a:rPr lang="en-US" sz="4900"/>
              <a:t> volizionali, </a:t>
            </a:r>
            <a:r>
              <a:rPr lang="en-US" sz="4900" err="1"/>
              <a:t>condizionamenti</a:t>
            </a:r>
            <a:endParaRPr lang="en-GB" sz="4900"/>
          </a:p>
        </p:txBody>
      </p:sp>
      <p:sp>
        <p:nvSpPr>
          <p:cNvPr id="3" name="Segnaposto contenuto 2">
            <a:extLst>
              <a:ext uri="{FF2B5EF4-FFF2-40B4-BE49-F238E27FC236}">
                <a16:creationId xmlns:a16="http://schemas.microsoft.com/office/drawing/2014/main" id="{D4E464A4-F14A-745A-6117-E45EAD96943F}"/>
              </a:ext>
            </a:extLst>
          </p:cNvPr>
          <p:cNvSpPr>
            <a:spLocks noGrp="1"/>
          </p:cNvSpPr>
          <p:nvPr>
            <p:ph idx="1"/>
          </p:nvPr>
        </p:nvSpPr>
        <p:spPr/>
        <p:txBody>
          <a:bodyPr>
            <a:normAutofit/>
          </a:bodyPr>
          <a:lstStyle/>
          <a:p>
            <a:pPr marL="0" indent="0">
              <a:buNone/>
            </a:pPr>
            <a:r>
              <a:rPr lang="it-IT" sz="3600">
                <a:latin typeface="Book Antiqua" panose="02040602050305030304" pitchFamily="18" charset="0"/>
              </a:rPr>
              <a:t>Etimologia:</a:t>
            </a:r>
          </a:p>
          <a:p>
            <a:pPr marL="0" indent="0">
              <a:buNone/>
            </a:pPr>
            <a:r>
              <a:rPr lang="it-IT" sz="3600" b="1" err="1">
                <a:latin typeface="Book Antiqua" panose="02040602050305030304" pitchFamily="18" charset="0"/>
              </a:rPr>
              <a:t>Sa</a:t>
            </a:r>
            <a:r>
              <a:rPr lang="it-IT" sz="3600" b="1" err="1">
                <a:latin typeface="Book Antiqua" panose="02040602050305030304" pitchFamily="18" charset="0"/>
                <a:cs typeface="Times New Roman" panose="02020603050405020304" pitchFamily="18" charset="0"/>
              </a:rPr>
              <a:t>ṃ</a:t>
            </a:r>
            <a:r>
              <a:rPr lang="it-IT" sz="3600" b="1">
                <a:latin typeface="Book Antiqua" panose="02040602050305030304" pitchFamily="18" charset="0"/>
                <a:cs typeface="Times New Roman" panose="02020603050405020304" pitchFamily="18" charset="0"/>
              </a:rPr>
              <a:t> </a:t>
            </a:r>
            <a:r>
              <a:rPr lang="en-GB" sz="3600" b="1">
                <a:latin typeface="Book Antiqua" panose="02040602050305030304" pitchFamily="18" charset="0"/>
                <a:cs typeface="Times New Roman" panose="02020603050405020304" pitchFamily="18" charset="0"/>
              </a:rPr>
              <a:t>+ </a:t>
            </a:r>
            <a:r>
              <a:rPr lang="en-GB" sz="3600" b="1" err="1">
                <a:latin typeface="Book Antiqua" panose="02040602050305030304" pitchFamily="18" charset="0"/>
                <a:cs typeface="Times New Roman" panose="02020603050405020304" pitchFamily="18" charset="0"/>
              </a:rPr>
              <a:t>k</a:t>
            </a:r>
            <a:r>
              <a:rPr lang="en-GB" sz="3600" b="1" err="1">
                <a:latin typeface="Times New Roman" panose="02020603050405020304" pitchFamily="18" charset="0"/>
                <a:cs typeface="Times New Roman" panose="02020603050405020304" pitchFamily="18" charset="0"/>
              </a:rPr>
              <a:t>āra</a:t>
            </a:r>
            <a:r>
              <a:rPr lang="en-GB" sz="3600" b="1">
                <a:latin typeface="Times New Roman" panose="02020603050405020304" pitchFamily="18" charset="0"/>
                <a:cs typeface="Times New Roman" panose="02020603050405020304" pitchFamily="18" charset="0"/>
              </a:rPr>
              <a:t> (</a:t>
            </a:r>
            <a:r>
              <a:rPr lang="en-GB" sz="3600" b="1" err="1">
                <a:latin typeface="Times New Roman" panose="02020603050405020304" pitchFamily="18" charset="0"/>
                <a:cs typeface="Times New Roman" panose="02020603050405020304" pitchFamily="18" charset="0"/>
              </a:rPr>
              <a:t>kṛi</a:t>
            </a:r>
            <a:r>
              <a:rPr lang="en-GB" sz="3600" b="1">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cose</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che</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agiscono</a:t>
            </a:r>
            <a:r>
              <a:rPr lang="en-GB" sz="3600">
                <a:latin typeface="Times New Roman" panose="02020603050405020304" pitchFamily="18" charset="0"/>
                <a:cs typeface="Times New Roman" panose="02020603050405020304" pitchFamily="18" charset="0"/>
              </a:rPr>
              <a:t> in concerto con </a:t>
            </a:r>
            <a:r>
              <a:rPr lang="en-GB" sz="3600" err="1">
                <a:latin typeface="Times New Roman" panose="02020603050405020304" pitchFamily="18" charset="0"/>
                <a:cs typeface="Times New Roman" panose="02020603050405020304" pitchFamily="18" charset="0"/>
              </a:rPr>
              <a:t>altre</a:t>
            </a:r>
            <a:r>
              <a:rPr lang="en-GB" sz="3600">
                <a:latin typeface="Times New Roman" panose="02020603050405020304" pitchFamily="18" charset="0"/>
                <a:cs typeface="Times New Roman" panose="02020603050405020304" pitchFamily="18" charset="0"/>
              </a:rPr>
              <a:t>, o </a:t>
            </a:r>
            <a:r>
              <a:rPr lang="en-GB" sz="3600" err="1">
                <a:latin typeface="Times New Roman" panose="02020603050405020304" pitchFamily="18" charset="0"/>
                <a:cs typeface="Times New Roman" panose="02020603050405020304" pitchFamily="18" charset="0"/>
              </a:rPr>
              <a:t>che</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sono</a:t>
            </a:r>
            <a:r>
              <a:rPr lang="en-GB" sz="3600">
                <a:latin typeface="Times New Roman" panose="02020603050405020304" pitchFamily="18" charset="0"/>
                <a:cs typeface="Times New Roman" panose="02020603050405020304" pitchFamily="18" charset="0"/>
              </a:rPr>
              <a:t> create </a:t>
            </a:r>
            <a:r>
              <a:rPr lang="en-GB" sz="3600" err="1">
                <a:latin typeface="Times New Roman" panose="02020603050405020304" pitchFamily="18" charset="0"/>
                <a:cs typeface="Times New Roman" panose="02020603050405020304" pitchFamily="18" charset="0"/>
              </a:rPr>
              <a:t>dalla</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combinazione</a:t>
            </a:r>
            <a:r>
              <a:rPr lang="en-GB" sz="3600">
                <a:latin typeface="Times New Roman" panose="02020603050405020304" pitchFamily="18" charset="0"/>
                <a:cs typeface="Times New Roman" panose="02020603050405020304" pitchFamily="18" charset="0"/>
              </a:rPr>
              <a:t> di </a:t>
            </a:r>
            <a:r>
              <a:rPr lang="en-GB" sz="3600" err="1">
                <a:latin typeface="Times New Roman" panose="02020603050405020304" pitchFamily="18" charset="0"/>
                <a:cs typeface="Times New Roman" panose="02020603050405020304" pitchFamily="18" charset="0"/>
              </a:rPr>
              <a:t>altre</a:t>
            </a:r>
            <a:r>
              <a:rPr lang="en-GB" sz="3600">
                <a:latin typeface="Times New Roman" panose="02020603050405020304" pitchFamily="18" charset="0"/>
                <a:cs typeface="Times New Roman" panose="02020603050405020304" pitchFamily="18" charset="0"/>
              </a:rPr>
              <a:t> </a:t>
            </a:r>
            <a:r>
              <a:rPr lang="en-GB" sz="3600" err="1">
                <a:latin typeface="Times New Roman" panose="02020603050405020304" pitchFamily="18" charset="0"/>
                <a:cs typeface="Times New Roman" panose="02020603050405020304" pitchFamily="18" charset="0"/>
              </a:rPr>
              <a:t>cose</a:t>
            </a:r>
            <a:r>
              <a:rPr lang="en-GB" sz="3600">
                <a:latin typeface="Times New Roman" panose="02020603050405020304" pitchFamily="18" charset="0"/>
                <a:cs typeface="Times New Roman" panose="02020603050405020304" pitchFamily="18" charset="0"/>
              </a:rPr>
              <a:t>.</a:t>
            </a:r>
            <a:endParaRPr lang="en-GB" sz="3600">
              <a:latin typeface="Book Antiqua" panose="02040602050305030304" pitchFamily="18" charset="0"/>
            </a:endParaRPr>
          </a:p>
        </p:txBody>
      </p:sp>
    </p:spTree>
    <p:extLst>
      <p:ext uri="{BB962C8B-B14F-4D97-AF65-F5344CB8AC3E}">
        <p14:creationId xmlns:p14="http://schemas.microsoft.com/office/powerpoint/2010/main" val="3307679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D290010-F441-8650-5947-9A1117827226}"/>
              </a:ext>
            </a:extLst>
          </p:cNvPr>
          <p:cNvSpPr>
            <a:spLocks noGrp="1"/>
          </p:cNvSpPr>
          <p:nvPr>
            <p:ph type="title"/>
          </p:nvPr>
        </p:nvSpPr>
        <p:spPr/>
        <p:txBody>
          <a:bodyPr>
            <a:normAutofit/>
          </a:bodyPr>
          <a:lstStyle/>
          <a:p>
            <a:r>
              <a:rPr lang="en-US" sz="6000" i="1"/>
              <a:t>Saṃskāra</a:t>
            </a:r>
            <a:r>
              <a:rPr lang="en-US" sz="6000"/>
              <a:t>, </a:t>
            </a:r>
            <a:r>
              <a:rPr lang="en-US" sz="6000" i="1"/>
              <a:t>saṅkhāra</a:t>
            </a:r>
            <a:br>
              <a:rPr lang="en-US" sz="6000"/>
            </a:br>
            <a:r>
              <a:rPr lang="en-US" sz="4900" err="1"/>
              <a:t>formazioni</a:t>
            </a:r>
            <a:r>
              <a:rPr lang="en-US" sz="4900"/>
              <a:t> volizionali, </a:t>
            </a:r>
            <a:r>
              <a:rPr lang="en-US" sz="4900" err="1"/>
              <a:t>condizionamenti</a:t>
            </a:r>
            <a:endParaRPr lang="en-GB" sz="4900"/>
          </a:p>
        </p:txBody>
      </p:sp>
      <p:sp>
        <p:nvSpPr>
          <p:cNvPr id="3" name="Segnaposto contenuto 2">
            <a:extLst>
              <a:ext uri="{FF2B5EF4-FFF2-40B4-BE49-F238E27FC236}">
                <a16:creationId xmlns:a16="http://schemas.microsoft.com/office/drawing/2014/main" id="{D4E464A4-F14A-745A-6117-E45EAD96943F}"/>
              </a:ext>
            </a:extLst>
          </p:cNvPr>
          <p:cNvSpPr>
            <a:spLocks noGrp="1"/>
          </p:cNvSpPr>
          <p:nvPr>
            <p:ph idx="1"/>
          </p:nvPr>
        </p:nvSpPr>
        <p:spPr/>
        <p:txBody>
          <a:bodyPr>
            <a:normAutofit/>
          </a:bodyPr>
          <a:lstStyle/>
          <a:p>
            <a:pPr marL="0" indent="0">
              <a:buNone/>
            </a:pPr>
            <a:r>
              <a:rPr lang="it-IT" sz="2800">
                <a:latin typeface="Book Antiqua" panose="02040602050305030304" pitchFamily="18" charset="0"/>
              </a:rPr>
              <a:t>Il termine appare in tre contesti:</a:t>
            </a:r>
          </a:p>
          <a:p>
            <a:pPr marL="514350" indent="-514350">
              <a:buAutoNum type="arabicPeriod"/>
            </a:pPr>
            <a:r>
              <a:rPr lang="it-IT" sz="2800">
                <a:latin typeface="Book Antiqua" panose="02040602050305030304" pitchFamily="18" charset="0"/>
              </a:rPr>
              <a:t>In quanto secondo anello della formula di genesi dipendente della sofferenza</a:t>
            </a:r>
          </a:p>
          <a:p>
            <a:pPr marL="514350" indent="-514350">
              <a:buAutoNum type="arabicPeriod"/>
            </a:pPr>
            <a:r>
              <a:rPr lang="it-IT" sz="2800">
                <a:latin typeface="Book Antiqua" panose="02040602050305030304" pitchFamily="18" charset="0"/>
              </a:rPr>
              <a:t>In quanto quarto aggregato</a:t>
            </a:r>
          </a:p>
          <a:p>
            <a:pPr marL="514350" indent="-514350">
              <a:buAutoNum type="arabicPeriod"/>
            </a:pPr>
            <a:r>
              <a:rPr lang="it-IT" sz="2800">
                <a:latin typeface="Book Antiqua" panose="02040602050305030304" pitchFamily="18" charset="0"/>
              </a:rPr>
              <a:t>In contesti disparati, col significato generico di fenomeni condizionati (più propriamente </a:t>
            </a:r>
            <a:r>
              <a:rPr lang="it-IT" sz="2800" i="1" err="1">
                <a:latin typeface="Book Antiqua" panose="02040602050305030304" pitchFamily="18" charset="0"/>
              </a:rPr>
              <a:t>saṇkhata</a:t>
            </a:r>
            <a:r>
              <a:rPr lang="it-IT" sz="2800">
                <a:latin typeface="Book Antiqua" panose="02040602050305030304" pitchFamily="18" charset="0"/>
              </a:rPr>
              <a:t>)</a:t>
            </a:r>
            <a:endParaRPr lang="en-GB" sz="2800">
              <a:latin typeface="Book Antiqua" panose="02040602050305030304" pitchFamily="18" charset="0"/>
            </a:endParaRPr>
          </a:p>
        </p:txBody>
      </p:sp>
    </p:spTree>
    <p:extLst>
      <p:ext uri="{BB962C8B-B14F-4D97-AF65-F5344CB8AC3E}">
        <p14:creationId xmlns:p14="http://schemas.microsoft.com/office/powerpoint/2010/main" val="904360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B0A31B-32D0-33BC-060E-EE3BE4580CC0}"/>
              </a:ext>
            </a:extLst>
          </p:cNvPr>
          <p:cNvSpPr>
            <a:spLocks noGrp="1"/>
          </p:cNvSpPr>
          <p:nvPr>
            <p:ph type="title"/>
          </p:nvPr>
        </p:nvSpPr>
        <p:spPr>
          <a:xfrm>
            <a:off x="540000" y="540000"/>
            <a:ext cx="11101135" cy="882400"/>
          </a:xfrm>
        </p:spPr>
        <p:txBody>
          <a:bodyPr>
            <a:normAutofit fontScale="90000"/>
          </a:bodyPr>
          <a:lstStyle/>
          <a:p>
            <a:r>
              <a:rPr lang="it-IT" i="1"/>
              <a:t>Saṃskāra</a:t>
            </a:r>
            <a:r>
              <a:rPr lang="it-IT"/>
              <a:t> come sinonimo di </a:t>
            </a:r>
            <a:r>
              <a:rPr lang="it-IT" i="1"/>
              <a:t>cetan</a:t>
            </a:r>
            <a:r>
              <a:rPr lang="it-IT" i="1">
                <a:latin typeface="Times New Roman" panose="02020603050405020304" pitchFamily="18" charset="0"/>
                <a:cs typeface="Times New Roman" panose="02020603050405020304" pitchFamily="18" charset="0"/>
              </a:rPr>
              <a:t>ā</a:t>
            </a:r>
            <a:endParaRPr lang="en-GB" i="1"/>
          </a:p>
        </p:txBody>
      </p:sp>
      <p:sp>
        <p:nvSpPr>
          <p:cNvPr id="3" name="Segnaposto contenuto 2">
            <a:extLst>
              <a:ext uri="{FF2B5EF4-FFF2-40B4-BE49-F238E27FC236}">
                <a16:creationId xmlns:a16="http://schemas.microsoft.com/office/drawing/2014/main" id="{71B0A40F-D276-1412-25FB-ADD31B254973}"/>
              </a:ext>
            </a:extLst>
          </p:cNvPr>
          <p:cNvSpPr>
            <a:spLocks noGrp="1"/>
          </p:cNvSpPr>
          <p:nvPr>
            <p:ph idx="1"/>
          </p:nvPr>
        </p:nvSpPr>
        <p:spPr>
          <a:xfrm>
            <a:off x="540000" y="1422400"/>
            <a:ext cx="11101136" cy="4794884"/>
          </a:xfrm>
        </p:spPr>
        <p:txBody>
          <a:bodyPr>
            <a:normAutofit fontScale="92500" lnSpcReduction="10000"/>
          </a:bodyPr>
          <a:lstStyle/>
          <a:p>
            <a:pPr marL="0" indent="0">
              <a:buNone/>
            </a:pPr>
            <a:r>
              <a:rPr lang="it-IT" sz="2800" i="1" err="1">
                <a:latin typeface="Book Antiqua" panose="02040602050305030304" pitchFamily="18" charset="0"/>
              </a:rPr>
              <a:t>Cetanā</a:t>
            </a:r>
            <a:r>
              <a:rPr lang="it-IT" sz="2800">
                <a:latin typeface="Book Antiqua" panose="02040602050305030304" pitchFamily="18" charset="0"/>
              </a:rPr>
              <a:t> è solitamente tradotto come volizione ed ha due funzioni</a:t>
            </a:r>
            <a:r>
              <a:rPr lang="en-US" sz="2800">
                <a:latin typeface="Book Antiqua" panose="02040602050305030304" pitchFamily="18" charset="0"/>
              </a:rPr>
              <a:t>: </a:t>
            </a:r>
            <a:r>
              <a:rPr lang="it-IT" sz="2800">
                <a:latin typeface="Book Antiqua" panose="02040602050305030304" pitchFamily="18" charset="0"/>
              </a:rPr>
              <a:t>coordinare i vari fattori mentali in un atto cognitivo e motivare la mente a compiere azioni </a:t>
            </a:r>
            <a:r>
              <a:rPr lang="it-IT" sz="2800" err="1">
                <a:latin typeface="Book Antiqua" panose="02040602050305030304" pitchFamily="18" charset="0"/>
              </a:rPr>
              <a:t>karmicamente</a:t>
            </a:r>
            <a:r>
              <a:rPr lang="it-IT" sz="2800">
                <a:latin typeface="Book Antiqua" panose="02040602050305030304" pitchFamily="18" charset="0"/>
              </a:rPr>
              <a:t> significative, ovvero produttrici di un risultato.</a:t>
            </a:r>
          </a:p>
          <a:p>
            <a:pPr marL="0" indent="0">
              <a:buNone/>
            </a:pPr>
            <a:r>
              <a:rPr lang="it-IT" sz="2800">
                <a:latin typeface="Book Antiqua" panose="02040602050305030304" pitchFamily="18" charset="0"/>
              </a:rPr>
              <a:t>In quanto aggregato (SN 22:56, 79) </a:t>
            </a:r>
            <a:r>
              <a:rPr lang="it-IT" sz="2800" i="1" err="1">
                <a:latin typeface="Book Antiqua" panose="02040602050305030304" pitchFamily="18" charset="0"/>
              </a:rPr>
              <a:t>cetanā</a:t>
            </a:r>
            <a:r>
              <a:rPr lang="it-IT" sz="2800">
                <a:latin typeface="Book Antiqua" panose="02040602050305030304" pitchFamily="18" charset="0"/>
              </a:rPr>
              <a:t> è presente in qualunque tipo di coscienza, salubre, insalubre, risultante o funzionale, tuttavia, mentre negli ultimi due casi può solo avere funzione di coordinazione, nei primi due indica anche la motivazione o tendenza verso azioni salubri od insalubri che sono destinate a produrre conseguenze; rappresenta la reazione condizionata all’input dato dal contatto.</a:t>
            </a:r>
          </a:p>
          <a:p>
            <a:pPr marL="0" indent="0">
              <a:buNone/>
            </a:pPr>
            <a:endParaRPr lang="en-GB" sz="2800">
              <a:latin typeface="Book Antiqua" panose="02040602050305030304" pitchFamily="18" charset="0"/>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7F86553C-CD81-FFA3-C2FC-CE0E21570246}"/>
                  </a:ext>
                </a:extLst>
              </p14:cNvPr>
              <p14:cNvContentPartPr/>
              <p14:nvPr/>
            </p14:nvContentPartPr>
            <p14:xfrm>
              <a:off x="10547947" y="1840040"/>
              <a:ext cx="7560" cy="7560"/>
            </p14:xfrm>
          </p:contentPart>
        </mc:Choice>
        <mc:Fallback xmlns="">
          <p:pic>
            <p:nvPicPr>
              <p:cNvPr id="4" name="Ink 3">
                <a:extLst>
                  <a:ext uri="{FF2B5EF4-FFF2-40B4-BE49-F238E27FC236}">
                    <a16:creationId xmlns:a16="http://schemas.microsoft.com/office/drawing/2014/main" id="{7F86553C-CD81-FFA3-C2FC-CE0E21570246}"/>
                  </a:ext>
                </a:extLst>
              </p:cNvPr>
              <p:cNvPicPr/>
              <p:nvPr/>
            </p:nvPicPr>
            <p:blipFill>
              <a:blip r:embed="rId3"/>
              <a:stretch>
                <a:fillRect/>
              </a:stretch>
            </p:blipFill>
            <p:spPr>
              <a:xfrm>
                <a:off x="10532467" y="1824560"/>
                <a:ext cx="38160" cy="38160"/>
              </a:xfrm>
              <a:prstGeom prst="rect">
                <a:avLst/>
              </a:prstGeom>
            </p:spPr>
          </p:pic>
        </mc:Fallback>
      </mc:AlternateContent>
    </p:spTree>
    <p:extLst>
      <p:ext uri="{BB962C8B-B14F-4D97-AF65-F5344CB8AC3E}">
        <p14:creationId xmlns:p14="http://schemas.microsoft.com/office/powerpoint/2010/main" val="632241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B0A31B-32D0-33BC-060E-EE3BE4580CC0}"/>
              </a:ext>
            </a:extLst>
          </p:cNvPr>
          <p:cNvSpPr>
            <a:spLocks noGrp="1"/>
          </p:cNvSpPr>
          <p:nvPr>
            <p:ph type="title"/>
          </p:nvPr>
        </p:nvSpPr>
        <p:spPr>
          <a:xfrm>
            <a:off x="540000" y="540000"/>
            <a:ext cx="11101135" cy="882400"/>
          </a:xfrm>
        </p:spPr>
        <p:txBody>
          <a:bodyPr>
            <a:normAutofit fontScale="90000"/>
          </a:bodyPr>
          <a:lstStyle/>
          <a:p>
            <a:r>
              <a:rPr lang="it-IT" i="1"/>
              <a:t>Saṃskāra</a:t>
            </a:r>
            <a:r>
              <a:rPr lang="it-IT"/>
              <a:t> come sinonimo di </a:t>
            </a:r>
            <a:r>
              <a:rPr lang="it-IT" i="1"/>
              <a:t>cetan</a:t>
            </a:r>
            <a:r>
              <a:rPr lang="it-IT" i="1">
                <a:latin typeface="Times New Roman" panose="02020603050405020304" pitchFamily="18" charset="0"/>
                <a:cs typeface="Times New Roman" panose="02020603050405020304" pitchFamily="18" charset="0"/>
              </a:rPr>
              <a:t>ā</a:t>
            </a:r>
            <a:endParaRPr lang="en-GB" i="1"/>
          </a:p>
        </p:txBody>
      </p:sp>
      <p:sp>
        <p:nvSpPr>
          <p:cNvPr id="3" name="Segnaposto contenuto 2">
            <a:extLst>
              <a:ext uri="{FF2B5EF4-FFF2-40B4-BE49-F238E27FC236}">
                <a16:creationId xmlns:a16="http://schemas.microsoft.com/office/drawing/2014/main" id="{71B0A40F-D276-1412-25FB-ADD31B254973}"/>
              </a:ext>
            </a:extLst>
          </p:cNvPr>
          <p:cNvSpPr>
            <a:spLocks noGrp="1"/>
          </p:cNvSpPr>
          <p:nvPr>
            <p:ph idx="1"/>
          </p:nvPr>
        </p:nvSpPr>
        <p:spPr>
          <a:xfrm>
            <a:off x="540000" y="1513841"/>
            <a:ext cx="11101136" cy="4794884"/>
          </a:xfrm>
        </p:spPr>
        <p:txBody>
          <a:bodyPr>
            <a:normAutofit lnSpcReduction="10000"/>
          </a:bodyPr>
          <a:lstStyle/>
          <a:p>
            <a:pPr marL="0" indent="0">
              <a:buNone/>
            </a:pPr>
            <a:r>
              <a:rPr lang="it-IT" sz="2800">
                <a:latin typeface="Book Antiqua" panose="02040602050305030304" pitchFamily="18" charset="0"/>
              </a:rPr>
              <a:t>In quanto secondo anello dell’origine dipendente (SN 12:2) </a:t>
            </a:r>
            <a:r>
              <a:rPr lang="it-IT" sz="2800" i="1" err="1">
                <a:latin typeface="Book Antiqua" panose="02040602050305030304" pitchFamily="18" charset="0"/>
              </a:rPr>
              <a:t>cetanā</a:t>
            </a:r>
            <a:r>
              <a:rPr lang="it-IT" sz="2800">
                <a:latin typeface="Book Antiqua" panose="02040602050305030304" pitchFamily="18" charset="0"/>
              </a:rPr>
              <a:t> si riferisce al karma positivo o negativo creato dalla motivazione che sottostà alle azioni di corpo, parola e mente e che, quando le condizioni sono mature, produce il risultato corrispondente e in questo caso va anche sotto il nome di </a:t>
            </a:r>
            <a:r>
              <a:rPr lang="it-IT" sz="2800" i="1" err="1">
                <a:latin typeface="Book Antiqua" panose="02040602050305030304" pitchFamily="18" charset="0"/>
              </a:rPr>
              <a:t>abhisaṃskāra</a:t>
            </a:r>
            <a:r>
              <a:rPr lang="it-IT" sz="2800">
                <a:latin typeface="Book Antiqua" panose="02040602050305030304" pitchFamily="18" charset="0"/>
              </a:rPr>
              <a:t>. In una persona illuminata che ha smantellato il processo della rinascita, </a:t>
            </a:r>
            <a:r>
              <a:rPr lang="it-IT" sz="2800" i="1" err="1">
                <a:latin typeface="Book Antiqua" panose="02040602050305030304" pitchFamily="18" charset="0"/>
              </a:rPr>
              <a:t>cetanā</a:t>
            </a:r>
            <a:r>
              <a:rPr lang="it-IT" sz="2800">
                <a:latin typeface="Book Antiqua" panose="02040602050305030304" pitchFamily="18" charset="0"/>
              </a:rPr>
              <a:t> non esiste con questa accezione.</a:t>
            </a:r>
          </a:p>
          <a:p>
            <a:pPr marL="0" indent="0">
              <a:buNone/>
            </a:pPr>
            <a:r>
              <a:rPr lang="it-IT" sz="2800" i="1" err="1">
                <a:latin typeface="Book Antiqua" panose="02040602050305030304" pitchFamily="18" charset="0"/>
              </a:rPr>
              <a:t>Saṃskāra</a:t>
            </a:r>
            <a:r>
              <a:rPr lang="it-IT" sz="2800">
                <a:latin typeface="Book Antiqua" panose="02040602050305030304" pitchFamily="18" charset="0"/>
              </a:rPr>
              <a:t> è sinonimo di </a:t>
            </a:r>
            <a:r>
              <a:rPr lang="it-IT" sz="2800" i="1" err="1">
                <a:latin typeface="Book Antiqua" panose="02040602050305030304" pitchFamily="18" charset="0"/>
              </a:rPr>
              <a:t>cetanā</a:t>
            </a:r>
            <a:r>
              <a:rPr lang="it-IT" sz="2800">
                <a:latin typeface="Book Antiqua" panose="02040602050305030304" pitchFamily="18" charset="0"/>
              </a:rPr>
              <a:t> sia in quanto aggregato che in quanto secondo anello dell’origine dipendente.</a:t>
            </a:r>
          </a:p>
          <a:p>
            <a:pPr marL="0" indent="0">
              <a:buNone/>
            </a:pPr>
            <a:endParaRPr lang="en-GB" sz="2800">
              <a:latin typeface="Book Antiqua" panose="02040602050305030304" pitchFamily="18" charset="0"/>
            </a:endParaRPr>
          </a:p>
        </p:txBody>
      </p:sp>
    </p:spTree>
    <p:extLst>
      <p:ext uri="{BB962C8B-B14F-4D97-AF65-F5344CB8AC3E}">
        <p14:creationId xmlns:p14="http://schemas.microsoft.com/office/powerpoint/2010/main" val="2165531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BF4E480B-94D6-46F9-A2B6-B98D311FD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49" name="Rectangle 48">
              <a:extLst>
                <a:ext uri="{FF2B5EF4-FFF2-40B4-BE49-F238E27FC236}">
                  <a16:creationId xmlns:a16="http://schemas.microsoft.com/office/drawing/2014/main" id="{07183CDE-91A1-40C3-8E80-66F89E1C2D5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0" name="Oval 49">
              <a:extLst>
                <a:ext uri="{FF2B5EF4-FFF2-40B4-BE49-F238E27FC236}">
                  <a16:creationId xmlns:a16="http://schemas.microsoft.com/office/drawing/2014/main" id="{A6756515-F9AA-46BD-8DD2-AA15BA492AC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1" name="Oval 50">
              <a:extLst>
                <a:ext uri="{FF2B5EF4-FFF2-40B4-BE49-F238E27FC236}">
                  <a16:creationId xmlns:a16="http://schemas.microsoft.com/office/drawing/2014/main" id="{ABA365E2-8B71-408B-9092-0104216AC7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nvGrpSpPr>
            <p:cNvPr id="52" name="Group 51">
              <a:extLst>
                <a:ext uri="{FF2B5EF4-FFF2-40B4-BE49-F238E27FC236}">
                  <a16:creationId xmlns:a16="http://schemas.microsoft.com/office/drawing/2014/main" id="{BEDB8D7A-1BF6-4CDB-B93A-7736955F5043}"/>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57" name="Rectangle 56">
                <a:extLst>
                  <a:ext uri="{FF2B5EF4-FFF2-40B4-BE49-F238E27FC236}">
                    <a16:creationId xmlns:a16="http://schemas.microsoft.com/office/drawing/2014/main" id="{5AACD774-5167-46C7-8A62-6E2FE4BE9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8" name="Rectangle 57">
                <a:extLst>
                  <a:ext uri="{FF2B5EF4-FFF2-40B4-BE49-F238E27FC236}">
                    <a16:creationId xmlns:a16="http://schemas.microsoft.com/office/drawing/2014/main" id="{06E0F2D8-452E-48F9-9912-C47EAEAE18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53" name="Group 52">
              <a:extLst>
                <a:ext uri="{FF2B5EF4-FFF2-40B4-BE49-F238E27FC236}">
                  <a16:creationId xmlns:a16="http://schemas.microsoft.com/office/drawing/2014/main" id="{91FBBF95-430B-427C-A6E8-DB899217FC00}"/>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55" name="Rectangle 54">
                <a:extLst>
                  <a:ext uri="{FF2B5EF4-FFF2-40B4-BE49-F238E27FC236}">
                    <a16:creationId xmlns:a16="http://schemas.microsoft.com/office/drawing/2014/main" id="{BEE64698-3ED2-4395-B7FC-65248E437E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6" name="Rectangle 55">
                <a:extLst>
                  <a:ext uri="{FF2B5EF4-FFF2-40B4-BE49-F238E27FC236}">
                    <a16:creationId xmlns:a16="http://schemas.microsoft.com/office/drawing/2014/main" id="{FE20B1E1-CE09-4C2A-A3FB-DB8026C54E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54" name="Rectangle 53">
              <a:extLst>
                <a:ext uri="{FF2B5EF4-FFF2-40B4-BE49-F238E27FC236}">
                  <a16:creationId xmlns:a16="http://schemas.microsoft.com/office/drawing/2014/main" id="{0CB2405B-A907-48B3-906A-FB3573C0B28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60" name="Rectangle 59">
            <a:extLst>
              <a:ext uri="{FF2B5EF4-FFF2-40B4-BE49-F238E27FC236}">
                <a16:creationId xmlns:a16="http://schemas.microsoft.com/office/drawing/2014/main" id="{6DC8E2D9-6729-4614-8667-C1016D318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useBgFill="1">
        <p:nvSpPr>
          <p:cNvPr id="62" name="Rectangle 61">
            <a:extLst>
              <a:ext uri="{FF2B5EF4-FFF2-40B4-BE49-F238E27FC236}">
                <a16:creationId xmlns:a16="http://schemas.microsoft.com/office/drawing/2014/main" id="{EB9B5A19-3592-48E2-BC31-90E092BD6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63">
            <a:extLst>
              <a:ext uri="{FF2B5EF4-FFF2-40B4-BE49-F238E27FC236}">
                <a16:creationId xmlns:a16="http://schemas.microsoft.com/office/drawing/2014/main" id="{E2548C40-4C00-4E91-BFA6-84B4D66225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65" name="Rectangle 64">
              <a:extLst>
                <a:ext uri="{FF2B5EF4-FFF2-40B4-BE49-F238E27FC236}">
                  <a16:creationId xmlns:a16="http://schemas.microsoft.com/office/drawing/2014/main" id="{B6EE6BCA-C84E-4BED-B084-F599F7EE689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24695526-4BAA-4EFE-91C1-1E446117C0C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00DF9B86-7987-40DC-85D6-479F5A2E87C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a:extLst>
                <a:ext uri="{FF2B5EF4-FFF2-40B4-BE49-F238E27FC236}">
                  <a16:creationId xmlns:a16="http://schemas.microsoft.com/office/drawing/2014/main" id="{A5465368-1AF5-43D6-BAD2-6BE8B04D94C7}"/>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73" name="Rectangle 72">
                <a:extLst>
                  <a:ext uri="{FF2B5EF4-FFF2-40B4-BE49-F238E27FC236}">
                    <a16:creationId xmlns:a16="http://schemas.microsoft.com/office/drawing/2014/main" id="{CEB28D27-BDED-4D8C-94FC-58E93235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77AC833D-449C-45F4-9851-216F3681F2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09528AAE-A1EB-446C-81BE-BA5E4490E4E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71" name="Rectangle 70">
                <a:extLst>
                  <a:ext uri="{FF2B5EF4-FFF2-40B4-BE49-F238E27FC236}">
                    <a16:creationId xmlns:a16="http://schemas.microsoft.com/office/drawing/2014/main" id="{9F7C0F2C-B581-402B-B4C4-6DFB713149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356A6B0D-707F-420B-BF4D-2CB60CCCA0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0" name="Rectangle 69">
              <a:extLst>
                <a:ext uri="{FF2B5EF4-FFF2-40B4-BE49-F238E27FC236}">
                  <a16:creationId xmlns:a16="http://schemas.microsoft.com/office/drawing/2014/main" id="{F8B7A59E-D61A-4BEB-A38A-1E8E5EBB837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Rectangle 75">
            <a:extLst>
              <a:ext uri="{FF2B5EF4-FFF2-40B4-BE49-F238E27FC236}">
                <a16:creationId xmlns:a16="http://schemas.microsoft.com/office/drawing/2014/main" id="{DD99E1B6-CBC4-4306-9DFC-847D6D135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bg2">
                  <a:alpha val="40000"/>
                </a:schemeClr>
              </a:gs>
              <a:gs pos="37000">
                <a:schemeClr val="bg2">
                  <a:alpha val="40000"/>
                </a:schemeClr>
              </a:gs>
              <a:gs pos="79000">
                <a:schemeClr val="bg2">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 name="Titolo 3">
            <a:extLst>
              <a:ext uri="{FF2B5EF4-FFF2-40B4-BE49-F238E27FC236}">
                <a16:creationId xmlns:a16="http://schemas.microsoft.com/office/drawing/2014/main" id="{15E8DCD8-8FD1-E7E1-81E2-542B9E353968}"/>
              </a:ext>
            </a:extLst>
          </p:cNvPr>
          <p:cNvSpPr>
            <a:spLocks noGrp="1"/>
          </p:cNvSpPr>
          <p:nvPr>
            <p:ph type="title"/>
          </p:nvPr>
        </p:nvSpPr>
        <p:spPr>
          <a:xfrm>
            <a:off x="561981" y="1230054"/>
            <a:ext cx="4500561" cy="4259814"/>
          </a:xfrm>
        </p:spPr>
        <p:txBody>
          <a:bodyPr vert="horz" lIns="91440" tIns="45720" rIns="91440" bIns="45720" rtlCol="0" anchor="b">
            <a:normAutofit/>
          </a:bodyPr>
          <a:lstStyle/>
          <a:p>
            <a:r>
              <a:rPr lang="en-US" sz="7500"/>
              <a:t>I </a:t>
            </a:r>
            <a:r>
              <a:rPr lang="en-US" sz="7500" i="1"/>
              <a:t>saṅkhāra</a:t>
            </a:r>
            <a:r>
              <a:rPr lang="en-US" sz="7500"/>
              <a:t> in </a:t>
            </a:r>
            <a:r>
              <a:rPr lang="en-US" sz="7500" err="1"/>
              <a:t>quanto</a:t>
            </a:r>
            <a:r>
              <a:rPr lang="en-US" sz="7500"/>
              <a:t> quarto </a:t>
            </a:r>
            <a:r>
              <a:rPr lang="en-US" sz="7500" err="1"/>
              <a:t>aggregato</a:t>
            </a:r>
            <a:endParaRPr lang="en-US" sz="7500"/>
          </a:p>
        </p:txBody>
      </p:sp>
      <p:pic>
        <p:nvPicPr>
          <p:cNvPr id="6" name="Picture 5">
            <a:extLst>
              <a:ext uri="{FF2B5EF4-FFF2-40B4-BE49-F238E27FC236}">
                <a16:creationId xmlns:a16="http://schemas.microsoft.com/office/drawing/2014/main" id="{EAEC565E-1CFE-B20C-8C62-18B946AE6C1D}"/>
              </a:ext>
            </a:extLst>
          </p:cNvPr>
          <p:cNvPicPr>
            <a:picLocks noChangeAspect="1"/>
          </p:cNvPicPr>
          <p:nvPr/>
        </p:nvPicPr>
        <p:blipFill rotWithShape="1">
          <a:blip r:embed="rId2">
            <a:extLst>
              <a:ext uri="{28A0092B-C50C-407E-A947-70E740481C1C}">
                <a14:useLocalDpi xmlns:a14="http://schemas.microsoft.com/office/drawing/2010/main" val="0"/>
              </a:ext>
            </a:extLst>
          </a:blip>
          <a:srcRect b="20189"/>
          <a:stretch/>
        </p:blipFill>
        <p:spPr>
          <a:xfrm>
            <a:off x="5747424" y="10"/>
            <a:ext cx="6444576" cy="6857990"/>
          </a:xfrm>
          <a:prstGeom prst="rect">
            <a:avLst/>
          </a:prstGeom>
        </p:spPr>
      </p:pic>
    </p:spTree>
    <p:extLst>
      <p:ext uri="{BB962C8B-B14F-4D97-AF65-F5344CB8AC3E}">
        <p14:creationId xmlns:p14="http://schemas.microsoft.com/office/powerpoint/2010/main" val="34790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8F759E-4ECE-7647-9556-3CAC0472119F}"/>
              </a:ext>
            </a:extLst>
          </p:cNvPr>
          <p:cNvSpPr>
            <a:spLocks noGrp="1"/>
          </p:cNvSpPr>
          <p:nvPr>
            <p:ph type="title"/>
          </p:nvPr>
        </p:nvSpPr>
        <p:spPr>
          <a:xfrm>
            <a:off x="540000" y="540000"/>
            <a:ext cx="11101135" cy="1105920"/>
          </a:xfrm>
        </p:spPr>
        <p:txBody>
          <a:bodyPr/>
          <a:lstStyle/>
          <a:p>
            <a:r>
              <a:rPr lang="it-IT"/>
              <a:t>La definizione nei sutta</a:t>
            </a:r>
            <a:endParaRPr lang="en-GB"/>
          </a:p>
        </p:txBody>
      </p:sp>
      <p:sp>
        <p:nvSpPr>
          <p:cNvPr id="3" name="Segnaposto contenuto 2">
            <a:extLst>
              <a:ext uri="{FF2B5EF4-FFF2-40B4-BE49-F238E27FC236}">
                <a16:creationId xmlns:a16="http://schemas.microsoft.com/office/drawing/2014/main" id="{BD9C525B-8D45-F517-D848-D1FD3C9E5EE6}"/>
              </a:ext>
            </a:extLst>
          </p:cNvPr>
          <p:cNvSpPr>
            <a:spLocks noGrp="1"/>
          </p:cNvSpPr>
          <p:nvPr>
            <p:ph idx="1"/>
          </p:nvPr>
        </p:nvSpPr>
        <p:spPr>
          <a:xfrm>
            <a:off x="540000" y="1513841"/>
            <a:ext cx="11101136" cy="4794884"/>
          </a:xfrm>
        </p:spPr>
        <p:txBody>
          <a:bodyPr>
            <a:normAutofit/>
          </a:bodyPr>
          <a:lstStyle/>
          <a:p>
            <a:pPr marL="0" indent="0">
              <a:buNone/>
            </a:pPr>
            <a:r>
              <a:rPr lang="it-IT" sz="2400" b="1">
                <a:latin typeface="Book Antiqua" panose="02040602050305030304" pitchFamily="18" charset="0"/>
              </a:rPr>
              <a:t>SN 22:56 </a:t>
            </a:r>
          </a:p>
          <a:p>
            <a:pPr marL="0" indent="0">
              <a:buNone/>
            </a:pPr>
            <a:r>
              <a:rPr lang="it-IT" sz="2400">
                <a:latin typeface="Book Antiqua" panose="02040602050305030304" pitchFamily="18" charset="0"/>
              </a:rPr>
              <a:t>“E cosa, monaci, sono le formazioni volizionali? Ci sono queste sei classi di volizioni: volizioni riguardo alle forme, volizioni riguardo ai suoni, volizioni riguardo agli odori, volizioni riguardo ai sapori, volizioni riguardo agli oggetti del tatto e volizioni riguardo ai fenomeni mentali. Queste si chiamano formazioni volizionali. Col sorgere del contatto sorgono le formazioni volizionali. Col cessare del contatto cessano le formazioni volizionali. Il Nobile Ottuplice Sentiero è il sentiero che conduce alla cessazione delle formazioni volizionali, ossia retta opinione, … retta concentrazione.”</a:t>
            </a:r>
          </a:p>
        </p:txBody>
      </p:sp>
    </p:spTree>
    <p:extLst>
      <p:ext uri="{BB962C8B-B14F-4D97-AF65-F5344CB8AC3E}">
        <p14:creationId xmlns:p14="http://schemas.microsoft.com/office/powerpoint/2010/main" val="3691941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8F759E-4ECE-7647-9556-3CAC0472119F}"/>
              </a:ext>
            </a:extLst>
          </p:cNvPr>
          <p:cNvSpPr>
            <a:spLocks noGrp="1"/>
          </p:cNvSpPr>
          <p:nvPr>
            <p:ph type="title"/>
          </p:nvPr>
        </p:nvSpPr>
        <p:spPr>
          <a:xfrm>
            <a:off x="540000" y="540000"/>
            <a:ext cx="11101135" cy="1105920"/>
          </a:xfrm>
        </p:spPr>
        <p:txBody>
          <a:bodyPr/>
          <a:lstStyle/>
          <a:p>
            <a:r>
              <a:rPr lang="it-IT"/>
              <a:t>La definizione nei sutta</a:t>
            </a:r>
            <a:endParaRPr lang="en-GB"/>
          </a:p>
        </p:txBody>
      </p:sp>
      <p:sp>
        <p:nvSpPr>
          <p:cNvPr id="3" name="Segnaposto contenuto 2">
            <a:extLst>
              <a:ext uri="{FF2B5EF4-FFF2-40B4-BE49-F238E27FC236}">
                <a16:creationId xmlns:a16="http://schemas.microsoft.com/office/drawing/2014/main" id="{BD9C525B-8D45-F517-D848-D1FD3C9E5EE6}"/>
              </a:ext>
            </a:extLst>
          </p:cNvPr>
          <p:cNvSpPr>
            <a:spLocks noGrp="1"/>
          </p:cNvSpPr>
          <p:nvPr>
            <p:ph idx="1"/>
          </p:nvPr>
        </p:nvSpPr>
        <p:spPr>
          <a:xfrm>
            <a:off x="540000" y="1513841"/>
            <a:ext cx="11101136" cy="4794884"/>
          </a:xfrm>
        </p:spPr>
        <p:txBody>
          <a:bodyPr>
            <a:normAutofit/>
          </a:bodyPr>
          <a:lstStyle/>
          <a:p>
            <a:pPr marL="0" indent="0">
              <a:buNone/>
            </a:pPr>
            <a:r>
              <a:rPr lang="it-IT" sz="2400" b="1">
                <a:latin typeface="Book Antiqua" panose="02040602050305030304" pitchFamily="18" charset="0"/>
              </a:rPr>
              <a:t>SN 22:79</a:t>
            </a:r>
          </a:p>
          <a:p>
            <a:pPr marL="0" indent="0">
              <a:buNone/>
            </a:pPr>
            <a:r>
              <a:rPr lang="it-IT" sz="2400">
                <a:latin typeface="Book Antiqua" panose="02040602050305030304" pitchFamily="18" charset="0"/>
              </a:rPr>
              <a:t>E perché, monaci, le chiamate formazioni volizionali? ‘Costruiscono il condizionato’, monaci, perciò sono chiamate formazioni volizionali. E qual è il condizionato che costruiscono? Costruiscono la forma in quanto forma; costruiscono la sensazione in quanto sensazione; costruiscono la percezione in quanto percezione; costruiscono le formazioni volizionali in quanti formazioni volizionali; costruiscono la coscienza in quando coscienza, ‘Costruiscono il condizionato’, monaci perciò sono chiamate formazioni volizionali.</a:t>
            </a:r>
          </a:p>
          <a:p>
            <a:endParaRPr lang="en-GB"/>
          </a:p>
        </p:txBody>
      </p:sp>
    </p:spTree>
    <p:extLst>
      <p:ext uri="{BB962C8B-B14F-4D97-AF65-F5344CB8AC3E}">
        <p14:creationId xmlns:p14="http://schemas.microsoft.com/office/powerpoint/2010/main" val="406050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BF4E480B-94D6-46F9-A2B6-B98D311FD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49" name="Rectangle 48">
              <a:extLst>
                <a:ext uri="{FF2B5EF4-FFF2-40B4-BE49-F238E27FC236}">
                  <a16:creationId xmlns:a16="http://schemas.microsoft.com/office/drawing/2014/main" id="{07183CDE-91A1-40C3-8E80-66F89E1C2D5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0" name="Oval 49">
              <a:extLst>
                <a:ext uri="{FF2B5EF4-FFF2-40B4-BE49-F238E27FC236}">
                  <a16:creationId xmlns:a16="http://schemas.microsoft.com/office/drawing/2014/main" id="{A6756515-F9AA-46BD-8DD2-AA15BA492AC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1" name="Oval 50">
              <a:extLst>
                <a:ext uri="{FF2B5EF4-FFF2-40B4-BE49-F238E27FC236}">
                  <a16:creationId xmlns:a16="http://schemas.microsoft.com/office/drawing/2014/main" id="{ABA365E2-8B71-408B-9092-0104216AC7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nvGrpSpPr>
            <p:cNvPr id="52" name="Group 51">
              <a:extLst>
                <a:ext uri="{FF2B5EF4-FFF2-40B4-BE49-F238E27FC236}">
                  <a16:creationId xmlns:a16="http://schemas.microsoft.com/office/drawing/2014/main" id="{BEDB8D7A-1BF6-4CDB-B93A-7736955F5043}"/>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57" name="Rectangle 56">
                <a:extLst>
                  <a:ext uri="{FF2B5EF4-FFF2-40B4-BE49-F238E27FC236}">
                    <a16:creationId xmlns:a16="http://schemas.microsoft.com/office/drawing/2014/main" id="{5AACD774-5167-46C7-8A62-6E2FE4BE9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8" name="Rectangle 57">
                <a:extLst>
                  <a:ext uri="{FF2B5EF4-FFF2-40B4-BE49-F238E27FC236}">
                    <a16:creationId xmlns:a16="http://schemas.microsoft.com/office/drawing/2014/main" id="{06E0F2D8-452E-48F9-9912-C47EAEAE18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53" name="Group 52">
              <a:extLst>
                <a:ext uri="{FF2B5EF4-FFF2-40B4-BE49-F238E27FC236}">
                  <a16:creationId xmlns:a16="http://schemas.microsoft.com/office/drawing/2014/main" id="{91FBBF95-430B-427C-A6E8-DB899217FC00}"/>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55" name="Rectangle 54">
                <a:extLst>
                  <a:ext uri="{FF2B5EF4-FFF2-40B4-BE49-F238E27FC236}">
                    <a16:creationId xmlns:a16="http://schemas.microsoft.com/office/drawing/2014/main" id="{BEE64698-3ED2-4395-B7FC-65248E437E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6" name="Rectangle 55">
                <a:extLst>
                  <a:ext uri="{FF2B5EF4-FFF2-40B4-BE49-F238E27FC236}">
                    <a16:creationId xmlns:a16="http://schemas.microsoft.com/office/drawing/2014/main" id="{FE20B1E1-CE09-4C2A-A3FB-DB8026C54E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54" name="Rectangle 53">
              <a:extLst>
                <a:ext uri="{FF2B5EF4-FFF2-40B4-BE49-F238E27FC236}">
                  <a16:creationId xmlns:a16="http://schemas.microsoft.com/office/drawing/2014/main" id="{0CB2405B-A907-48B3-906A-FB3573C0B28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60" name="Rectangle 59">
            <a:extLst>
              <a:ext uri="{FF2B5EF4-FFF2-40B4-BE49-F238E27FC236}">
                <a16:creationId xmlns:a16="http://schemas.microsoft.com/office/drawing/2014/main" id="{6DC8E2D9-6729-4614-8667-C1016D318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useBgFill="1">
        <p:nvSpPr>
          <p:cNvPr id="62" name="Rectangle 61">
            <a:extLst>
              <a:ext uri="{FF2B5EF4-FFF2-40B4-BE49-F238E27FC236}">
                <a16:creationId xmlns:a16="http://schemas.microsoft.com/office/drawing/2014/main" id="{EB9B5A19-3592-48E2-BC31-90E092BD6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63">
            <a:extLst>
              <a:ext uri="{FF2B5EF4-FFF2-40B4-BE49-F238E27FC236}">
                <a16:creationId xmlns:a16="http://schemas.microsoft.com/office/drawing/2014/main" id="{E2548C40-4C00-4E91-BFA6-84B4D66225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65" name="Rectangle 64">
              <a:extLst>
                <a:ext uri="{FF2B5EF4-FFF2-40B4-BE49-F238E27FC236}">
                  <a16:creationId xmlns:a16="http://schemas.microsoft.com/office/drawing/2014/main" id="{B6EE6BCA-C84E-4BED-B084-F599F7EE689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24695526-4BAA-4EFE-91C1-1E446117C0C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00DF9B86-7987-40DC-85D6-479F5A2E87C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a:extLst>
                <a:ext uri="{FF2B5EF4-FFF2-40B4-BE49-F238E27FC236}">
                  <a16:creationId xmlns:a16="http://schemas.microsoft.com/office/drawing/2014/main" id="{A5465368-1AF5-43D6-BAD2-6BE8B04D94C7}"/>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73" name="Rectangle 72">
                <a:extLst>
                  <a:ext uri="{FF2B5EF4-FFF2-40B4-BE49-F238E27FC236}">
                    <a16:creationId xmlns:a16="http://schemas.microsoft.com/office/drawing/2014/main" id="{CEB28D27-BDED-4D8C-94FC-58E93235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77AC833D-449C-45F4-9851-216F3681F2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09528AAE-A1EB-446C-81BE-BA5E4490E4E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71" name="Rectangle 70">
                <a:extLst>
                  <a:ext uri="{FF2B5EF4-FFF2-40B4-BE49-F238E27FC236}">
                    <a16:creationId xmlns:a16="http://schemas.microsoft.com/office/drawing/2014/main" id="{9F7C0F2C-B581-402B-B4C4-6DFB713149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356A6B0D-707F-420B-BF4D-2CB60CCCA0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0" name="Rectangle 69">
              <a:extLst>
                <a:ext uri="{FF2B5EF4-FFF2-40B4-BE49-F238E27FC236}">
                  <a16:creationId xmlns:a16="http://schemas.microsoft.com/office/drawing/2014/main" id="{F8B7A59E-D61A-4BEB-A38A-1E8E5EBB837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Rectangle 75">
            <a:extLst>
              <a:ext uri="{FF2B5EF4-FFF2-40B4-BE49-F238E27FC236}">
                <a16:creationId xmlns:a16="http://schemas.microsoft.com/office/drawing/2014/main" id="{DD99E1B6-CBC4-4306-9DFC-847D6D135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bg2">
                  <a:alpha val="40000"/>
                </a:schemeClr>
              </a:gs>
              <a:gs pos="37000">
                <a:schemeClr val="bg2">
                  <a:alpha val="40000"/>
                </a:schemeClr>
              </a:gs>
              <a:gs pos="79000">
                <a:schemeClr val="bg2">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 name="Titolo 3">
            <a:extLst>
              <a:ext uri="{FF2B5EF4-FFF2-40B4-BE49-F238E27FC236}">
                <a16:creationId xmlns:a16="http://schemas.microsoft.com/office/drawing/2014/main" id="{15E8DCD8-8FD1-E7E1-81E2-542B9E353968}"/>
              </a:ext>
            </a:extLst>
          </p:cNvPr>
          <p:cNvSpPr>
            <a:spLocks noGrp="1"/>
          </p:cNvSpPr>
          <p:nvPr>
            <p:ph type="title"/>
          </p:nvPr>
        </p:nvSpPr>
        <p:spPr>
          <a:xfrm>
            <a:off x="550863" y="599440"/>
            <a:ext cx="4500561" cy="5643094"/>
          </a:xfrm>
        </p:spPr>
        <p:txBody>
          <a:bodyPr vert="horz" lIns="91440" tIns="45720" rIns="91440" bIns="45720" rtlCol="0" anchor="b">
            <a:noAutofit/>
          </a:bodyPr>
          <a:lstStyle/>
          <a:p>
            <a:r>
              <a:rPr lang="en-US" sz="6000"/>
              <a:t>I </a:t>
            </a:r>
            <a:r>
              <a:rPr lang="en-US" sz="6000" i="1"/>
              <a:t>saṅkhāra</a:t>
            </a:r>
            <a:r>
              <a:rPr lang="en-US" sz="6000"/>
              <a:t> in </a:t>
            </a:r>
            <a:r>
              <a:rPr lang="en-US" sz="6000" err="1"/>
              <a:t>quanto</a:t>
            </a:r>
            <a:r>
              <a:rPr lang="en-US" sz="6000"/>
              <a:t> secondo </a:t>
            </a:r>
            <a:r>
              <a:rPr lang="en-US" sz="6000" err="1"/>
              <a:t>anello</a:t>
            </a:r>
            <a:r>
              <a:rPr lang="en-US" sz="6000"/>
              <a:t> </a:t>
            </a:r>
            <a:r>
              <a:rPr lang="en-US" sz="6000" err="1"/>
              <a:t>dell’origine</a:t>
            </a:r>
            <a:r>
              <a:rPr lang="en-US" sz="6000"/>
              <a:t> </a:t>
            </a:r>
            <a:r>
              <a:rPr lang="en-US" sz="6000" err="1"/>
              <a:t>dipendente</a:t>
            </a:r>
            <a:endParaRPr lang="en-US" sz="6000"/>
          </a:p>
        </p:txBody>
      </p:sp>
      <p:pic>
        <p:nvPicPr>
          <p:cNvPr id="6" name="Picture 5">
            <a:extLst>
              <a:ext uri="{FF2B5EF4-FFF2-40B4-BE49-F238E27FC236}">
                <a16:creationId xmlns:a16="http://schemas.microsoft.com/office/drawing/2014/main" id="{EAEC565E-1CFE-B20C-8C62-18B946AE6C1D}"/>
              </a:ext>
            </a:extLst>
          </p:cNvPr>
          <p:cNvPicPr>
            <a:picLocks noChangeAspect="1"/>
          </p:cNvPicPr>
          <p:nvPr/>
        </p:nvPicPr>
        <p:blipFill rotWithShape="1">
          <a:blip r:embed="rId2">
            <a:extLst>
              <a:ext uri="{28A0092B-C50C-407E-A947-70E740481C1C}">
                <a14:useLocalDpi xmlns:a14="http://schemas.microsoft.com/office/drawing/2010/main" val="0"/>
              </a:ext>
            </a:extLst>
          </a:blip>
          <a:srcRect b="20189"/>
          <a:stretch/>
        </p:blipFill>
        <p:spPr>
          <a:xfrm>
            <a:off x="5747424" y="10"/>
            <a:ext cx="6444576" cy="6857990"/>
          </a:xfrm>
          <a:prstGeom prst="rect">
            <a:avLst/>
          </a:prstGeom>
        </p:spPr>
      </p:pic>
    </p:spTree>
    <p:extLst>
      <p:ext uri="{BB962C8B-B14F-4D97-AF65-F5344CB8AC3E}">
        <p14:creationId xmlns:p14="http://schemas.microsoft.com/office/powerpoint/2010/main" val="233561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8F759E-4ECE-7647-9556-3CAC0472119F}"/>
              </a:ext>
            </a:extLst>
          </p:cNvPr>
          <p:cNvSpPr>
            <a:spLocks noGrp="1"/>
          </p:cNvSpPr>
          <p:nvPr>
            <p:ph type="title"/>
          </p:nvPr>
        </p:nvSpPr>
        <p:spPr>
          <a:xfrm>
            <a:off x="540000" y="540000"/>
            <a:ext cx="11101135" cy="1105920"/>
          </a:xfrm>
        </p:spPr>
        <p:txBody>
          <a:bodyPr/>
          <a:lstStyle/>
          <a:p>
            <a:r>
              <a:rPr lang="it-IT"/>
              <a:t>La definizione nei sutta</a:t>
            </a:r>
            <a:endParaRPr lang="en-GB"/>
          </a:p>
        </p:txBody>
      </p:sp>
      <p:sp>
        <p:nvSpPr>
          <p:cNvPr id="3" name="Segnaposto contenuto 2">
            <a:extLst>
              <a:ext uri="{FF2B5EF4-FFF2-40B4-BE49-F238E27FC236}">
                <a16:creationId xmlns:a16="http://schemas.microsoft.com/office/drawing/2014/main" id="{BD9C525B-8D45-F517-D848-D1FD3C9E5EE6}"/>
              </a:ext>
            </a:extLst>
          </p:cNvPr>
          <p:cNvSpPr>
            <a:spLocks noGrp="1"/>
          </p:cNvSpPr>
          <p:nvPr>
            <p:ph idx="1"/>
          </p:nvPr>
        </p:nvSpPr>
        <p:spPr>
          <a:xfrm>
            <a:off x="540000" y="1513841"/>
            <a:ext cx="11101136" cy="4794884"/>
          </a:xfrm>
        </p:spPr>
        <p:txBody>
          <a:bodyPr>
            <a:normAutofit/>
          </a:bodyPr>
          <a:lstStyle/>
          <a:p>
            <a:pPr marL="0" indent="0">
              <a:buNone/>
            </a:pPr>
            <a:r>
              <a:rPr lang="it-IT" sz="3200" b="1">
                <a:latin typeface="Book Antiqua" panose="02040602050305030304" pitchFamily="18" charset="0"/>
              </a:rPr>
              <a:t>SN 12:2, Analisi dell’origine dipendente</a:t>
            </a:r>
          </a:p>
          <a:p>
            <a:pPr marL="0" indent="0">
              <a:buNone/>
            </a:pPr>
            <a:r>
              <a:rPr lang="it-IT" sz="3200">
                <a:latin typeface="Book Antiqua" panose="02040602050305030304" pitchFamily="18" charset="0"/>
              </a:rPr>
              <a:t>Cosa, o monaci, sono le formazioni volizionali? Ci sono questi tre tipi di formazioni volizionali: la formazione volizionale corporea, la formazione volizionale verbale, la formazione volizionale mentale. Queste sono chiamate formazioni volizionali. </a:t>
            </a:r>
          </a:p>
          <a:p>
            <a:endParaRPr lang="en-GB"/>
          </a:p>
        </p:txBody>
      </p:sp>
    </p:spTree>
    <p:extLst>
      <p:ext uri="{BB962C8B-B14F-4D97-AF65-F5344CB8AC3E}">
        <p14:creationId xmlns:p14="http://schemas.microsoft.com/office/powerpoint/2010/main" val="4219517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BF4E480B-94D6-46F9-A2B6-B98D311FD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49" name="Rectangle 48">
              <a:extLst>
                <a:ext uri="{FF2B5EF4-FFF2-40B4-BE49-F238E27FC236}">
                  <a16:creationId xmlns:a16="http://schemas.microsoft.com/office/drawing/2014/main" id="{07183CDE-91A1-40C3-8E80-66F89E1C2D5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0" name="Oval 49">
              <a:extLst>
                <a:ext uri="{FF2B5EF4-FFF2-40B4-BE49-F238E27FC236}">
                  <a16:creationId xmlns:a16="http://schemas.microsoft.com/office/drawing/2014/main" id="{A6756515-F9AA-46BD-8DD2-AA15BA492AC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1" name="Oval 50">
              <a:extLst>
                <a:ext uri="{FF2B5EF4-FFF2-40B4-BE49-F238E27FC236}">
                  <a16:creationId xmlns:a16="http://schemas.microsoft.com/office/drawing/2014/main" id="{ABA365E2-8B71-408B-9092-0104216AC7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nvGrpSpPr>
            <p:cNvPr id="52" name="Group 51">
              <a:extLst>
                <a:ext uri="{FF2B5EF4-FFF2-40B4-BE49-F238E27FC236}">
                  <a16:creationId xmlns:a16="http://schemas.microsoft.com/office/drawing/2014/main" id="{BEDB8D7A-1BF6-4CDB-B93A-7736955F5043}"/>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57" name="Rectangle 56">
                <a:extLst>
                  <a:ext uri="{FF2B5EF4-FFF2-40B4-BE49-F238E27FC236}">
                    <a16:creationId xmlns:a16="http://schemas.microsoft.com/office/drawing/2014/main" id="{5AACD774-5167-46C7-8A62-6E2FE4BE9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8" name="Rectangle 57">
                <a:extLst>
                  <a:ext uri="{FF2B5EF4-FFF2-40B4-BE49-F238E27FC236}">
                    <a16:creationId xmlns:a16="http://schemas.microsoft.com/office/drawing/2014/main" id="{06E0F2D8-452E-48F9-9912-C47EAEAE18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53" name="Group 52">
              <a:extLst>
                <a:ext uri="{FF2B5EF4-FFF2-40B4-BE49-F238E27FC236}">
                  <a16:creationId xmlns:a16="http://schemas.microsoft.com/office/drawing/2014/main" id="{91FBBF95-430B-427C-A6E8-DB899217FC00}"/>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55" name="Rectangle 54">
                <a:extLst>
                  <a:ext uri="{FF2B5EF4-FFF2-40B4-BE49-F238E27FC236}">
                    <a16:creationId xmlns:a16="http://schemas.microsoft.com/office/drawing/2014/main" id="{BEE64698-3ED2-4395-B7FC-65248E437E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6" name="Rectangle 55">
                <a:extLst>
                  <a:ext uri="{FF2B5EF4-FFF2-40B4-BE49-F238E27FC236}">
                    <a16:creationId xmlns:a16="http://schemas.microsoft.com/office/drawing/2014/main" id="{FE20B1E1-CE09-4C2A-A3FB-DB8026C54E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54" name="Rectangle 53">
              <a:extLst>
                <a:ext uri="{FF2B5EF4-FFF2-40B4-BE49-F238E27FC236}">
                  <a16:creationId xmlns:a16="http://schemas.microsoft.com/office/drawing/2014/main" id="{0CB2405B-A907-48B3-906A-FB3573C0B28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60" name="Rectangle 59">
            <a:extLst>
              <a:ext uri="{FF2B5EF4-FFF2-40B4-BE49-F238E27FC236}">
                <a16:creationId xmlns:a16="http://schemas.microsoft.com/office/drawing/2014/main" id="{6DC8E2D9-6729-4614-8667-C1016D318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useBgFill="1">
        <p:nvSpPr>
          <p:cNvPr id="62" name="Rectangle 61">
            <a:extLst>
              <a:ext uri="{FF2B5EF4-FFF2-40B4-BE49-F238E27FC236}">
                <a16:creationId xmlns:a16="http://schemas.microsoft.com/office/drawing/2014/main" id="{EB9B5A19-3592-48E2-BC31-90E092BD6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63">
            <a:extLst>
              <a:ext uri="{FF2B5EF4-FFF2-40B4-BE49-F238E27FC236}">
                <a16:creationId xmlns:a16="http://schemas.microsoft.com/office/drawing/2014/main" id="{E2548C40-4C00-4E91-BFA6-84B4D66225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65" name="Rectangle 64">
              <a:extLst>
                <a:ext uri="{FF2B5EF4-FFF2-40B4-BE49-F238E27FC236}">
                  <a16:creationId xmlns:a16="http://schemas.microsoft.com/office/drawing/2014/main" id="{B6EE6BCA-C84E-4BED-B084-F599F7EE689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24695526-4BAA-4EFE-91C1-1E446117C0C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00DF9B86-7987-40DC-85D6-479F5A2E87C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a:extLst>
                <a:ext uri="{FF2B5EF4-FFF2-40B4-BE49-F238E27FC236}">
                  <a16:creationId xmlns:a16="http://schemas.microsoft.com/office/drawing/2014/main" id="{A5465368-1AF5-43D6-BAD2-6BE8B04D94C7}"/>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73" name="Rectangle 72">
                <a:extLst>
                  <a:ext uri="{FF2B5EF4-FFF2-40B4-BE49-F238E27FC236}">
                    <a16:creationId xmlns:a16="http://schemas.microsoft.com/office/drawing/2014/main" id="{CEB28D27-BDED-4D8C-94FC-58E93235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77AC833D-449C-45F4-9851-216F3681F2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09528AAE-A1EB-446C-81BE-BA5E4490E4E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71" name="Rectangle 70">
                <a:extLst>
                  <a:ext uri="{FF2B5EF4-FFF2-40B4-BE49-F238E27FC236}">
                    <a16:creationId xmlns:a16="http://schemas.microsoft.com/office/drawing/2014/main" id="{9F7C0F2C-B581-402B-B4C4-6DFB713149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356A6B0D-707F-420B-BF4D-2CB60CCCA0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0" name="Rectangle 69">
              <a:extLst>
                <a:ext uri="{FF2B5EF4-FFF2-40B4-BE49-F238E27FC236}">
                  <a16:creationId xmlns:a16="http://schemas.microsoft.com/office/drawing/2014/main" id="{F8B7A59E-D61A-4BEB-A38A-1E8E5EBB837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Rectangle 75">
            <a:extLst>
              <a:ext uri="{FF2B5EF4-FFF2-40B4-BE49-F238E27FC236}">
                <a16:creationId xmlns:a16="http://schemas.microsoft.com/office/drawing/2014/main" id="{DD99E1B6-CBC4-4306-9DFC-847D6D135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bg2">
                  <a:alpha val="40000"/>
                </a:schemeClr>
              </a:gs>
              <a:gs pos="37000">
                <a:schemeClr val="bg2">
                  <a:alpha val="40000"/>
                </a:schemeClr>
              </a:gs>
              <a:gs pos="79000">
                <a:schemeClr val="bg2">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 name="Titolo 3">
            <a:extLst>
              <a:ext uri="{FF2B5EF4-FFF2-40B4-BE49-F238E27FC236}">
                <a16:creationId xmlns:a16="http://schemas.microsoft.com/office/drawing/2014/main" id="{15E8DCD8-8FD1-E7E1-81E2-542B9E353968}"/>
              </a:ext>
            </a:extLst>
          </p:cNvPr>
          <p:cNvSpPr>
            <a:spLocks noGrp="1"/>
          </p:cNvSpPr>
          <p:nvPr>
            <p:ph type="title"/>
          </p:nvPr>
        </p:nvSpPr>
        <p:spPr>
          <a:xfrm>
            <a:off x="561981" y="1076960"/>
            <a:ext cx="4500561" cy="5303520"/>
          </a:xfrm>
        </p:spPr>
        <p:txBody>
          <a:bodyPr vert="horz" lIns="91440" tIns="45720" rIns="91440" bIns="45720" rtlCol="0" anchor="b">
            <a:noAutofit/>
          </a:bodyPr>
          <a:lstStyle/>
          <a:p>
            <a:r>
              <a:rPr lang="en-US" sz="4800" err="1"/>
              <a:t>L’interrelazione</a:t>
            </a:r>
            <a:r>
              <a:rPr lang="en-US" sz="4800"/>
              <a:t> </a:t>
            </a:r>
            <a:r>
              <a:rPr lang="en-US" sz="4800" err="1"/>
              <a:t>tra</a:t>
            </a:r>
            <a:r>
              <a:rPr lang="en-US" sz="4800"/>
              <a:t> </a:t>
            </a:r>
            <a:r>
              <a:rPr lang="en-US" sz="4800" i="1"/>
              <a:t>saṃskāra</a:t>
            </a:r>
            <a:r>
              <a:rPr lang="en-US" sz="4800"/>
              <a:t> in </a:t>
            </a:r>
            <a:r>
              <a:rPr lang="en-US" sz="4800" err="1"/>
              <a:t>quanto</a:t>
            </a:r>
            <a:r>
              <a:rPr lang="en-US" sz="4800"/>
              <a:t> </a:t>
            </a:r>
            <a:r>
              <a:rPr lang="en-US" sz="4800" err="1"/>
              <a:t>aggregato</a:t>
            </a:r>
            <a:r>
              <a:rPr lang="en-US" sz="4800"/>
              <a:t> ed in </a:t>
            </a:r>
            <a:r>
              <a:rPr lang="en-US" sz="4800" err="1"/>
              <a:t>quanto</a:t>
            </a:r>
            <a:r>
              <a:rPr lang="en-US" sz="4800"/>
              <a:t> secondo </a:t>
            </a:r>
            <a:r>
              <a:rPr lang="en-US" sz="4800" err="1"/>
              <a:t>anello</a:t>
            </a:r>
            <a:r>
              <a:rPr lang="en-US" sz="4800"/>
              <a:t> </a:t>
            </a:r>
            <a:r>
              <a:rPr lang="en-US" sz="4800" err="1"/>
              <a:t>dell’origine</a:t>
            </a:r>
            <a:r>
              <a:rPr lang="en-US" sz="4800"/>
              <a:t> </a:t>
            </a:r>
            <a:r>
              <a:rPr lang="en-US" sz="4800" err="1"/>
              <a:t>dipendente</a:t>
            </a:r>
            <a:endParaRPr lang="en-US" sz="4800"/>
          </a:p>
        </p:txBody>
      </p:sp>
      <p:pic>
        <p:nvPicPr>
          <p:cNvPr id="6" name="Picture 5">
            <a:extLst>
              <a:ext uri="{FF2B5EF4-FFF2-40B4-BE49-F238E27FC236}">
                <a16:creationId xmlns:a16="http://schemas.microsoft.com/office/drawing/2014/main" id="{EAEC565E-1CFE-B20C-8C62-18B946AE6C1D}"/>
              </a:ext>
            </a:extLst>
          </p:cNvPr>
          <p:cNvPicPr>
            <a:picLocks noChangeAspect="1"/>
          </p:cNvPicPr>
          <p:nvPr/>
        </p:nvPicPr>
        <p:blipFill rotWithShape="1">
          <a:blip r:embed="rId2">
            <a:extLst>
              <a:ext uri="{28A0092B-C50C-407E-A947-70E740481C1C}">
                <a14:useLocalDpi xmlns:a14="http://schemas.microsoft.com/office/drawing/2010/main" val="0"/>
              </a:ext>
            </a:extLst>
          </a:blip>
          <a:srcRect b="20189"/>
          <a:stretch/>
        </p:blipFill>
        <p:spPr>
          <a:xfrm>
            <a:off x="5747424" y="10"/>
            <a:ext cx="6444576" cy="6857990"/>
          </a:xfrm>
          <a:prstGeom prst="rect">
            <a:avLst/>
          </a:prstGeom>
        </p:spPr>
      </p:pic>
    </p:spTree>
    <p:extLst>
      <p:ext uri="{BB962C8B-B14F-4D97-AF65-F5344CB8AC3E}">
        <p14:creationId xmlns:p14="http://schemas.microsoft.com/office/powerpoint/2010/main" val="1785381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AF5B4C80-5629-1B98-1025-0F8F897EB675}"/>
              </a:ext>
            </a:extLst>
          </p:cNvPr>
          <p:cNvSpPr>
            <a:spLocks noGrp="1"/>
          </p:cNvSpPr>
          <p:nvPr>
            <p:ph type="title"/>
          </p:nvPr>
        </p:nvSpPr>
        <p:spPr/>
        <p:txBody>
          <a:bodyPr/>
          <a:lstStyle/>
          <a:p>
            <a:r>
              <a:rPr lang="it-IT"/>
              <a:t>Condizione dei </a:t>
            </a:r>
            <a:r>
              <a:rPr lang="it-IT" i="1"/>
              <a:t>saṃskāra</a:t>
            </a:r>
            <a:endParaRPr lang="en-GB" i="1"/>
          </a:p>
        </p:txBody>
      </p:sp>
      <p:sp>
        <p:nvSpPr>
          <p:cNvPr id="5" name="Segnaposto contenuto 4">
            <a:extLst>
              <a:ext uri="{FF2B5EF4-FFF2-40B4-BE49-F238E27FC236}">
                <a16:creationId xmlns:a16="http://schemas.microsoft.com/office/drawing/2014/main" id="{CB413546-890F-EE28-7E44-8092A1C1DC02}"/>
              </a:ext>
            </a:extLst>
          </p:cNvPr>
          <p:cNvSpPr>
            <a:spLocks noGrp="1"/>
          </p:cNvSpPr>
          <p:nvPr>
            <p:ph sz="half" idx="2"/>
          </p:nvPr>
        </p:nvSpPr>
        <p:spPr>
          <a:xfrm>
            <a:off x="529134" y="2052320"/>
            <a:ext cx="5437186" cy="4262079"/>
          </a:xfrm>
        </p:spPr>
        <p:txBody>
          <a:bodyPr>
            <a:normAutofit/>
          </a:bodyPr>
          <a:lstStyle/>
          <a:p>
            <a:pPr marL="0" indent="0">
              <a:buNone/>
            </a:pPr>
            <a:r>
              <a:rPr lang="it-IT" sz="2800" i="1">
                <a:latin typeface="Book Antiqua" panose="02040602050305030304" pitchFamily="18" charset="0"/>
              </a:rPr>
              <a:t>Saṃskāra</a:t>
            </a:r>
            <a:r>
              <a:rPr lang="it-IT" sz="2800">
                <a:latin typeface="Book Antiqua" panose="02040602050305030304" pitchFamily="18" charset="0"/>
              </a:rPr>
              <a:t> in quanto aggregato</a:t>
            </a:r>
            <a:endParaRPr lang="it-IT" sz="4400">
              <a:latin typeface="Book Antiqua" panose="02040602050305030304" pitchFamily="18" charset="0"/>
            </a:endParaRPr>
          </a:p>
          <a:p>
            <a:pPr marL="0" indent="0">
              <a:buNone/>
            </a:pPr>
            <a:r>
              <a:rPr lang="it-IT" sz="4400">
                <a:latin typeface="Book Antiqua" panose="02040602050305030304" pitchFamily="18" charset="0"/>
              </a:rPr>
              <a:t>Contatto</a:t>
            </a:r>
            <a:endParaRPr lang="en-GB" sz="4400">
              <a:latin typeface="Book Antiqua" panose="02040602050305030304" pitchFamily="18" charset="0"/>
            </a:endParaRPr>
          </a:p>
        </p:txBody>
      </p:sp>
      <p:sp>
        <p:nvSpPr>
          <p:cNvPr id="7" name="Segnaposto contenuto 6">
            <a:extLst>
              <a:ext uri="{FF2B5EF4-FFF2-40B4-BE49-F238E27FC236}">
                <a16:creationId xmlns:a16="http://schemas.microsoft.com/office/drawing/2014/main" id="{0C28449B-B205-8978-3187-D2F8B13F2E68}"/>
              </a:ext>
            </a:extLst>
          </p:cNvPr>
          <p:cNvSpPr>
            <a:spLocks noGrp="1"/>
          </p:cNvSpPr>
          <p:nvPr>
            <p:ph sz="quarter" idx="4"/>
          </p:nvPr>
        </p:nvSpPr>
        <p:spPr>
          <a:xfrm>
            <a:off x="6203950" y="2052320"/>
            <a:ext cx="5437186" cy="4262079"/>
          </a:xfrm>
        </p:spPr>
        <p:txBody>
          <a:bodyPr>
            <a:normAutofit/>
          </a:bodyPr>
          <a:lstStyle/>
          <a:p>
            <a:pPr marL="0" indent="0">
              <a:buNone/>
            </a:pPr>
            <a:r>
              <a:rPr lang="it-IT" sz="2800">
                <a:latin typeface="Book Antiqua" panose="02040602050305030304" pitchFamily="18" charset="0"/>
              </a:rPr>
              <a:t>Saṃskāra in quanto secondo anello dell’origine dipendente</a:t>
            </a:r>
            <a:endParaRPr lang="it-IT" sz="4000">
              <a:latin typeface="Book Antiqua" panose="02040602050305030304" pitchFamily="18" charset="0"/>
            </a:endParaRPr>
          </a:p>
          <a:p>
            <a:pPr marL="0" indent="0">
              <a:buNone/>
            </a:pPr>
            <a:r>
              <a:rPr lang="it-IT" sz="4000">
                <a:latin typeface="Book Antiqua" panose="02040602050305030304" pitchFamily="18" charset="0"/>
              </a:rPr>
              <a:t>Ignoranza</a:t>
            </a:r>
            <a:endParaRPr lang="en-GB" sz="4000">
              <a:latin typeface="Book Antiqua" panose="02040602050305030304" pitchFamily="18" charset="0"/>
            </a:endParaRPr>
          </a:p>
        </p:txBody>
      </p:sp>
    </p:spTree>
    <p:extLst>
      <p:ext uri="{BB962C8B-B14F-4D97-AF65-F5344CB8AC3E}">
        <p14:creationId xmlns:p14="http://schemas.microsoft.com/office/powerpoint/2010/main" val="1678274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 name="Rectangle 88">
            <a:extLst>
              <a:ext uri="{FF2B5EF4-FFF2-40B4-BE49-F238E27FC236}">
                <a16:creationId xmlns:a16="http://schemas.microsoft.com/office/drawing/2014/main" id="{A37F6730-8F76-4239-8CBA-B914B02A7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6" name="Group 90">
            <a:extLst>
              <a:ext uri="{FF2B5EF4-FFF2-40B4-BE49-F238E27FC236}">
                <a16:creationId xmlns:a16="http://schemas.microsoft.com/office/drawing/2014/main" id="{DE11E5CC-3C1F-4093-97B6-6433FBF9A9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2191999" cy="6861600"/>
            <a:chOff x="1" y="0"/>
            <a:chExt cx="12191999" cy="6861600"/>
          </a:xfrm>
        </p:grpSpPr>
        <p:sp>
          <p:nvSpPr>
            <p:cNvPr id="107" name="Rectangle 91">
              <a:extLst>
                <a:ext uri="{FF2B5EF4-FFF2-40B4-BE49-F238E27FC236}">
                  <a16:creationId xmlns:a16="http://schemas.microsoft.com/office/drawing/2014/main" id="{28D720AE-B07F-482D-B526-4A9C632DA76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92">
              <a:extLst>
                <a:ext uri="{FF2B5EF4-FFF2-40B4-BE49-F238E27FC236}">
                  <a16:creationId xmlns:a16="http://schemas.microsoft.com/office/drawing/2014/main" id="{076F0BCA-E2AA-4AED-9091-1E820FF25B5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93">
              <a:extLst>
                <a:ext uri="{FF2B5EF4-FFF2-40B4-BE49-F238E27FC236}">
                  <a16:creationId xmlns:a16="http://schemas.microsoft.com/office/drawing/2014/main" id="{571D2B33-982E-4EC0-9252-B8A7383C965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5" name="Group 94">
              <a:extLst>
                <a:ext uri="{FF2B5EF4-FFF2-40B4-BE49-F238E27FC236}">
                  <a16:creationId xmlns:a16="http://schemas.microsoft.com/office/drawing/2014/main" id="{9250D86D-299E-4837-B82C-B97DACC97546}"/>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110" name="Rectangle 99">
                <a:extLst>
                  <a:ext uri="{FF2B5EF4-FFF2-40B4-BE49-F238E27FC236}">
                    <a16:creationId xmlns:a16="http://schemas.microsoft.com/office/drawing/2014/main" id="{F74EFAF9-4DE5-4C1F-BF17-0A5930FFFA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00">
                <a:extLst>
                  <a:ext uri="{FF2B5EF4-FFF2-40B4-BE49-F238E27FC236}">
                    <a16:creationId xmlns:a16="http://schemas.microsoft.com/office/drawing/2014/main" id="{A857D782-AB09-4CB1-A94A-54F935E709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 name="Group 95">
              <a:extLst>
                <a:ext uri="{FF2B5EF4-FFF2-40B4-BE49-F238E27FC236}">
                  <a16:creationId xmlns:a16="http://schemas.microsoft.com/office/drawing/2014/main" id="{94E95A3B-E29B-40AA-B9DD-FF0BA512FD73}"/>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112" name="Rectangle 97">
                <a:extLst>
                  <a:ext uri="{FF2B5EF4-FFF2-40B4-BE49-F238E27FC236}">
                    <a16:creationId xmlns:a16="http://schemas.microsoft.com/office/drawing/2014/main" id="{1A71F79C-8170-4729-A592-753969B849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98">
                <a:extLst>
                  <a:ext uri="{FF2B5EF4-FFF2-40B4-BE49-F238E27FC236}">
                    <a16:creationId xmlns:a16="http://schemas.microsoft.com/office/drawing/2014/main" id="{8AE5C556-02CA-4512-9F5F-7088484CF7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4" name="Rectangle 96">
              <a:extLst>
                <a:ext uri="{FF2B5EF4-FFF2-40B4-BE49-F238E27FC236}">
                  <a16:creationId xmlns:a16="http://schemas.microsoft.com/office/drawing/2014/main" id="{B75FD132-C2ED-4807-B2DA-D428F9C449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5" name="Rectangle 102">
            <a:extLst>
              <a:ext uri="{FF2B5EF4-FFF2-40B4-BE49-F238E27FC236}">
                <a16:creationId xmlns:a16="http://schemas.microsoft.com/office/drawing/2014/main" id="{71967F12-B0C4-4D31-8D63-89945DCD2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bg2">
                  <a:alpha val="40000"/>
                </a:schemeClr>
              </a:gs>
              <a:gs pos="100000">
                <a:schemeClr val="bg2">
                  <a:alpha val="80000"/>
                </a:schemeClr>
              </a:gs>
            </a:gsLst>
            <a:lin ang="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Titolo 1">
            <a:extLst>
              <a:ext uri="{FF2B5EF4-FFF2-40B4-BE49-F238E27FC236}">
                <a16:creationId xmlns:a16="http://schemas.microsoft.com/office/drawing/2014/main" id="{1D290010-F441-8650-5947-9A1117827226}"/>
              </a:ext>
            </a:extLst>
          </p:cNvPr>
          <p:cNvSpPr>
            <a:spLocks noGrp="1"/>
          </p:cNvSpPr>
          <p:nvPr>
            <p:ph type="title"/>
          </p:nvPr>
        </p:nvSpPr>
        <p:spPr>
          <a:xfrm>
            <a:off x="421819" y="2764137"/>
            <a:ext cx="3616247" cy="1089406"/>
          </a:xfrm>
        </p:spPr>
        <p:txBody>
          <a:bodyPr vert="horz" lIns="91440" tIns="45720" rIns="91440" bIns="45720" rtlCol="0" anchor="t">
            <a:normAutofit/>
          </a:bodyPr>
          <a:lstStyle/>
          <a:p>
            <a:r>
              <a:rPr lang="en-US" sz="4000"/>
              <a:t>Bhikkhu Bodhi</a:t>
            </a:r>
          </a:p>
        </p:txBody>
      </p:sp>
      <p:graphicFrame>
        <p:nvGraphicFramePr>
          <p:cNvPr id="7" name="Segnaposto contenuto 6">
            <a:extLst>
              <a:ext uri="{FF2B5EF4-FFF2-40B4-BE49-F238E27FC236}">
                <a16:creationId xmlns:a16="http://schemas.microsoft.com/office/drawing/2014/main" id="{F2A707B5-1822-7FBE-FC2F-9DE11DC1A0D3}"/>
              </a:ext>
            </a:extLst>
          </p:cNvPr>
          <p:cNvGraphicFramePr>
            <a:graphicFrameLocks noGrp="1"/>
          </p:cNvGraphicFramePr>
          <p:nvPr>
            <p:ph idx="1"/>
            <p:extLst>
              <p:ext uri="{D42A27DB-BD31-4B8C-83A1-F6EECF244321}">
                <p14:modId xmlns:p14="http://schemas.microsoft.com/office/powerpoint/2010/main" val="1037000836"/>
              </p:ext>
            </p:extLst>
          </p:nvPr>
        </p:nvGraphicFramePr>
        <p:xfrm>
          <a:off x="4500880" y="528320"/>
          <a:ext cx="7140259" cy="5990626"/>
        </p:xfrm>
        <a:graphic>
          <a:graphicData uri="http://schemas.openxmlformats.org/drawingml/2006/table">
            <a:tbl>
              <a:tblPr firstRow="1" firstCol="1" bandRow="1"/>
              <a:tblGrid>
                <a:gridCol w="1806066">
                  <a:extLst>
                    <a:ext uri="{9D8B030D-6E8A-4147-A177-3AD203B41FA5}">
                      <a16:colId xmlns:a16="http://schemas.microsoft.com/office/drawing/2014/main" val="3921642935"/>
                    </a:ext>
                  </a:extLst>
                </a:gridCol>
                <a:gridCol w="5334193">
                  <a:extLst>
                    <a:ext uri="{9D8B030D-6E8A-4147-A177-3AD203B41FA5}">
                      <a16:colId xmlns:a16="http://schemas.microsoft.com/office/drawing/2014/main" val="1528425119"/>
                    </a:ext>
                  </a:extLst>
                </a:gridCol>
              </a:tblGrid>
              <a:tr h="2167451">
                <a:tc rowSpan="2">
                  <a:txBody>
                    <a:bodyPr/>
                    <a:lstStyle/>
                    <a:p>
                      <a:pPr algn="ctr" fontAlgn="ctr" hangingPunct="0">
                        <a:lnSpc>
                          <a:spcPct val="107000"/>
                        </a:lnSpc>
                        <a:spcBef>
                          <a:spcPts val="0"/>
                        </a:spcBef>
                        <a:spcAft>
                          <a:spcPts val="800"/>
                        </a:spcAft>
                      </a:pPr>
                      <a:r>
                        <a:rPr lang="it-IT" sz="2400" b="0" i="1"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Saṅkhāra</a:t>
                      </a:r>
                      <a:r>
                        <a:rPr lang="it-IT" sz="24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 attivi</a:t>
                      </a:r>
                      <a:endParaRPr lang="it-IT" sz="2400" b="0" i="0" u="none" strike="noStrike">
                        <a:solidFill>
                          <a:schemeClr val="tx1"/>
                        </a:solidFill>
                        <a:effectLst/>
                        <a:latin typeface="Arial" panose="020B0604020202020204" pitchFamily="34" charset="0"/>
                      </a:endParaRPr>
                    </a:p>
                  </a:txBody>
                  <a:tcPr marL="169643" marR="169643" marT="84822" marB="848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hangingPunct="0">
                        <a:lnSpc>
                          <a:spcPct val="107000"/>
                        </a:lnSpc>
                        <a:spcBef>
                          <a:spcPts val="0"/>
                        </a:spcBef>
                        <a:spcAft>
                          <a:spcPts val="800"/>
                        </a:spcAft>
                      </a:pPr>
                      <a:r>
                        <a:rPr lang="it-IT" sz="24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I </a:t>
                      </a:r>
                      <a:r>
                        <a:rPr lang="it-IT" sz="2400" b="0" i="1"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saṅkhāra</a:t>
                      </a:r>
                      <a:r>
                        <a:rPr lang="it-IT" sz="24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 in quanto secondo anello della catena di origine dipendente si riferiscono al karma accumulato nelle vite precedenti</a:t>
                      </a:r>
                      <a:endParaRPr lang="it-IT" sz="2400" b="0" i="0" u="none" strike="noStrike">
                        <a:solidFill>
                          <a:schemeClr val="tx1"/>
                        </a:solidFill>
                        <a:effectLst/>
                        <a:latin typeface="Arial" panose="020B0604020202020204" pitchFamily="34" charset="0"/>
                      </a:endParaRPr>
                    </a:p>
                  </a:txBody>
                  <a:tcPr marL="127232" marR="127232" marT="176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9877380"/>
                  </a:ext>
                </a:extLst>
              </a:tr>
              <a:tr h="2679178">
                <a:tc vMerge="1">
                  <a:txBody>
                    <a:bodyPr/>
                    <a:lstStyle/>
                    <a:p>
                      <a:endParaRPr lang="en-GB"/>
                    </a:p>
                  </a:txBody>
                  <a:tcPr/>
                </a:tc>
                <a:tc>
                  <a:txBody>
                    <a:bodyPr/>
                    <a:lstStyle/>
                    <a:p>
                      <a:pPr algn="l" fontAlgn="t" hangingPunct="0">
                        <a:lnSpc>
                          <a:spcPct val="107000"/>
                        </a:lnSpc>
                        <a:spcBef>
                          <a:spcPts val="0"/>
                        </a:spcBef>
                        <a:spcAft>
                          <a:spcPts val="800"/>
                        </a:spcAft>
                      </a:pPr>
                      <a:r>
                        <a:rPr lang="it-IT" sz="24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I </a:t>
                      </a:r>
                      <a:r>
                        <a:rPr lang="it-IT" sz="2400" b="0" i="1"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saṅkhāra</a:t>
                      </a:r>
                      <a:r>
                        <a:rPr lang="it-IT" sz="24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 in quanto quarto aggregato includono tutte le volizioni, passate e presenti, </a:t>
                      </a:r>
                      <a:r>
                        <a:rPr lang="it-IT" sz="2400" b="0" i="0" u="none" strike="noStrike" err="1">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karmicamente</a:t>
                      </a:r>
                      <a:r>
                        <a:rPr lang="it-IT" sz="24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 attive e </a:t>
                      </a:r>
                      <a:r>
                        <a:rPr lang="it-IT" sz="2400" b="0" i="0" u="none" strike="noStrike" err="1">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karmicamente</a:t>
                      </a:r>
                      <a:r>
                        <a:rPr lang="it-IT" sz="24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 neutre, nonché ciò che è chiamato risultante del karma</a:t>
                      </a:r>
                      <a:endParaRPr lang="it-IT" sz="2400" b="0" i="0" u="none" strike="noStrike">
                        <a:solidFill>
                          <a:schemeClr val="tx1"/>
                        </a:solidFill>
                        <a:effectLst/>
                        <a:latin typeface="Arial" panose="020B0604020202020204" pitchFamily="34" charset="0"/>
                      </a:endParaRPr>
                    </a:p>
                  </a:txBody>
                  <a:tcPr marL="127232" marR="127232" marT="176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2827810"/>
                  </a:ext>
                </a:extLst>
              </a:tr>
              <a:tr h="1143997">
                <a:tc>
                  <a:txBody>
                    <a:bodyPr/>
                    <a:lstStyle/>
                    <a:p>
                      <a:pPr algn="ctr" fontAlgn="ctr" hangingPunct="0">
                        <a:lnSpc>
                          <a:spcPct val="107000"/>
                        </a:lnSpc>
                        <a:spcBef>
                          <a:spcPts val="0"/>
                        </a:spcBef>
                        <a:spcAft>
                          <a:spcPts val="800"/>
                        </a:spcAft>
                      </a:pPr>
                      <a:r>
                        <a:rPr lang="it-IT" sz="2400" b="0" i="1"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Saṅkhāra</a:t>
                      </a:r>
                      <a:r>
                        <a:rPr lang="it-IT" sz="24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 passivi</a:t>
                      </a:r>
                      <a:endParaRPr lang="it-IT" sz="2400" b="0" i="0" u="none" strike="noStrike">
                        <a:solidFill>
                          <a:schemeClr val="tx1"/>
                        </a:solidFill>
                        <a:effectLst/>
                        <a:latin typeface="Arial" panose="020B0604020202020204" pitchFamily="34" charset="0"/>
                      </a:endParaRPr>
                    </a:p>
                  </a:txBody>
                  <a:tcPr marL="127232" marR="127232" marT="1767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hangingPunct="0">
                        <a:lnSpc>
                          <a:spcPct val="107000"/>
                        </a:lnSpc>
                        <a:spcBef>
                          <a:spcPts val="0"/>
                        </a:spcBef>
                        <a:spcAft>
                          <a:spcPts val="800"/>
                        </a:spcAft>
                      </a:pPr>
                      <a:r>
                        <a:rPr lang="it-IT" sz="24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I </a:t>
                      </a:r>
                      <a:r>
                        <a:rPr lang="it-IT" sz="2400" b="0" i="1"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saṅkhāra</a:t>
                      </a:r>
                      <a:r>
                        <a:rPr lang="it-IT" sz="24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 in generale in quanto fenomeni condizionati</a:t>
                      </a:r>
                      <a:endParaRPr lang="it-IT" sz="2400" b="0" i="0" u="none" strike="noStrike">
                        <a:solidFill>
                          <a:schemeClr val="tx1"/>
                        </a:solidFill>
                        <a:effectLst/>
                        <a:latin typeface="Arial" panose="020B0604020202020204" pitchFamily="34" charset="0"/>
                      </a:endParaRPr>
                    </a:p>
                  </a:txBody>
                  <a:tcPr marL="127232" marR="127232" marT="1767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8272544"/>
                  </a:ext>
                </a:extLst>
              </a:tr>
            </a:tbl>
          </a:graphicData>
        </a:graphic>
      </p:graphicFrame>
    </p:spTree>
    <p:extLst>
      <p:ext uri="{BB962C8B-B14F-4D97-AF65-F5344CB8AC3E}">
        <p14:creationId xmlns:p14="http://schemas.microsoft.com/office/powerpoint/2010/main" val="2278246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BF4E480B-94D6-46F9-A2B6-B98D311FD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43" name="Rectangle 42">
              <a:extLst>
                <a:ext uri="{FF2B5EF4-FFF2-40B4-BE49-F238E27FC236}">
                  <a16:creationId xmlns:a16="http://schemas.microsoft.com/office/drawing/2014/main" id="{07183CDE-91A1-40C3-8E80-66F89E1C2D5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44" name="Oval 43">
              <a:extLst>
                <a:ext uri="{FF2B5EF4-FFF2-40B4-BE49-F238E27FC236}">
                  <a16:creationId xmlns:a16="http://schemas.microsoft.com/office/drawing/2014/main" id="{A6756515-F9AA-46BD-8DD2-AA15BA492AC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45" name="Oval 44">
              <a:extLst>
                <a:ext uri="{FF2B5EF4-FFF2-40B4-BE49-F238E27FC236}">
                  <a16:creationId xmlns:a16="http://schemas.microsoft.com/office/drawing/2014/main" id="{ABA365E2-8B71-408B-9092-0104216AC7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nvGrpSpPr>
            <p:cNvPr id="83" name="Group 45">
              <a:extLst>
                <a:ext uri="{FF2B5EF4-FFF2-40B4-BE49-F238E27FC236}">
                  <a16:creationId xmlns:a16="http://schemas.microsoft.com/office/drawing/2014/main" id="{BEDB8D7A-1BF6-4CDB-B93A-7736955F5043}"/>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51" name="Rectangle 50">
                <a:extLst>
                  <a:ext uri="{FF2B5EF4-FFF2-40B4-BE49-F238E27FC236}">
                    <a16:creationId xmlns:a16="http://schemas.microsoft.com/office/drawing/2014/main" id="{5AACD774-5167-46C7-8A62-6E2FE4BE9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2" name="Rectangle 51">
                <a:extLst>
                  <a:ext uri="{FF2B5EF4-FFF2-40B4-BE49-F238E27FC236}">
                    <a16:creationId xmlns:a16="http://schemas.microsoft.com/office/drawing/2014/main" id="{06E0F2D8-452E-48F9-9912-C47EAEAE18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84" name="Group 46">
              <a:extLst>
                <a:ext uri="{FF2B5EF4-FFF2-40B4-BE49-F238E27FC236}">
                  <a16:creationId xmlns:a16="http://schemas.microsoft.com/office/drawing/2014/main" id="{91FBBF95-430B-427C-A6E8-DB899217FC00}"/>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49" name="Rectangle 48">
                <a:extLst>
                  <a:ext uri="{FF2B5EF4-FFF2-40B4-BE49-F238E27FC236}">
                    <a16:creationId xmlns:a16="http://schemas.microsoft.com/office/drawing/2014/main" id="{BEE64698-3ED2-4395-B7FC-65248E437E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0" name="Rectangle 49">
                <a:extLst>
                  <a:ext uri="{FF2B5EF4-FFF2-40B4-BE49-F238E27FC236}">
                    <a16:creationId xmlns:a16="http://schemas.microsoft.com/office/drawing/2014/main" id="{FE20B1E1-CE09-4C2A-A3FB-DB8026C54E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48" name="Rectangle 47">
              <a:extLst>
                <a:ext uri="{FF2B5EF4-FFF2-40B4-BE49-F238E27FC236}">
                  <a16:creationId xmlns:a16="http://schemas.microsoft.com/office/drawing/2014/main" id="{0CB2405B-A907-48B3-906A-FB3573C0B28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54" name="Rectangle 53">
            <a:extLst>
              <a:ext uri="{FF2B5EF4-FFF2-40B4-BE49-F238E27FC236}">
                <a16:creationId xmlns:a16="http://schemas.microsoft.com/office/drawing/2014/main" id="{6DC8E2D9-6729-4614-8667-C1016D318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useBgFill="1">
        <p:nvSpPr>
          <p:cNvPr id="56" name="Rectangle 55">
            <a:extLst>
              <a:ext uri="{FF2B5EF4-FFF2-40B4-BE49-F238E27FC236}">
                <a16:creationId xmlns:a16="http://schemas.microsoft.com/office/drawing/2014/main" id="{EB9B5A19-3592-48E2-BC31-90E092BD6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E2548C40-4C00-4E91-BFA6-84B4D66225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59" name="Rectangle 58">
              <a:extLst>
                <a:ext uri="{FF2B5EF4-FFF2-40B4-BE49-F238E27FC236}">
                  <a16:creationId xmlns:a16="http://schemas.microsoft.com/office/drawing/2014/main" id="{B6EE6BCA-C84E-4BED-B084-F599F7EE689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24695526-4BAA-4EFE-91C1-1E446117C0C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00DF9B86-7987-40DC-85D6-479F5A2E87C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A5465368-1AF5-43D6-BAD2-6BE8B04D94C7}"/>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67" name="Rectangle 66">
                <a:extLst>
                  <a:ext uri="{FF2B5EF4-FFF2-40B4-BE49-F238E27FC236}">
                    <a16:creationId xmlns:a16="http://schemas.microsoft.com/office/drawing/2014/main" id="{CEB28D27-BDED-4D8C-94FC-58E93235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7AC833D-449C-45F4-9851-216F3681F2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a:extLst>
                <a:ext uri="{FF2B5EF4-FFF2-40B4-BE49-F238E27FC236}">
                  <a16:creationId xmlns:a16="http://schemas.microsoft.com/office/drawing/2014/main" id="{09528AAE-A1EB-446C-81BE-BA5E4490E4E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65" name="Rectangle 64">
                <a:extLst>
                  <a:ext uri="{FF2B5EF4-FFF2-40B4-BE49-F238E27FC236}">
                    <a16:creationId xmlns:a16="http://schemas.microsoft.com/office/drawing/2014/main" id="{9F7C0F2C-B581-402B-B4C4-6DFB713149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356A6B0D-707F-420B-BF4D-2CB60CCCA0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Rectangle 63">
              <a:extLst>
                <a:ext uri="{FF2B5EF4-FFF2-40B4-BE49-F238E27FC236}">
                  <a16:creationId xmlns:a16="http://schemas.microsoft.com/office/drawing/2014/main" id="{F8B7A59E-D61A-4BEB-A38A-1E8E5EBB837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0" name="Rectangle 69">
            <a:extLst>
              <a:ext uri="{FF2B5EF4-FFF2-40B4-BE49-F238E27FC236}">
                <a16:creationId xmlns:a16="http://schemas.microsoft.com/office/drawing/2014/main" id="{DD99E1B6-CBC4-4306-9DFC-847D6D135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bg2">
                  <a:alpha val="40000"/>
                </a:schemeClr>
              </a:gs>
              <a:gs pos="100000">
                <a:schemeClr val="bg2">
                  <a:alpha val="80000"/>
                </a:schemeClr>
              </a:gs>
            </a:gsLst>
            <a:lin ang="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Titolo 1">
            <a:extLst>
              <a:ext uri="{FF2B5EF4-FFF2-40B4-BE49-F238E27FC236}">
                <a16:creationId xmlns:a16="http://schemas.microsoft.com/office/drawing/2014/main" id="{1D290010-F441-8650-5947-9A1117827226}"/>
              </a:ext>
            </a:extLst>
          </p:cNvPr>
          <p:cNvSpPr>
            <a:spLocks noGrp="1"/>
          </p:cNvSpPr>
          <p:nvPr>
            <p:ph type="title"/>
          </p:nvPr>
        </p:nvSpPr>
        <p:spPr>
          <a:xfrm>
            <a:off x="390007" y="1337492"/>
            <a:ext cx="3754024" cy="2396309"/>
          </a:xfrm>
        </p:spPr>
        <p:txBody>
          <a:bodyPr vert="horz" lIns="91440" tIns="45720" rIns="91440" bIns="45720" rtlCol="0" anchor="b">
            <a:normAutofit/>
          </a:bodyPr>
          <a:lstStyle/>
          <a:p>
            <a:r>
              <a:rPr lang="en-US" sz="4000"/>
              <a:t>Bhikkhu Anālayo</a:t>
            </a:r>
          </a:p>
        </p:txBody>
      </p:sp>
      <p:graphicFrame>
        <p:nvGraphicFramePr>
          <p:cNvPr id="4" name="Segnaposto contenuto 3">
            <a:extLst>
              <a:ext uri="{FF2B5EF4-FFF2-40B4-BE49-F238E27FC236}">
                <a16:creationId xmlns:a16="http://schemas.microsoft.com/office/drawing/2014/main" id="{1C720039-DA80-E501-A01B-E76592A2DE82}"/>
              </a:ext>
            </a:extLst>
          </p:cNvPr>
          <p:cNvGraphicFramePr>
            <a:graphicFrameLocks noGrp="1"/>
          </p:cNvGraphicFramePr>
          <p:nvPr>
            <p:ph idx="1"/>
            <p:extLst>
              <p:ext uri="{D42A27DB-BD31-4B8C-83A1-F6EECF244321}">
                <p14:modId xmlns:p14="http://schemas.microsoft.com/office/powerpoint/2010/main" val="1176754368"/>
              </p:ext>
            </p:extLst>
          </p:nvPr>
        </p:nvGraphicFramePr>
        <p:xfrm>
          <a:off x="4259555" y="438201"/>
          <a:ext cx="7204547" cy="6147912"/>
        </p:xfrm>
        <a:graphic>
          <a:graphicData uri="http://schemas.openxmlformats.org/drawingml/2006/table">
            <a:tbl>
              <a:tblPr firstRow="1" firstCol="1" bandRow="1"/>
              <a:tblGrid>
                <a:gridCol w="2092644">
                  <a:extLst>
                    <a:ext uri="{9D8B030D-6E8A-4147-A177-3AD203B41FA5}">
                      <a16:colId xmlns:a16="http://schemas.microsoft.com/office/drawing/2014/main" val="4275000421"/>
                    </a:ext>
                  </a:extLst>
                </a:gridCol>
                <a:gridCol w="5111903">
                  <a:extLst>
                    <a:ext uri="{9D8B030D-6E8A-4147-A177-3AD203B41FA5}">
                      <a16:colId xmlns:a16="http://schemas.microsoft.com/office/drawing/2014/main" val="138251240"/>
                    </a:ext>
                  </a:extLst>
                </a:gridCol>
              </a:tblGrid>
              <a:tr h="2746419">
                <a:tc>
                  <a:txBody>
                    <a:bodyPr/>
                    <a:lstStyle/>
                    <a:p>
                      <a:pPr algn="ctr" fontAlgn="ctr" hangingPunct="0">
                        <a:lnSpc>
                          <a:spcPct val="107000"/>
                        </a:lnSpc>
                        <a:spcBef>
                          <a:spcPts val="0"/>
                        </a:spcBef>
                        <a:spcAft>
                          <a:spcPts val="800"/>
                        </a:spcAft>
                      </a:pPr>
                      <a:r>
                        <a:rPr lang="it-IT" sz="2500" b="0" i="1"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Saṃskāra</a:t>
                      </a:r>
                      <a:r>
                        <a:rPr lang="it-IT" sz="25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 in quanto secondo anello della genesi dipendente</a:t>
                      </a:r>
                      <a:endParaRPr lang="it-IT" sz="2500" b="0" i="0" u="none" strike="noStrike">
                        <a:solidFill>
                          <a:schemeClr val="tx1"/>
                        </a:solidFill>
                        <a:effectLst/>
                        <a:latin typeface="Arial" panose="020B0604020202020204" pitchFamily="34" charset="0"/>
                      </a:endParaRPr>
                    </a:p>
                  </a:txBody>
                  <a:tcPr marL="163832" marR="163832" marT="81917" marB="819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457200" algn="l" fontAlgn="t" hangingPunct="0">
                        <a:lnSpc>
                          <a:spcPct val="107000"/>
                        </a:lnSpc>
                        <a:spcBef>
                          <a:spcPts val="0"/>
                        </a:spcBef>
                        <a:spcAft>
                          <a:spcPts val="800"/>
                        </a:spcAft>
                        <a:buAutoNum type="arabicPeriod"/>
                      </a:pPr>
                      <a:r>
                        <a:rPr lang="it-IT" sz="2500" b="0" i="0" u="none" strike="noStrike">
                          <a:solidFill>
                            <a:schemeClr val="tx1"/>
                          </a:solidFill>
                          <a:effectLst/>
                          <a:latin typeface="Times New Roman" panose="02020603050405020304" pitchFamily="18" charset="0"/>
                          <a:cs typeface="Times New Roman" panose="02020603050405020304" pitchFamily="18" charset="0"/>
                        </a:rPr>
                        <a:t>Il principio creativo di varie forme di esistenza</a:t>
                      </a:r>
                    </a:p>
                    <a:p>
                      <a:pPr marL="457200" indent="-457200" algn="l" fontAlgn="t" hangingPunct="0">
                        <a:lnSpc>
                          <a:spcPct val="107000"/>
                        </a:lnSpc>
                        <a:spcBef>
                          <a:spcPts val="0"/>
                        </a:spcBef>
                        <a:spcAft>
                          <a:spcPts val="800"/>
                        </a:spcAft>
                        <a:buAutoNum type="arabicPeriod"/>
                      </a:pPr>
                      <a:r>
                        <a:rPr lang="it-IT" sz="2500" b="0" i="0" u="none" strike="noStrike">
                          <a:solidFill>
                            <a:schemeClr val="tx1"/>
                          </a:solidFill>
                          <a:effectLst/>
                          <a:latin typeface="Times New Roman" panose="02020603050405020304" pitchFamily="18" charset="0"/>
                          <a:cs typeface="Times New Roman" panose="02020603050405020304" pitchFamily="18" charset="0"/>
                        </a:rPr>
                        <a:t>L’operazione del proprio condizionamento mentale nel presente, nella misura in cui è radicato nell’ignoranza</a:t>
                      </a:r>
                    </a:p>
                    <a:p>
                      <a:pPr marL="457200" indent="-457200" algn="l" fontAlgn="t" hangingPunct="0">
                        <a:lnSpc>
                          <a:spcPct val="107000"/>
                        </a:lnSpc>
                        <a:spcBef>
                          <a:spcPts val="0"/>
                        </a:spcBef>
                        <a:spcAft>
                          <a:spcPts val="800"/>
                        </a:spcAft>
                        <a:buAutoNum type="arabicPeriod"/>
                      </a:pPr>
                      <a:endParaRPr lang="it-IT" sz="2500" b="0" i="0" u="none" strike="noStrike">
                        <a:solidFill>
                          <a:schemeClr val="tx1"/>
                        </a:solidFill>
                        <a:effectLst/>
                        <a:latin typeface="Arial" panose="020B0604020202020204" pitchFamily="34" charset="0"/>
                      </a:endParaRPr>
                    </a:p>
                  </a:txBody>
                  <a:tcPr marL="122875" marR="122875" marT="170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3898702"/>
                  </a:ext>
                </a:extLst>
              </a:tr>
              <a:tr h="2746419">
                <a:tc>
                  <a:txBody>
                    <a:bodyPr/>
                    <a:lstStyle/>
                    <a:p>
                      <a:pPr algn="ctr" fontAlgn="ctr" hangingPunct="0">
                        <a:lnSpc>
                          <a:spcPct val="107000"/>
                        </a:lnSpc>
                        <a:spcBef>
                          <a:spcPts val="0"/>
                        </a:spcBef>
                        <a:spcAft>
                          <a:spcPts val="800"/>
                        </a:spcAft>
                      </a:pPr>
                      <a:r>
                        <a:rPr lang="it-IT" sz="2500" b="0" i="1"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Saṃskāra</a:t>
                      </a:r>
                      <a:r>
                        <a:rPr lang="it-IT" sz="25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 in quanto quarto aggregato</a:t>
                      </a:r>
                      <a:endParaRPr lang="it-IT" sz="2500" b="0" i="0" u="none" strike="noStrike">
                        <a:solidFill>
                          <a:schemeClr val="tx1"/>
                        </a:solidFill>
                        <a:effectLst/>
                        <a:latin typeface="Arial" panose="020B0604020202020204" pitchFamily="34" charset="0"/>
                      </a:endParaRPr>
                    </a:p>
                  </a:txBody>
                  <a:tcPr marL="122875" marR="122875" marT="170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457200" algn="l" fontAlgn="ctr" hangingPunct="0">
                        <a:lnSpc>
                          <a:spcPct val="107000"/>
                        </a:lnSpc>
                        <a:spcBef>
                          <a:spcPts val="0"/>
                        </a:spcBef>
                        <a:spcAft>
                          <a:spcPts val="800"/>
                        </a:spcAft>
                        <a:buAutoNum type="arabicPeriod"/>
                      </a:pPr>
                      <a:r>
                        <a:rPr lang="it-IT" sz="25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Aspetto conativo dell’esperienza</a:t>
                      </a:r>
                    </a:p>
                    <a:p>
                      <a:pPr marL="457200" indent="-457200" algn="l" fontAlgn="ctr" hangingPunct="0">
                        <a:lnSpc>
                          <a:spcPct val="107000"/>
                        </a:lnSpc>
                        <a:spcBef>
                          <a:spcPts val="0"/>
                        </a:spcBef>
                        <a:spcAft>
                          <a:spcPts val="800"/>
                        </a:spcAft>
                        <a:buAutoNum type="arabicPeriod"/>
                      </a:pPr>
                      <a:r>
                        <a:rPr lang="it-IT" sz="25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Stadi iniziali dell’attività mentale, l’inclinazione iniziale che precede il sorgere di pensieri pienamente formulati</a:t>
                      </a:r>
                    </a:p>
                    <a:p>
                      <a:pPr marL="457200" indent="-457200" algn="l" fontAlgn="ctr" hangingPunct="0">
                        <a:lnSpc>
                          <a:spcPct val="107000"/>
                        </a:lnSpc>
                        <a:spcBef>
                          <a:spcPts val="0"/>
                        </a:spcBef>
                        <a:spcAft>
                          <a:spcPts val="800"/>
                        </a:spcAft>
                        <a:buAutoNum type="arabicPeriod"/>
                      </a:pPr>
                      <a:r>
                        <a:rPr lang="it-IT" sz="2500" b="0" i="0" u="none" strike="noStrike">
                          <a:solidFill>
                            <a:schemeClr val="tx1"/>
                          </a:solidFill>
                          <a:effectLst/>
                          <a:latin typeface="Times New Roman" panose="02020603050405020304" pitchFamily="18" charset="0"/>
                          <a:ea typeface="PMingLiU" panose="02020500000000000000" pitchFamily="18" charset="-120"/>
                          <a:cs typeface="Arial" panose="020B0604020202020204" pitchFamily="34" charset="0"/>
                        </a:rPr>
                        <a:t>Il processo di reazione all’input dato dal contatto</a:t>
                      </a:r>
                      <a:endParaRPr lang="it-IT" sz="2500" b="0" i="0" u="none" strike="noStrike">
                        <a:solidFill>
                          <a:schemeClr val="tx1"/>
                        </a:solidFill>
                        <a:effectLst/>
                        <a:latin typeface="Arial" panose="020B0604020202020204" pitchFamily="34" charset="0"/>
                      </a:endParaRPr>
                    </a:p>
                  </a:txBody>
                  <a:tcPr marL="122875" marR="122875" marT="170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2953489"/>
                  </a:ext>
                </a:extLst>
              </a:tr>
            </a:tbl>
          </a:graphicData>
        </a:graphic>
      </p:graphicFrame>
    </p:spTree>
    <p:extLst>
      <p:ext uri="{BB962C8B-B14F-4D97-AF65-F5344CB8AC3E}">
        <p14:creationId xmlns:p14="http://schemas.microsoft.com/office/powerpoint/2010/main" val="2016061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descr="Immagine che contiene testo, cerchio, calligrafia, Carattere&#10;&#10;Descrizione generata automaticamente">
            <a:extLst>
              <a:ext uri="{FF2B5EF4-FFF2-40B4-BE49-F238E27FC236}">
                <a16:creationId xmlns:a16="http://schemas.microsoft.com/office/drawing/2014/main" id="{2B2DD7BB-987C-39CF-FC56-A8F0EF8323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6376" y="433141"/>
            <a:ext cx="8736984" cy="5991718"/>
          </a:xfrm>
        </p:spPr>
      </p:pic>
    </p:spTree>
    <p:extLst>
      <p:ext uri="{BB962C8B-B14F-4D97-AF65-F5344CB8AC3E}">
        <p14:creationId xmlns:p14="http://schemas.microsoft.com/office/powerpoint/2010/main" val="4275566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2B2DD7BB-987C-39CF-FC56-A8F0EF8323A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636376" y="433141"/>
            <a:ext cx="8736984" cy="5991718"/>
          </a:xfrm>
        </p:spPr>
      </p:pic>
    </p:spTree>
    <p:extLst>
      <p:ext uri="{BB962C8B-B14F-4D97-AF65-F5344CB8AC3E}">
        <p14:creationId xmlns:p14="http://schemas.microsoft.com/office/powerpoint/2010/main" val="2082047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B367B8-96A1-FF1C-A43B-B15F9D005870}"/>
              </a:ext>
            </a:extLst>
          </p:cNvPr>
          <p:cNvSpPr>
            <a:spLocks noGrp="1"/>
          </p:cNvSpPr>
          <p:nvPr>
            <p:ph type="title"/>
          </p:nvPr>
        </p:nvSpPr>
        <p:spPr/>
        <p:txBody>
          <a:bodyPr/>
          <a:lstStyle/>
          <a:p>
            <a:r>
              <a:rPr lang="it-IT"/>
              <a:t>In che modo i </a:t>
            </a:r>
            <a:r>
              <a:rPr lang="it-IT" i="1"/>
              <a:t>saṃskāra</a:t>
            </a:r>
            <a:r>
              <a:rPr lang="it-IT"/>
              <a:t> sono condizione di </a:t>
            </a:r>
            <a:r>
              <a:rPr lang="it-IT" i="1"/>
              <a:t>vijñāna</a:t>
            </a:r>
            <a:endParaRPr lang="en-GB" i="1"/>
          </a:p>
        </p:txBody>
      </p:sp>
      <p:sp>
        <p:nvSpPr>
          <p:cNvPr id="3" name="Segnaposto contenuto 2">
            <a:extLst>
              <a:ext uri="{FF2B5EF4-FFF2-40B4-BE49-F238E27FC236}">
                <a16:creationId xmlns:a16="http://schemas.microsoft.com/office/drawing/2014/main" id="{C6DE623D-5CF7-D01C-57C0-E504CA3F3B51}"/>
              </a:ext>
            </a:extLst>
          </p:cNvPr>
          <p:cNvSpPr>
            <a:spLocks noGrp="1"/>
          </p:cNvSpPr>
          <p:nvPr>
            <p:ph idx="1"/>
          </p:nvPr>
        </p:nvSpPr>
        <p:spPr/>
        <p:txBody>
          <a:bodyPr>
            <a:noAutofit/>
          </a:bodyPr>
          <a:lstStyle/>
          <a:p>
            <a:r>
              <a:rPr lang="it-IT" sz="3200">
                <a:latin typeface="Book Antiqua" panose="02040602050305030304" pitchFamily="18" charset="0"/>
              </a:rPr>
              <a:t>1. In quanto karma accumulato nelle vite precedenti che propelle la coscienza ad assumere una nuova identità nella vita presente</a:t>
            </a:r>
          </a:p>
          <a:p>
            <a:r>
              <a:rPr lang="it-IT" sz="3200">
                <a:latin typeface="Book Antiqua" panose="02040602050305030304" pitchFamily="18" charset="0"/>
              </a:rPr>
              <a:t>2. In quanto condizionamenti presenti che influenzano la modalità con cui </a:t>
            </a:r>
            <a:r>
              <a:rPr lang="it-IT" sz="3200" i="1">
                <a:latin typeface="Book Antiqua" panose="02040602050305030304" pitchFamily="18" charset="0"/>
              </a:rPr>
              <a:t>vijñāna</a:t>
            </a:r>
            <a:r>
              <a:rPr lang="it-IT" sz="3200">
                <a:latin typeface="Book Antiqua" panose="02040602050305030304" pitchFamily="18" charset="0"/>
              </a:rPr>
              <a:t> percepisce ed interpreta la realtà</a:t>
            </a:r>
            <a:endParaRPr lang="en-GB" sz="3200">
              <a:latin typeface="Book Antiqua" panose="02040602050305030304" pitchFamily="18" charset="0"/>
            </a:endParaRPr>
          </a:p>
        </p:txBody>
      </p:sp>
    </p:spTree>
    <p:extLst>
      <p:ext uri="{BB962C8B-B14F-4D97-AF65-F5344CB8AC3E}">
        <p14:creationId xmlns:p14="http://schemas.microsoft.com/office/powerpoint/2010/main" val="1918884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B367B8-96A1-FF1C-A43B-B15F9D005870}"/>
              </a:ext>
            </a:extLst>
          </p:cNvPr>
          <p:cNvSpPr>
            <a:spLocks noGrp="1"/>
          </p:cNvSpPr>
          <p:nvPr>
            <p:ph type="title"/>
          </p:nvPr>
        </p:nvSpPr>
        <p:spPr/>
        <p:txBody>
          <a:bodyPr/>
          <a:lstStyle/>
          <a:p>
            <a:r>
              <a:rPr lang="it-IT" i="1"/>
              <a:t>Vijñāna, viññāṇa </a:t>
            </a:r>
            <a:br>
              <a:rPr lang="it-IT" i="1"/>
            </a:br>
            <a:r>
              <a:rPr lang="it-IT"/>
              <a:t>Coscienza</a:t>
            </a:r>
            <a:endParaRPr lang="en-GB"/>
          </a:p>
        </p:txBody>
      </p:sp>
      <p:sp>
        <p:nvSpPr>
          <p:cNvPr id="3" name="Segnaposto contenuto 2">
            <a:extLst>
              <a:ext uri="{FF2B5EF4-FFF2-40B4-BE49-F238E27FC236}">
                <a16:creationId xmlns:a16="http://schemas.microsoft.com/office/drawing/2014/main" id="{C6DE623D-5CF7-D01C-57C0-E504CA3F3B51}"/>
              </a:ext>
            </a:extLst>
          </p:cNvPr>
          <p:cNvSpPr>
            <a:spLocks noGrp="1"/>
          </p:cNvSpPr>
          <p:nvPr>
            <p:ph idx="1"/>
          </p:nvPr>
        </p:nvSpPr>
        <p:spPr/>
        <p:txBody>
          <a:bodyPr>
            <a:normAutofit/>
          </a:bodyPr>
          <a:lstStyle/>
          <a:p>
            <a:pPr marL="0" indent="0">
              <a:buNone/>
            </a:pPr>
            <a:r>
              <a:rPr lang="it-IT" sz="4400">
                <a:latin typeface="Book Antiqua" panose="02040602050305030304" pitchFamily="18" charset="0"/>
              </a:rPr>
              <a:t>Etimologia:</a:t>
            </a:r>
          </a:p>
          <a:p>
            <a:pPr marL="0" indent="0">
              <a:buNone/>
            </a:pPr>
            <a:r>
              <a:rPr lang="it-IT" sz="4400">
                <a:latin typeface="Book Antiqua" panose="02040602050305030304" pitchFamily="18" charset="0"/>
              </a:rPr>
              <a:t>Vi </a:t>
            </a:r>
            <a:r>
              <a:rPr lang="en-GB" sz="4400">
                <a:latin typeface="Book Antiqua" panose="02040602050305030304" pitchFamily="18" charset="0"/>
              </a:rPr>
              <a:t>+ </a:t>
            </a:r>
            <a:r>
              <a:rPr lang="en-GB" sz="4400" i="1" err="1">
                <a:latin typeface="Book Antiqua" panose="02040602050305030304" pitchFamily="18" charset="0"/>
              </a:rPr>
              <a:t>j</a:t>
            </a:r>
            <a:r>
              <a:rPr lang="en-GB" sz="4400" i="1" err="1">
                <a:latin typeface="Times New Roman" panose="02020603050405020304" pitchFamily="18" charset="0"/>
                <a:cs typeface="Times New Roman" panose="02020603050405020304" pitchFamily="18" charset="0"/>
              </a:rPr>
              <a:t>ñā</a:t>
            </a:r>
            <a:r>
              <a:rPr lang="en-GB" sz="4400">
                <a:latin typeface="Times New Roman" panose="02020603050405020304" pitchFamily="18" charset="0"/>
                <a:cs typeface="Times New Roman" panose="02020603050405020304" pitchFamily="18" charset="0"/>
              </a:rPr>
              <a:t> (</a:t>
            </a:r>
            <a:r>
              <a:rPr lang="en-GB" sz="4400" i="1" err="1">
                <a:latin typeface="Times New Roman" panose="02020603050405020304" pitchFamily="18" charset="0"/>
                <a:cs typeface="Times New Roman" panose="02020603050405020304" pitchFamily="18" charset="0"/>
              </a:rPr>
              <a:t>ñā</a:t>
            </a:r>
            <a:r>
              <a:rPr lang="en-GB" sz="4400">
                <a:latin typeface="Times New Roman" panose="02020603050405020304" pitchFamily="18" charset="0"/>
                <a:cs typeface="Times New Roman" panose="02020603050405020304" pitchFamily="18" charset="0"/>
              </a:rPr>
              <a:t>), </a:t>
            </a:r>
            <a:r>
              <a:rPr lang="en-GB" sz="4400" err="1">
                <a:latin typeface="Times New Roman" panose="02020603050405020304" pitchFamily="18" charset="0"/>
                <a:cs typeface="Times New Roman" panose="02020603050405020304" pitchFamily="18" charset="0"/>
              </a:rPr>
              <a:t>conoscenza</a:t>
            </a:r>
            <a:r>
              <a:rPr lang="en-GB" sz="4400">
                <a:latin typeface="Times New Roman" panose="02020603050405020304" pitchFamily="18" charset="0"/>
                <a:cs typeface="Times New Roman" panose="02020603050405020304" pitchFamily="18" charset="0"/>
              </a:rPr>
              <a:t> </a:t>
            </a:r>
            <a:r>
              <a:rPr lang="en-GB" sz="4400" err="1">
                <a:latin typeface="Times New Roman" panose="02020603050405020304" pitchFamily="18" charset="0"/>
                <a:cs typeface="Times New Roman" panose="02020603050405020304" pitchFamily="18" charset="0"/>
              </a:rPr>
              <a:t>discriminante</a:t>
            </a:r>
            <a:endParaRPr lang="en-GB" sz="4400">
              <a:latin typeface="Times New Roman" panose="02020603050405020304" pitchFamily="18" charset="0"/>
              <a:cs typeface="Times New Roman" panose="02020603050405020304" pitchFamily="18" charset="0"/>
            </a:endParaRPr>
          </a:p>
          <a:p>
            <a:pPr marL="0" indent="0">
              <a:buNone/>
            </a:pPr>
            <a:endParaRPr lang="en-GB" sz="4400">
              <a:latin typeface="Book Antiqua" panose="02040602050305030304" pitchFamily="18" charset="0"/>
            </a:endParaRPr>
          </a:p>
        </p:txBody>
      </p:sp>
    </p:spTree>
    <p:extLst>
      <p:ext uri="{BB962C8B-B14F-4D97-AF65-F5344CB8AC3E}">
        <p14:creationId xmlns:p14="http://schemas.microsoft.com/office/powerpoint/2010/main" val="3360341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282C12E1-F1DA-6AC4-49A2-682A9A21A2EF}"/>
              </a:ext>
            </a:extLst>
          </p:cNvPr>
          <p:cNvSpPr>
            <a:spLocks noGrp="1"/>
          </p:cNvSpPr>
          <p:nvPr>
            <p:ph type="title"/>
          </p:nvPr>
        </p:nvSpPr>
        <p:spPr>
          <a:xfrm>
            <a:off x="442915" y="323937"/>
            <a:ext cx="11090273" cy="1027544"/>
          </a:xfrm>
        </p:spPr>
        <p:txBody>
          <a:bodyPr/>
          <a:lstStyle/>
          <a:p>
            <a:r>
              <a:rPr lang="it-IT"/>
              <a:t>Conoscenza discriminante</a:t>
            </a:r>
            <a:endParaRPr lang="en-GB"/>
          </a:p>
        </p:txBody>
      </p:sp>
      <p:sp>
        <p:nvSpPr>
          <p:cNvPr id="5" name="Segnaposto testo 4">
            <a:extLst>
              <a:ext uri="{FF2B5EF4-FFF2-40B4-BE49-F238E27FC236}">
                <a16:creationId xmlns:a16="http://schemas.microsoft.com/office/drawing/2014/main" id="{D1D639DC-B441-7A9D-2D04-84D4D7AC161A}"/>
              </a:ext>
            </a:extLst>
          </p:cNvPr>
          <p:cNvSpPr>
            <a:spLocks noGrp="1"/>
          </p:cNvSpPr>
          <p:nvPr>
            <p:ph type="body" idx="1"/>
          </p:nvPr>
        </p:nvSpPr>
        <p:spPr>
          <a:xfrm>
            <a:off x="755897" y="1300864"/>
            <a:ext cx="5448052" cy="1027544"/>
          </a:xfrm>
        </p:spPr>
        <p:txBody>
          <a:bodyPr>
            <a:noAutofit/>
          </a:bodyPr>
          <a:lstStyle/>
          <a:p>
            <a:r>
              <a:rPr lang="it-IT" sz="2000" b="1"/>
              <a:t>Vijñāna, viññāṇa, </a:t>
            </a:r>
          </a:p>
          <a:p>
            <a:r>
              <a:rPr lang="it-IT" sz="2000" b="1"/>
              <a:t>coscienza</a:t>
            </a:r>
            <a:endParaRPr lang="en-GB" sz="2000" b="1"/>
          </a:p>
        </p:txBody>
      </p:sp>
      <p:sp>
        <p:nvSpPr>
          <p:cNvPr id="6" name="Segnaposto contenuto 5">
            <a:extLst>
              <a:ext uri="{FF2B5EF4-FFF2-40B4-BE49-F238E27FC236}">
                <a16:creationId xmlns:a16="http://schemas.microsoft.com/office/drawing/2014/main" id="{4CA434D0-E2A9-2665-A408-2DD6AEEB984C}"/>
              </a:ext>
            </a:extLst>
          </p:cNvPr>
          <p:cNvSpPr>
            <a:spLocks noGrp="1"/>
          </p:cNvSpPr>
          <p:nvPr>
            <p:ph sz="half" idx="2"/>
          </p:nvPr>
        </p:nvSpPr>
        <p:spPr>
          <a:xfrm>
            <a:off x="550864" y="2644628"/>
            <a:ext cx="5437186" cy="3769929"/>
          </a:xfrm>
        </p:spPr>
        <p:txBody>
          <a:bodyPr>
            <a:normAutofit lnSpcReduction="10000"/>
          </a:bodyPr>
          <a:lstStyle/>
          <a:p>
            <a:r>
              <a:rPr lang="it-IT" sz="2400">
                <a:latin typeface="Book Antiqua" panose="02040602050305030304" pitchFamily="18" charset="0"/>
              </a:rPr>
              <a:t>Descritta in riferimento ai sei organi dei sensi dai quali sorge</a:t>
            </a:r>
          </a:p>
          <a:p>
            <a:r>
              <a:rPr lang="it-IT" sz="2400">
                <a:latin typeface="Book Antiqua" panose="02040602050305030304" pitchFamily="18" charset="0"/>
              </a:rPr>
              <a:t>E’ la nuda attenzione che sorge sulla base di una particolare facoltà sensoriale e si apre all’intero dominio degli oggetti corrispondenti a quella facoltà sensoriale</a:t>
            </a:r>
          </a:p>
          <a:p>
            <a:endParaRPr lang="en-GB"/>
          </a:p>
        </p:txBody>
      </p:sp>
      <p:sp>
        <p:nvSpPr>
          <p:cNvPr id="7" name="Segnaposto testo 6">
            <a:extLst>
              <a:ext uri="{FF2B5EF4-FFF2-40B4-BE49-F238E27FC236}">
                <a16:creationId xmlns:a16="http://schemas.microsoft.com/office/drawing/2014/main" id="{FAC77184-07CA-B95D-31BB-E5F4C25E4167}"/>
              </a:ext>
            </a:extLst>
          </p:cNvPr>
          <p:cNvSpPr>
            <a:spLocks noGrp="1"/>
          </p:cNvSpPr>
          <p:nvPr>
            <p:ph type="body" sz="quarter" idx="3"/>
          </p:nvPr>
        </p:nvSpPr>
        <p:spPr>
          <a:xfrm>
            <a:off x="6096000" y="1300864"/>
            <a:ext cx="5437187" cy="1027543"/>
          </a:xfrm>
        </p:spPr>
        <p:txBody>
          <a:bodyPr>
            <a:noAutofit/>
          </a:bodyPr>
          <a:lstStyle/>
          <a:p>
            <a:r>
              <a:rPr lang="it-IT" sz="2000" b="1"/>
              <a:t>   Saṃjñā, saññā, </a:t>
            </a:r>
          </a:p>
          <a:p>
            <a:r>
              <a:rPr lang="it-IT" sz="2000" b="1"/>
              <a:t>   percezione</a:t>
            </a:r>
            <a:endParaRPr lang="en-GB" sz="2000" b="1"/>
          </a:p>
        </p:txBody>
      </p:sp>
      <p:sp>
        <p:nvSpPr>
          <p:cNvPr id="8" name="Segnaposto contenuto 7">
            <a:extLst>
              <a:ext uri="{FF2B5EF4-FFF2-40B4-BE49-F238E27FC236}">
                <a16:creationId xmlns:a16="http://schemas.microsoft.com/office/drawing/2014/main" id="{4CD62559-1EF8-BDBC-48C1-DA9DFD9138A0}"/>
              </a:ext>
            </a:extLst>
          </p:cNvPr>
          <p:cNvSpPr>
            <a:spLocks noGrp="1"/>
          </p:cNvSpPr>
          <p:nvPr>
            <p:ph sz="quarter" idx="4"/>
          </p:nvPr>
        </p:nvSpPr>
        <p:spPr>
          <a:xfrm>
            <a:off x="6203950" y="2544470"/>
            <a:ext cx="5437186" cy="3769929"/>
          </a:xfrm>
        </p:spPr>
        <p:txBody>
          <a:bodyPr>
            <a:normAutofit lnSpcReduction="10000"/>
          </a:bodyPr>
          <a:lstStyle/>
          <a:p>
            <a:r>
              <a:rPr lang="it-IT" sz="2400">
                <a:latin typeface="Book Antiqua" panose="02040602050305030304" pitchFamily="18" charset="0"/>
              </a:rPr>
              <a:t>Descritta in riferimento agli oggetti</a:t>
            </a:r>
          </a:p>
          <a:p>
            <a:r>
              <a:rPr lang="en-GB" sz="2400">
                <a:latin typeface="Book Antiqua" panose="02040602050305030304" pitchFamily="18" charset="0"/>
              </a:rPr>
              <a:t>Ha la </a:t>
            </a:r>
            <a:r>
              <a:rPr lang="en-GB" sz="2400" err="1">
                <a:latin typeface="Book Antiqua" panose="02040602050305030304" pitchFamily="18" charset="0"/>
              </a:rPr>
              <a:t>funzione</a:t>
            </a:r>
            <a:r>
              <a:rPr lang="en-GB" sz="2400">
                <a:latin typeface="Book Antiqua" panose="02040602050305030304" pitchFamily="18" charset="0"/>
              </a:rPr>
              <a:t> di </a:t>
            </a:r>
            <a:r>
              <a:rPr lang="en-GB" sz="2400" err="1">
                <a:latin typeface="Book Antiqua" panose="02040602050305030304" pitchFamily="18" charset="0"/>
              </a:rPr>
              <a:t>focalizzarsi</a:t>
            </a:r>
            <a:r>
              <a:rPr lang="en-GB" sz="2400">
                <a:latin typeface="Book Antiqua" panose="02040602050305030304" pitchFamily="18" charset="0"/>
              </a:rPr>
              <a:t> </a:t>
            </a:r>
            <a:r>
              <a:rPr lang="en-GB" sz="2400" err="1">
                <a:latin typeface="Book Antiqua" panose="02040602050305030304" pitchFamily="18" charset="0"/>
              </a:rPr>
              <a:t>su</a:t>
            </a:r>
            <a:r>
              <a:rPr lang="en-GB" sz="2400">
                <a:latin typeface="Book Antiqua" panose="02040602050305030304" pitchFamily="18" charset="0"/>
              </a:rPr>
              <a:t> un </a:t>
            </a:r>
            <a:r>
              <a:rPr lang="en-GB" sz="2400" err="1">
                <a:latin typeface="Book Antiqua" panose="02040602050305030304" pitchFamily="18" charset="0"/>
              </a:rPr>
              <a:t>oggetto</a:t>
            </a:r>
            <a:r>
              <a:rPr lang="en-GB" sz="2400">
                <a:latin typeface="Book Antiqua" panose="02040602050305030304" pitchFamily="18" charset="0"/>
              </a:rPr>
              <a:t> </a:t>
            </a:r>
            <a:r>
              <a:rPr lang="en-GB" sz="2400" err="1">
                <a:latin typeface="Book Antiqua" panose="02040602050305030304" pitchFamily="18" charset="0"/>
              </a:rPr>
              <a:t>particolare</a:t>
            </a:r>
            <a:r>
              <a:rPr lang="en-GB" sz="2400">
                <a:latin typeface="Book Antiqua" panose="02040602050305030304" pitchFamily="18" charset="0"/>
              </a:rPr>
              <a:t> </a:t>
            </a:r>
            <a:r>
              <a:rPr lang="en-GB" sz="2400" err="1">
                <a:latin typeface="Book Antiqua" panose="02040602050305030304" pitchFamily="18" charset="0"/>
              </a:rPr>
              <a:t>all’interno</a:t>
            </a:r>
            <a:r>
              <a:rPr lang="en-GB" sz="2400">
                <a:latin typeface="Book Antiqua" panose="02040602050305030304" pitchFamily="18" charset="0"/>
              </a:rPr>
              <a:t> del </a:t>
            </a:r>
            <a:r>
              <a:rPr lang="en-GB" sz="2400" err="1">
                <a:latin typeface="Book Antiqua" panose="02040602050305030304" pitchFamily="18" charset="0"/>
              </a:rPr>
              <a:t>più</a:t>
            </a:r>
            <a:r>
              <a:rPr lang="en-GB" sz="2400">
                <a:latin typeface="Book Antiqua" panose="02040602050305030304" pitchFamily="18" charset="0"/>
              </a:rPr>
              <a:t> </a:t>
            </a:r>
            <a:r>
              <a:rPr lang="en-GB" sz="2400" err="1">
                <a:latin typeface="Book Antiqua" panose="02040602050305030304" pitchFamily="18" charset="0"/>
              </a:rPr>
              <a:t>vasto</a:t>
            </a:r>
            <a:r>
              <a:rPr lang="en-GB" sz="2400">
                <a:latin typeface="Book Antiqua" panose="02040602050305030304" pitchFamily="18" charset="0"/>
              </a:rPr>
              <a:t> </a:t>
            </a:r>
            <a:r>
              <a:rPr lang="en-GB" sz="2400" err="1">
                <a:latin typeface="Book Antiqua" panose="02040602050305030304" pitchFamily="18" charset="0"/>
              </a:rPr>
              <a:t>dominio</a:t>
            </a:r>
            <a:r>
              <a:rPr lang="en-GB" sz="2400">
                <a:latin typeface="Book Antiqua" panose="02040602050305030304" pitchFamily="18" charset="0"/>
              </a:rPr>
              <a:t> </a:t>
            </a:r>
            <a:r>
              <a:rPr lang="en-GB" sz="2400" err="1">
                <a:latin typeface="Book Antiqua" panose="02040602050305030304" pitchFamily="18" charset="0"/>
              </a:rPr>
              <a:t>offerto</a:t>
            </a:r>
            <a:r>
              <a:rPr lang="en-GB" sz="2400">
                <a:latin typeface="Book Antiqua" panose="02040602050305030304" pitchFamily="18" charset="0"/>
              </a:rPr>
              <a:t> da </a:t>
            </a:r>
            <a:r>
              <a:rPr lang="en-GB" sz="2400" i="1">
                <a:latin typeface="Book Antiqua" panose="02040602050305030304" pitchFamily="18" charset="0"/>
              </a:rPr>
              <a:t>vijñāna</a:t>
            </a:r>
            <a:r>
              <a:rPr lang="en-GB" sz="2400">
                <a:latin typeface="Book Antiqua" panose="02040602050305030304" pitchFamily="18" charset="0"/>
              </a:rPr>
              <a:t> con lo </a:t>
            </a:r>
            <a:r>
              <a:rPr lang="en-GB" sz="2400" err="1">
                <a:latin typeface="Book Antiqua" panose="02040602050305030304" pitchFamily="18" charset="0"/>
              </a:rPr>
              <a:t>scopo</a:t>
            </a:r>
            <a:r>
              <a:rPr lang="en-GB" sz="2400">
                <a:latin typeface="Book Antiqua" panose="02040602050305030304" pitchFamily="18" charset="0"/>
              </a:rPr>
              <a:t> di </a:t>
            </a:r>
            <a:r>
              <a:rPr lang="en-GB" sz="2400" err="1">
                <a:latin typeface="Book Antiqua" panose="02040602050305030304" pitchFamily="18" charset="0"/>
              </a:rPr>
              <a:t>riconoscerlo</a:t>
            </a:r>
            <a:r>
              <a:rPr lang="en-GB" sz="2400">
                <a:latin typeface="Book Antiqua" panose="02040602050305030304" pitchFamily="18" charset="0"/>
              </a:rPr>
              <a:t>, </a:t>
            </a:r>
            <a:r>
              <a:rPr lang="en-GB" sz="2400" err="1">
                <a:latin typeface="Book Antiqua" panose="02040602050305030304" pitchFamily="18" charset="0"/>
              </a:rPr>
              <a:t>qualificarlo</a:t>
            </a:r>
            <a:r>
              <a:rPr lang="en-GB" sz="2400">
                <a:latin typeface="Book Antiqua" panose="02040602050305030304" pitchFamily="18" charset="0"/>
              </a:rPr>
              <a:t> e </a:t>
            </a:r>
            <a:r>
              <a:rPr lang="en-GB" sz="2400" err="1">
                <a:latin typeface="Book Antiqua" panose="02040602050305030304" pitchFamily="18" charset="0"/>
              </a:rPr>
              <a:t>riconoscere</a:t>
            </a:r>
            <a:r>
              <a:rPr lang="en-GB" sz="2400">
                <a:latin typeface="Book Antiqua" panose="02040602050305030304" pitchFamily="18" charset="0"/>
              </a:rPr>
              <a:t> le sue </a:t>
            </a:r>
            <a:r>
              <a:rPr lang="en-GB" sz="2400" err="1">
                <a:latin typeface="Book Antiqua" panose="02040602050305030304" pitchFamily="18" charset="0"/>
              </a:rPr>
              <a:t>caratteristiche</a:t>
            </a:r>
            <a:r>
              <a:rPr lang="en-GB" sz="2400">
                <a:latin typeface="Book Antiqua" panose="02040602050305030304" pitchFamily="18" charset="0"/>
              </a:rPr>
              <a:t> </a:t>
            </a:r>
            <a:r>
              <a:rPr lang="en-GB" sz="2400" err="1">
                <a:latin typeface="Book Antiqua" panose="02040602050305030304" pitchFamily="18" charset="0"/>
              </a:rPr>
              <a:t>peculiari</a:t>
            </a:r>
            <a:endParaRPr lang="en-GB" sz="2400">
              <a:latin typeface="Book Antiqua" panose="02040602050305030304" pitchFamily="18" charset="0"/>
            </a:endParaRPr>
          </a:p>
        </p:txBody>
      </p:sp>
    </p:spTree>
    <p:extLst>
      <p:ext uri="{BB962C8B-B14F-4D97-AF65-F5344CB8AC3E}">
        <p14:creationId xmlns:p14="http://schemas.microsoft.com/office/powerpoint/2010/main" val="238610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4C26A4-32B0-82DE-AF78-8347EF726299}"/>
              </a:ext>
            </a:extLst>
          </p:cNvPr>
          <p:cNvSpPr>
            <a:spLocks noGrp="1"/>
          </p:cNvSpPr>
          <p:nvPr>
            <p:ph type="title"/>
          </p:nvPr>
        </p:nvSpPr>
        <p:spPr/>
        <p:txBody>
          <a:bodyPr/>
          <a:lstStyle/>
          <a:p>
            <a:r>
              <a:rPr lang="it-IT"/>
              <a:t>Definizione – </a:t>
            </a:r>
            <a:r>
              <a:rPr lang="it-IT" i="1"/>
              <a:t>A Comprehensive Manual of </a:t>
            </a:r>
            <a:r>
              <a:rPr lang="it-IT" i="1" err="1"/>
              <a:t>Abhidhamma</a:t>
            </a:r>
            <a:r>
              <a:rPr lang="it-IT" i="1"/>
              <a:t> </a:t>
            </a:r>
            <a:endParaRPr lang="en-GB" i="1"/>
          </a:p>
        </p:txBody>
      </p:sp>
      <p:sp>
        <p:nvSpPr>
          <p:cNvPr id="3" name="Segnaposto contenuto 2">
            <a:extLst>
              <a:ext uri="{FF2B5EF4-FFF2-40B4-BE49-F238E27FC236}">
                <a16:creationId xmlns:a16="http://schemas.microsoft.com/office/drawing/2014/main" id="{FC9DE623-46C3-91B6-7876-D6C7204C050D}"/>
              </a:ext>
            </a:extLst>
          </p:cNvPr>
          <p:cNvSpPr>
            <a:spLocks noGrp="1"/>
          </p:cNvSpPr>
          <p:nvPr>
            <p:ph idx="1"/>
          </p:nvPr>
        </p:nvSpPr>
        <p:spPr>
          <a:xfrm>
            <a:off x="550865" y="2437267"/>
            <a:ext cx="11101136" cy="4142467"/>
          </a:xfrm>
        </p:spPr>
        <p:txBody>
          <a:bodyPr>
            <a:normAutofit/>
          </a:bodyPr>
          <a:lstStyle/>
          <a:p>
            <a:r>
              <a:rPr lang="it-IT" sz="3600">
                <a:latin typeface="Book Antiqua" panose="02040602050305030304" pitchFamily="18" charset="0"/>
              </a:rPr>
              <a:t>«In quanto agente, </a:t>
            </a:r>
            <a:r>
              <a:rPr lang="it-IT" sz="3600" i="1">
                <a:latin typeface="Book Antiqua" panose="02040602050305030304" pitchFamily="18" charset="0"/>
              </a:rPr>
              <a:t>citta</a:t>
            </a:r>
            <a:r>
              <a:rPr lang="it-IT" sz="3600">
                <a:latin typeface="Book Antiqua" panose="02040602050305030304" pitchFamily="18" charset="0"/>
              </a:rPr>
              <a:t> è ciò che conosce un oggetto; come strumento, </a:t>
            </a:r>
            <a:r>
              <a:rPr lang="it-IT" sz="3600" i="1">
                <a:latin typeface="Book Antiqua" panose="02040602050305030304" pitchFamily="18" charset="0"/>
              </a:rPr>
              <a:t>citta</a:t>
            </a:r>
            <a:r>
              <a:rPr lang="it-IT" sz="3600">
                <a:latin typeface="Book Antiqua" panose="02040602050305030304" pitchFamily="18" charset="0"/>
              </a:rPr>
              <a:t> è ciò per mezzo di cui i fattori mentali concomitanti conoscono un oggetto; </a:t>
            </a:r>
            <a:r>
              <a:rPr lang="it-IT" sz="3600">
                <a:highlight>
                  <a:srgbClr val="800000"/>
                </a:highlight>
                <a:latin typeface="Book Antiqua" panose="02040602050305030304" pitchFamily="18" charset="0"/>
              </a:rPr>
              <a:t>in quanto attività, </a:t>
            </a:r>
            <a:r>
              <a:rPr lang="it-IT" sz="3600" i="1">
                <a:highlight>
                  <a:srgbClr val="800000"/>
                </a:highlight>
                <a:latin typeface="Book Antiqua" panose="02040602050305030304" pitchFamily="18" charset="0"/>
              </a:rPr>
              <a:t>citta</a:t>
            </a:r>
            <a:r>
              <a:rPr lang="it-IT" sz="3600">
                <a:highlight>
                  <a:srgbClr val="800000"/>
                </a:highlight>
                <a:latin typeface="Book Antiqua" panose="02040602050305030304" pitchFamily="18" charset="0"/>
              </a:rPr>
              <a:t> è in sé nient’altro che il processo di conoscere un oggetto</a:t>
            </a:r>
            <a:r>
              <a:rPr lang="it-IT" sz="3600">
                <a:latin typeface="Book Antiqua" panose="02040602050305030304" pitchFamily="18" charset="0"/>
              </a:rPr>
              <a:t>.»</a:t>
            </a:r>
            <a:endParaRPr lang="en-GB" sz="3600">
              <a:latin typeface="Book Antiqua" panose="02040602050305030304" pitchFamily="18" charset="0"/>
            </a:endParaRPr>
          </a:p>
        </p:txBody>
      </p:sp>
    </p:spTree>
    <p:extLst>
      <p:ext uri="{BB962C8B-B14F-4D97-AF65-F5344CB8AC3E}">
        <p14:creationId xmlns:p14="http://schemas.microsoft.com/office/powerpoint/2010/main" val="862457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84B6DC-DB49-99F5-62E3-A5F8C9CA2D52}"/>
              </a:ext>
            </a:extLst>
          </p:cNvPr>
          <p:cNvSpPr>
            <a:spLocks noGrp="1"/>
          </p:cNvSpPr>
          <p:nvPr>
            <p:ph type="title"/>
          </p:nvPr>
        </p:nvSpPr>
        <p:spPr/>
        <p:txBody>
          <a:bodyPr/>
          <a:lstStyle/>
          <a:p>
            <a:r>
              <a:rPr lang="it-IT"/>
              <a:t>SN 12:2, Analisi dell’origine dipendente</a:t>
            </a:r>
            <a:endParaRPr lang="en-GB"/>
          </a:p>
        </p:txBody>
      </p:sp>
      <p:sp>
        <p:nvSpPr>
          <p:cNvPr id="3" name="Segnaposto contenuto 2">
            <a:extLst>
              <a:ext uri="{FF2B5EF4-FFF2-40B4-BE49-F238E27FC236}">
                <a16:creationId xmlns:a16="http://schemas.microsoft.com/office/drawing/2014/main" id="{BE07C8DC-3348-03D0-4F9E-6A4BAD9C580C}"/>
              </a:ext>
            </a:extLst>
          </p:cNvPr>
          <p:cNvSpPr>
            <a:spLocks noGrp="1"/>
          </p:cNvSpPr>
          <p:nvPr>
            <p:ph idx="1"/>
          </p:nvPr>
        </p:nvSpPr>
        <p:spPr/>
        <p:txBody>
          <a:bodyPr>
            <a:normAutofit/>
          </a:bodyPr>
          <a:lstStyle/>
          <a:p>
            <a:r>
              <a:rPr lang="it-IT" sz="3600">
                <a:latin typeface="Book Antiqua" panose="02040602050305030304" pitchFamily="18" charset="0"/>
              </a:rPr>
              <a:t>«E cosa, monaci, è la coscienza? Ci sono queste sei classi di coscienza: coscienza visiva, coscienza uditiva, coscienza olfattiva, coscienza gustativa, coscienza tattile, coscienza mentale. Questa è chiamata coscienza.»</a:t>
            </a:r>
            <a:endParaRPr lang="en-GB" sz="3600">
              <a:latin typeface="Book Antiqua" panose="02040602050305030304" pitchFamily="18" charset="0"/>
            </a:endParaRPr>
          </a:p>
        </p:txBody>
      </p:sp>
    </p:spTree>
    <p:extLst>
      <p:ext uri="{BB962C8B-B14F-4D97-AF65-F5344CB8AC3E}">
        <p14:creationId xmlns:p14="http://schemas.microsoft.com/office/powerpoint/2010/main" val="432385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8AC70B-CDDE-8934-A8D8-4EDD7BC05EF2}"/>
              </a:ext>
            </a:extLst>
          </p:cNvPr>
          <p:cNvSpPr>
            <a:spLocks noGrp="1"/>
          </p:cNvSpPr>
          <p:nvPr>
            <p:ph type="title"/>
          </p:nvPr>
        </p:nvSpPr>
        <p:spPr/>
        <p:txBody>
          <a:bodyPr/>
          <a:lstStyle/>
          <a:p>
            <a:r>
              <a:rPr lang="it-IT"/>
              <a:t>Coscienza riconnettente</a:t>
            </a:r>
            <a:endParaRPr lang="en-GB"/>
          </a:p>
        </p:txBody>
      </p:sp>
      <p:sp>
        <p:nvSpPr>
          <p:cNvPr id="3" name="Segnaposto contenuto 2">
            <a:extLst>
              <a:ext uri="{FF2B5EF4-FFF2-40B4-BE49-F238E27FC236}">
                <a16:creationId xmlns:a16="http://schemas.microsoft.com/office/drawing/2014/main" id="{BD3F22BE-8223-9C42-1103-8BB55B34C378}"/>
              </a:ext>
            </a:extLst>
          </p:cNvPr>
          <p:cNvSpPr>
            <a:spLocks noGrp="1"/>
          </p:cNvSpPr>
          <p:nvPr>
            <p:ph idx="1"/>
          </p:nvPr>
        </p:nvSpPr>
        <p:spPr/>
        <p:txBody>
          <a:bodyPr>
            <a:normAutofit/>
          </a:bodyPr>
          <a:lstStyle/>
          <a:p>
            <a:r>
              <a:rPr lang="it-IT" sz="4000" i="1">
                <a:latin typeface="Book Antiqua" panose="02040602050305030304" pitchFamily="18" charset="0"/>
              </a:rPr>
              <a:t>(P.) </a:t>
            </a:r>
            <a:r>
              <a:rPr lang="it-IT" sz="4000" i="1" err="1">
                <a:latin typeface="Book Antiqua" panose="02040602050305030304" pitchFamily="18" charset="0"/>
              </a:rPr>
              <a:t>pa</a:t>
            </a:r>
            <a:r>
              <a:rPr lang="it-IT" sz="4000" i="1" err="1">
                <a:latin typeface="Times New Roman" panose="02020603050405020304" pitchFamily="18" charset="0"/>
                <a:cs typeface="Times New Roman" panose="02020603050405020304" pitchFamily="18" charset="0"/>
              </a:rPr>
              <a:t>ṭ</a:t>
            </a:r>
            <a:r>
              <a:rPr lang="it-IT" sz="4000" i="1" err="1">
                <a:latin typeface="Book Antiqua" panose="02040602050305030304" pitchFamily="18" charset="0"/>
              </a:rPr>
              <a:t>isandhi</a:t>
            </a:r>
            <a:r>
              <a:rPr lang="it-IT" sz="4000" i="1">
                <a:latin typeface="Book Antiqua" panose="02040602050305030304" pitchFamily="18" charset="0"/>
              </a:rPr>
              <a:t> viññāṇa</a:t>
            </a:r>
            <a:r>
              <a:rPr lang="it-IT" sz="4000">
                <a:latin typeface="Book Antiqua" panose="02040602050305030304" pitchFamily="18" charset="0"/>
              </a:rPr>
              <a:t>, (</a:t>
            </a:r>
            <a:r>
              <a:rPr lang="it-IT" sz="4000" err="1">
                <a:latin typeface="Book Antiqua" panose="02040602050305030304" pitchFamily="18" charset="0"/>
              </a:rPr>
              <a:t>Sk</a:t>
            </a:r>
            <a:r>
              <a:rPr lang="it-IT" sz="4000">
                <a:latin typeface="Book Antiqua" panose="02040602050305030304" pitchFamily="18" charset="0"/>
              </a:rPr>
              <a:t>.) </a:t>
            </a:r>
            <a:r>
              <a:rPr lang="it-IT" sz="4000" i="1" err="1">
                <a:latin typeface="Book Antiqua" panose="02040602050305030304" pitchFamily="18" charset="0"/>
              </a:rPr>
              <a:t>pratisa</a:t>
            </a:r>
            <a:r>
              <a:rPr lang="it-IT" sz="4000" i="1" err="1">
                <a:latin typeface="Times New Roman" panose="02020603050405020304" pitchFamily="18" charset="0"/>
                <a:cs typeface="Times New Roman" panose="02020603050405020304" pitchFamily="18" charset="0"/>
              </a:rPr>
              <a:t>ṃdhi</a:t>
            </a:r>
            <a:r>
              <a:rPr lang="it-IT" sz="4000" i="1">
                <a:latin typeface="Times New Roman" panose="02020603050405020304" pitchFamily="18" charset="0"/>
                <a:cs typeface="Times New Roman" panose="02020603050405020304" pitchFamily="18" charset="0"/>
              </a:rPr>
              <a:t> vijñāna</a:t>
            </a:r>
            <a:r>
              <a:rPr lang="it-IT" sz="4000">
                <a:latin typeface="Times New Roman" panose="02020603050405020304" pitchFamily="18" charset="0"/>
                <a:cs typeface="Times New Roman" panose="02020603050405020304" pitchFamily="18" charset="0"/>
              </a:rPr>
              <a:t>, </a:t>
            </a:r>
            <a:r>
              <a:rPr lang="it-IT" sz="4000">
                <a:latin typeface="Book Antiqua" panose="02040602050305030304" pitchFamily="18" charset="0"/>
              </a:rPr>
              <a:t>coscienza riconnettente, coscienza della rinascita</a:t>
            </a:r>
            <a:endParaRPr lang="en-GB" sz="4000">
              <a:latin typeface="Book Antiqua" panose="02040602050305030304" pitchFamily="18" charset="0"/>
            </a:endParaRPr>
          </a:p>
        </p:txBody>
      </p:sp>
    </p:spTree>
    <p:extLst>
      <p:ext uri="{BB962C8B-B14F-4D97-AF65-F5344CB8AC3E}">
        <p14:creationId xmlns:p14="http://schemas.microsoft.com/office/powerpoint/2010/main" val="4017222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24A38A-28AA-9E6A-E95E-7C07ABF30E4F}"/>
              </a:ext>
            </a:extLst>
          </p:cNvPr>
          <p:cNvSpPr>
            <a:spLocks noGrp="1"/>
          </p:cNvSpPr>
          <p:nvPr>
            <p:ph type="title"/>
          </p:nvPr>
        </p:nvSpPr>
        <p:spPr/>
        <p:txBody>
          <a:bodyPr>
            <a:normAutofit fontScale="90000"/>
          </a:bodyPr>
          <a:lstStyle/>
          <a:p>
            <a:r>
              <a:rPr lang="it-IT"/>
              <a:t>Tre termini per definire l’attività cognitiva e discriminante della mente</a:t>
            </a:r>
            <a:endParaRPr lang="en-GB"/>
          </a:p>
        </p:txBody>
      </p:sp>
      <p:sp>
        <p:nvSpPr>
          <p:cNvPr id="3" name="Segnaposto contenuto 2">
            <a:extLst>
              <a:ext uri="{FF2B5EF4-FFF2-40B4-BE49-F238E27FC236}">
                <a16:creationId xmlns:a16="http://schemas.microsoft.com/office/drawing/2014/main" id="{D95FD6B6-DFBC-0022-EB3A-DF6D88167635}"/>
              </a:ext>
            </a:extLst>
          </p:cNvPr>
          <p:cNvSpPr>
            <a:spLocks noGrp="1"/>
          </p:cNvSpPr>
          <p:nvPr>
            <p:ph sz="half" idx="1"/>
          </p:nvPr>
        </p:nvSpPr>
        <p:spPr>
          <a:xfrm>
            <a:off x="540000" y="2759743"/>
            <a:ext cx="2562429" cy="2911714"/>
          </a:xfrm>
        </p:spPr>
        <p:txBody>
          <a:bodyPr>
            <a:normAutofit fontScale="92500" lnSpcReduction="20000"/>
          </a:bodyPr>
          <a:lstStyle/>
          <a:p>
            <a:r>
              <a:rPr lang="it-IT" sz="4400" i="1">
                <a:latin typeface="Book Antiqua" panose="02040602050305030304" pitchFamily="18" charset="0"/>
              </a:rPr>
              <a:t>Vijñāna </a:t>
            </a:r>
            <a:endParaRPr lang="it-IT" sz="4400">
              <a:latin typeface="Book Antiqua" panose="02040602050305030304" pitchFamily="18" charset="0"/>
            </a:endParaRPr>
          </a:p>
          <a:p>
            <a:r>
              <a:rPr lang="it-IT" sz="4400" i="1" err="1">
                <a:latin typeface="Book Antiqua" panose="02040602050305030304" pitchFamily="18" charset="0"/>
              </a:rPr>
              <a:t>Manas</a:t>
            </a:r>
            <a:r>
              <a:rPr lang="zh-TW" altLang="en-US" sz="4400" i="1">
                <a:latin typeface="Book Antiqua" panose="02040602050305030304" pitchFamily="18" charset="0"/>
              </a:rPr>
              <a:t> </a:t>
            </a:r>
            <a:endParaRPr lang="it-IT" sz="4400">
              <a:latin typeface="Book Antiqua" panose="02040602050305030304" pitchFamily="18" charset="0"/>
            </a:endParaRPr>
          </a:p>
          <a:p>
            <a:r>
              <a:rPr lang="it-IT" sz="4400" i="1">
                <a:latin typeface="Book Antiqua" panose="02040602050305030304" pitchFamily="18" charset="0"/>
              </a:rPr>
              <a:t>Citta</a:t>
            </a:r>
            <a:r>
              <a:rPr lang="zh-TW" altLang="en-US" sz="4400" i="1">
                <a:latin typeface="Book Antiqua" panose="02040602050305030304" pitchFamily="18" charset="0"/>
              </a:rPr>
              <a:t> </a:t>
            </a:r>
            <a:endParaRPr lang="en-GB" sz="4400">
              <a:latin typeface="Book Antiqua" panose="02040602050305030304" pitchFamily="18" charset="0"/>
            </a:endParaRPr>
          </a:p>
        </p:txBody>
      </p:sp>
      <p:sp>
        <p:nvSpPr>
          <p:cNvPr id="4" name="Segnaposto contenuto 3">
            <a:extLst>
              <a:ext uri="{FF2B5EF4-FFF2-40B4-BE49-F238E27FC236}">
                <a16:creationId xmlns:a16="http://schemas.microsoft.com/office/drawing/2014/main" id="{14A1AA89-ACCC-75C8-3D00-B53D5F37DE20}"/>
              </a:ext>
            </a:extLst>
          </p:cNvPr>
          <p:cNvSpPr>
            <a:spLocks noGrp="1"/>
          </p:cNvSpPr>
          <p:nvPr>
            <p:ph sz="half" idx="2"/>
          </p:nvPr>
        </p:nvSpPr>
        <p:spPr>
          <a:xfrm>
            <a:off x="3733800" y="2426314"/>
            <a:ext cx="7755843" cy="3970457"/>
          </a:xfrm>
        </p:spPr>
        <p:txBody>
          <a:bodyPr>
            <a:normAutofit fontScale="92500" lnSpcReduction="20000"/>
          </a:bodyPr>
          <a:lstStyle/>
          <a:p>
            <a:r>
              <a:rPr lang="it-IT" sz="2800">
                <a:latin typeface="Book Antiqua" panose="02040602050305030304" pitchFamily="18" charset="0"/>
              </a:rPr>
              <a:t>L’Abhidharma Theravada considera i tre termini come perfetti sinonimi, ma nei </a:t>
            </a:r>
            <a:r>
              <a:rPr lang="it-IT" sz="2800" i="1">
                <a:latin typeface="Book Antiqua" panose="02040602050305030304" pitchFamily="18" charset="0"/>
              </a:rPr>
              <a:t>Nikāya</a:t>
            </a:r>
            <a:r>
              <a:rPr lang="it-IT" sz="2800">
                <a:latin typeface="Book Antiqua" panose="02040602050305030304" pitchFamily="18" charset="0"/>
              </a:rPr>
              <a:t> sembrano esservi differenze funzionali. Vedremo come Bhikkhu Bodhi interpreta queste differenze. </a:t>
            </a:r>
          </a:p>
          <a:p>
            <a:r>
              <a:rPr lang="it-IT" sz="2800">
                <a:latin typeface="Book Antiqua" panose="02040602050305030304" pitchFamily="18" charset="0"/>
              </a:rPr>
              <a:t>Nello sviluppo storico della filosofia Buddhista, questi tre termini hanno assunto significati più specifici e peculiari</a:t>
            </a:r>
            <a:r>
              <a:rPr lang="en-GB" sz="2800">
                <a:latin typeface="Book Antiqua" panose="02040602050305030304" pitchFamily="18" charset="0"/>
              </a:rPr>
              <a:t>,</a:t>
            </a:r>
            <a:r>
              <a:rPr lang="zh-TW" altLang="en-US" sz="2800">
                <a:latin typeface="Book Antiqua" panose="02040602050305030304" pitchFamily="18" charset="0"/>
              </a:rPr>
              <a:t> </a:t>
            </a:r>
            <a:r>
              <a:rPr lang="en-GB" altLang="zh-TW" sz="2800" err="1">
                <a:latin typeface="Book Antiqua" panose="02040602050305030304" pitchFamily="18" charset="0"/>
              </a:rPr>
              <a:t>differenti</a:t>
            </a:r>
            <a:r>
              <a:rPr lang="it-IT" sz="2800">
                <a:latin typeface="Book Antiqua" panose="02040602050305030304" pitchFamily="18" charset="0"/>
              </a:rPr>
              <a:t> da scuola a scuola.</a:t>
            </a:r>
            <a:endParaRPr lang="en-GB" sz="2800">
              <a:latin typeface="Book Antiqua" panose="02040602050305030304" pitchFamily="18" charset="0"/>
            </a:endParaRPr>
          </a:p>
        </p:txBody>
      </p:sp>
    </p:spTree>
    <p:extLst>
      <p:ext uri="{BB962C8B-B14F-4D97-AF65-F5344CB8AC3E}">
        <p14:creationId xmlns:p14="http://schemas.microsoft.com/office/powerpoint/2010/main" val="2394973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24A38A-28AA-9E6A-E95E-7C07ABF30E4F}"/>
              </a:ext>
            </a:extLst>
          </p:cNvPr>
          <p:cNvSpPr>
            <a:spLocks noGrp="1"/>
          </p:cNvSpPr>
          <p:nvPr>
            <p:ph type="title"/>
          </p:nvPr>
        </p:nvSpPr>
        <p:spPr/>
        <p:txBody>
          <a:bodyPr>
            <a:normAutofit/>
          </a:bodyPr>
          <a:lstStyle/>
          <a:p>
            <a:r>
              <a:rPr lang="it-IT" i="1"/>
              <a:t>Vijñāna</a:t>
            </a:r>
            <a:r>
              <a:rPr lang="it-IT"/>
              <a:t> </a:t>
            </a:r>
            <a:endParaRPr lang="en-GB"/>
          </a:p>
        </p:txBody>
      </p:sp>
      <p:sp>
        <p:nvSpPr>
          <p:cNvPr id="3" name="Segnaposto contenuto 2">
            <a:extLst>
              <a:ext uri="{FF2B5EF4-FFF2-40B4-BE49-F238E27FC236}">
                <a16:creationId xmlns:a16="http://schemas.microsoft.com/office/drawing/2014/main" id="{D95FD6B6-DFBC-0022-EB3A-DF6D88167635}"/>
              </a:ext>
            </a:extLst>
          </p:cNvPr>
          <p:cNvSpPr>
            <a:spLocks noGrp="1"/>
          </p:cNvSpPr>
          <p:nvPr>
            <p:ph idx="1"/>
          </p:nvPr>
        </p:nvSpPr>
        <p:spPr>
          <a:xfrm>
            <a:off x="540000" y="1937657"/>
            <a:ext cx="11101136" cy="4371067"/>
          </a:xfrm>
        </p:spPr>
        <p:txBody>
          <a:bodyPr>
            <a:normAutofit fontScale="92500" lnSpcReduction="10000"/>
          </a:bodyPr>
          <a:lstStyle/>
          <a:p>
            <a:r>
              <a:rPr lang="it-IT" sz="4400">
                <a:latin typeface="Book Antiqua" panose="02040602050305030304" pitchFamily="18" charset="0"/>
              </a:rPr>
              <a:t>Designa la funzione cognitiva e discriminante della coscienza che sorge in risposta all’input del contatto alle sei porte dei sensi ed indica anche ciò che trasmigra da un’esistenza all’altra per forza del karma sotto l’influenza di brama ed ignoranza</a:t>
            </a:r>
            <a:endParaRPr lang="en-GB" sz="4400">
              <a:latin typeface="Book Antiqua" panose="02040602050305030304" pitchFamily="18" charset="0"/>
            </a:endParaRPr>
          </a:p>
        </p:txBody>
      </p:sp>
    </p:spTree>
    <p:extLst>
      <p:ext uri="{BB962C8B-B14F-4D97-AF65-F5344CB8AC3E}">
        <p14:creationId xmlns:p14="http://schemas.microsoft.com/office/powerpoint/2010/main" val="1049778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24A38A-28AA-9E6A-E95E-7C07ABF30E4F}"/>
              </a:ext>
            </a:extLst>
          </p:cNvPr>
          <p:cNvSpPr>
            <a:spLocks noGrp="1"/>
          </p:cNvSpPr>
          <p:nvPr>
            <p:ph type="title"/>
          </p:nvPr>
        </p:nvSpPr>
        <p:spPr/>
        <p:txBody>
          <a:bodyPr>
            <a:normAutofit/>
          </a:bodyPr>
          <a:lstStyle/>
          <a:p>
            <a:r>
              <a:rPr lang="it-IT" i="1" err="1"/>
              <a:t>Manas</a:t>
            </a:r>
            <a:r>
              <a:rPr lang="it-IT"/>
              <a:t> </a:t>
            </a:r>
            <a:endParaRPr lang="en-GB"/>
          </a:p>
        </p:txBody>
      </p:sp>
      <p:sp>
        <p:nvSpPr>
          <p:cNvPr id="3" name="Segnaposto contenuto 2">
            <a:extLst>
              <a:ext uri="{FF2B5EF4-FFF2-40B4-BE49-F238E27FC236}">
                <a16:creationId xmlns:a16="http://schemas.microsoft.com/office/drawing/2014/main" id="{D95FD6B6-DFBC-0022-EB3A-DF6D88167635}"/>
              </a:ext>
            </a:extLst>
          </p:cNvPr>
          <p:cNvSpPr>
            <a:spLocks noGrp="1"/>
          </p:cNvSpPr>
          <p:nvPr>
            <p:ph idx="1"/>
          </p:nvPr>
        </p:nvSpPr>
        <p:spPr>
          <a:xfrm>
            <a:off x="540000" y="1741715"/>
            <a:ext cx="11101136" cy="4567010"/>
          </a:xfrm>
        </p:spPr>
        <p:txBody>
          <a:bodyPr>
            <a:normAutofit fontScale="62500" lnSpcReduction="20000"/>
          </a:bodyPr>
          <a:lstStyle/>
          <a:p>
            <a:r>
              <a:rPr lang="it-IT" sz="4400">
                <a:latin typeface="Book Antiqua" panose="02040602050305030304" pitchFamily="18" charset="0"/>
              </a:rPr>
              <a:t>Designa la mente in quanto sesta porta dei sensi, quindi può essere considerata organo di </a:t>
            </a:r>
            <a:r>
              <a:rPr lang="it-IT" sz="4400" i="1">
                <a:latin typeface="Book Antiqua" panose="02040602050305030304" pitchFamily="18" charset="0"/>
              </a:rPr>
              <a:t>vijñāna</a:t>
            </a:r>
            <a:r>
              <a:rPr lang="it-IT" sz="4400">
                <a:latin typeface="Book Antiqua" panose="02040602050305030304" pitchFamily="18" charset="0"/>
              </a:rPr>
              <a:t>. Essa esplica la sua funzione in 2 modi:</a:t>
            </a:r>
          </a:p>
          <a:p>
            <a:pPr lvl="2"/>
            <a:r>
              <a:rPr lang="it-IT" sz="4400">
                <a:latin typeface="Book Antiqua" panose="02040602050305030304" pitchFamily="18" charset="0"/>
              </a:rPr>
              <a:t>1. coordina le impressioni sensoriali provenienti da sensi differenti per costruire il concetto di un oggetto. Raccoglie le caratteristiche riconosciute dalla percezione e le coordina nel creare i concetti degli oggetti</a:t>
            </a:r>
          </a:p>
          <a:p>
            <a:pPr lvl="2"/>
            <a:r>
              <a:rPr lang="it-IT" sz="4400">
                <a:latin typeface="Book Antiqua" panose="02040602050305030304" pitchFamily="18" charset="0"/>
              </a:rPr>
              <a:t>2. conosce la propria classe distinta di oggetti</a:t>
            </a:r>
            <a:endParaRPr lang="en-GB" sz="4400">
              <a:latin typeface="Book Antiqua" panose="02040602050305030304" pitchFamily="18" charset="0"/>
            </a:endParaRPr>
          </a:p>
        </p:txBody>
      </p:sp>
    </p:spTree>
    <p:extLst>
      <p:ext uri="{BB962C8B-B14F-4D97-AF65-F5344CB8AC3E}">
        <p14:creationId xmlns:p14="http://schemas.microsoft.com/office/powerpoint/2010/main" val="3094273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24A38A-28AA-9E6A-E95E-7C07ABF30E4F}"/>
              </a:ext>
            </a:extLst>
          </p:cNvPr>
          <p:cNvSpPr>
            <a:spLocks noGrp="1"/>
          </p:cNvSpPr>
          <p:nvPr>
            <p:ph type="title"/>
          </p:nvPr>
        </p:nvSpPr>
        <p:spPr>
          <a:xfrm>
            <a:off x="540000" y="540000"/>
            <a:ext cx="11101135" cy="1201715"/>
          </a:xfrm>
        </p:spPr>
        <p:txBody>
          <a:bodyPr>
            <a:normAutofit/>
          </a:bodyPr>
          <a:lstStyle/>
          <a:p>
            <a:r>
              <a:rPr lang="it-IT" i="1"/>
              <a:t>Citta </a:t>
            </a:r>
            <a:r>
              <a:rPr lang="it-IT"/>
              <a:t> </a:t>
            </a:r>
            <a:endParaRPr lang="en-GB"/>
          </a:p>
        </p:txBody>
      </p:sp>
      <p:sp>
        <p:nvSpPr>
          <p:cNvPr id="3" name="Segnaposto contenuto 2">
            <a:extLst>
              <a:ext uri="{FF2B5EF4-FFF2-40B4-BE49-F238E27FC236}">
                <a16:creationId xmlns:a16="http://schemas.microsoft.com/office/drawing/2014/main" id="{D95FD6B6-DFBC-0022-EB3A-DF6D88167635}"/>
              </a:ext>
            </a:extLst>
          </p:cNvPr>
          <p:cNvSpPr>
            <a:spLocks noGrp="1"/>
          </p:cNvSpPr>
          <p:nvPr>
            <p:ph idx="1"/>
          </p:nvPr>
        </p:nvSpPr>
        <p:spPr>
          <a:xfrm>
            <a:off x="540000" y="1741715"/>
            <a:ext cx="11101136" cy="4567010"/>
          </a:xfrm>
        </p:spPr>
        <p:txBody>
          <a:bodyPr>
            <a:normAutofit/>
          </a:bodyPr>
          <a:lstStyle/>
          <a:p>
            <a:r>
              <a:rPr lang="it-IT" sz="4400" i="1">
                <a:latin typeface="Book Antiqua" panose="02040602050305030304" pitchFamily="18" charset="0"/>
              </a:rPr>
              <a:t>«Citta</a:t>
            </a:r>
            <a:r>
              <a:rPr lang="it-IT" sz="4400">
                <a:latin typeface="Book Antiqua" panose="02040602050305030304" pitchFamily="18" charset="0"/>
              </a:rPr>
              <a:t> significa mente in quanto centro dell’esperienza personale, come il soggetto di pensiero, volizione, ed emozione. È </a:t>
            </a:r>
            <a:r>
              <a:rPr lang="it-IT" sz="4400" i="1">
                <a:latin typeface="Book Antiqua" panose="02040602050305030304" pitchFamily="18" charset="0"/>
              </a:rPr>
              <a:t>citta</a:t>
            </a:r>
            <a:r>
              <a:rPr lang="it-IT" sz="4400">
                <a:latin typeface="Book Antiqua" panose="02040602050305030304" pitchFamily="18" charset="0"/>
              </a:rPr>
              <a:t> che necessita di essere compresa, addestrata e liberata.» </a:t>
            </a:r>
            <a:endParaRPr lang="en-GB" sz="4400">
              <a:latin typeface="Book Antiqua" panose="02040602050305030304" pitchFamily="18" charset="0"/>
            </a:endParaRPr>
          </a:p>
        </p:txBody>
      </p:sp>
    </p:spTree>
    <p:extLst>
      <p:ext uri="{BB962C8B-B14F-4D97-AF65-F5344CB8AC3E}">
        <p14:creationId xmlns:p14="http://schemas.microsoft.com/office/powerpoint/2010/main" val="2207010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24A38A-28AA-9E6A-E95E-7C07ABF30E4F}"/>
              </a:ext>
            </a:extLst>
          </p:cNvPr>
          <p:cNvSpPr>
            <a:spLocks noGrp="1"/>
          </p:cNvSpPr>
          <p:nvPr>
            <p:ph type="title"/>
          </p:nvPr>
        </p:nvSpPr>
        <p:spPr/>
        <p:txBody>
          <a:bodyPr>
            <a:normAutofit/>
          </a:bodyPr>
          <a:lstStyle/>
          <a:p>
            <a:r>
              <a:rPr lang="it-IT"/>
              <a:t>AN 1:51,52 </a:t>
            </a:r>
            <a:endParaRPr lang="en-GB"/>
          </a:p>
        </p:txBody>
      </p:sp>
      <p:sp>
        <p:nvSpPr>
          <p:cNvPr id="3" name="Segnaposto contenuto 2">
            <a:extLst>
              <a:ext uri="{FF2B5EF4-FFF2-40B4-BE49-F238E27FC236}">
                <a16:creationId xmlns:a16="http://schemas.microsoft.com/office/drawing/2014/main" id="{D95FD6B6-DFBC-0022-EB3A-DF6D88167635}"/>
              </a:ext>
            </a:extLst>
          </p:cNvPr>
          <p:cNvSpPr>
            <a:spLocks noGrp="1"/>
          </p:cNvSpPr>
          <p:nvPr>
            <p:ph sz="half" idx="1"/>
          </p:nvPr>
        </p:nvSpPr>
        <p:spPr/>
        <p:txBody>
          <a:bodyPr>
            <a:normAutofit fontScale="62500" lnSpcReduction="20000"/>
          </a:bodyPr>
          <a:lstStyle/>
          <a:p>
            <a:pPr marL="0" indent="0">
              <a:buNone/>
            </a:pPr>
            <a:r>
              <a:rPr lang="it-IT" sz="4400">
                <a:latin typeface="Book Antiqua" panose="02040602050305030304" pitchFamily="18" charset="0"/>
              </a:rPr>
              <a:t>Luminosa, monaci, è la mente, ma è contaminata da contaminanti esterni. L’ignorante uomo mondano non comprende ciò come è realmente; perciò dico che per l’ignorante uomo mondano non c’è sviluppo della mente.</a:t>
            </a:r>
            <a:endParaRPr lang="en-GB" sz="4400">
              <a:latin typeface="Book Antiqua" panose="02040602050305030304" pitchFamily="18" charset="0"/>
            </a:endParaRPr>
          </a:p>
        </p:txBody>
      </p:sp>
      <p:sp>
        <p:nvSpPr>
          <p:cNvPr id="4" name="Segnaposto contenuto 3">
            <a:extLst>
              <a:ext uri="{FF2B5EF4-FFF2-40B4-BE49-F238E27FC236}">
                <a16:creationId xmlns:a16="http://schemas.microsoft.com/office/drawing/2014/main" id="{AFD24535-06FD-7A81-81A8-9E4EF82BDC1B}"/>
              </a:ext>
            </a:extLst>
          </p:cNvPr>
          <p:cNvSpPr>
            <a:spLocks noGrp="1"/>
          </p:cNvSpPr>
          <p:nvPr>
            <p:ph sz="half" idx="2"/>
          </p:nvPr>
        </p:nvSpPr>
        <p:spPr/>
        <p:txBody>
          <a:bodyPr>
            <a:noAutofit/>
          </a:bodyPr>
          <a:lstStyle/>
          <a:p>
            <a:r>
              <a:rPr lang="en-GB" sz="2400">
                <a:latin typeface="Book Antiqua" panose="02040602050305030304" pitchFamily="18" charset="0"/>
              </a:rPr>
              <a:t>“</a:t>
            </a:r>
            <a:r>
              <a:rPr lang="en-GB" sz="2400" err="1">
                <a:latin typeface="Book Antiqua" panose="02040602050305030304" pitchFamily="18" charset="0"/>
              </a:rPr>
              <a:t>Pabhassa­ra­midaṃ</a:t>
            </a:r>
            <a:r>
              <a:rPr lang="en-GB" sz="2400">
                <a:latin typeface="Book Antiqua" panose="02040602050305030304" pitchFamily="18" charset="0"/>
              </a:rPr>
              <a:t>, </a:t>
            </a:r>
            <a:r>
              <a:rPr lang="en-GB" sz="2400" err="1">
                <a:latin typeface="Book Antiqua" panose="02040602050305030304" pitchFamily="18" charset="0"/>
              </a:rPr>
              <a:t>bhikkhave</a:t>
            </a:r>
            <a:r>
              <a:rPr lang="en-GB" sz="2400">
                <a:latin typeface="Book Antiqua" panose="02040602050305030304" pitchFamily="18" charset="0"/>
              </a:rPr>
              <a:t>, </a:t>
            </a:r>
            <a:r>
              <a:rPr lang="en-GB" sz="2400" err="1">
                <a:highlight>
                  <a:srgbClr val="800000"/>
                </a:highlight>
                <a:latin typeface="Book Antiqua" panose="02040602050305030304" pitchFamily="18" charset="0"/>
              </a:rPr>
              <a:t>cittaṃ</a:t>
            </a:r>
            <a:r>
              <a:rPr lang="en-GB" sz="2400">
                <a:latin typeface="Book Antiqua" panose="02040602050305030304" pitchFamily="18" charset="0"/>
              </a:rPr>
              <a:t>. </a:t>
            </a:r>
            <a:r>
              <a:rPr lang="en-GB" sz="2400" err="1">
                <a:latin typeface="Book Antiqua" panose="02040602050305030304" pitchFamily="18" charset="0"/>
              </a:rPr>
              <a:t>Tañca</a:t>
            </a:r>
            <a:r>
              <a:rPr lang="en-GB" sz="2400">
                <a:latin typeface="Book Antiqua" panose="02040602050305030304" pitchFamily="18" charset="0"/>
              </a:rPr>
              <a:t> </a:t>
            </a:r>
            <a:r>
              <a:rPr lang="en-GB" sz="2400" err="1">
                <a:latin typeface="Book Antiqua" panose="02040602050305030304" pitchFamily="18" charset="0"/>
              </a:rPr>
              <a:t>kho</a:t>
            </a:r>
            <a:r>
              <a:rPr lang="en-GB" sz="2400">
                <a:latin typeface="Book Antiqua" panose="02040602050305030304" pitchFamily="18" charset="0"/>
              </a:rPr>
              <a:t> </a:t>
            </a:r>
            <a:r>
              <a:rPr lang="en-GB" sz="2400" err="1">
                <a:latin typeface="Book Antiqua" panose="02040602050305030304" pitchFamily="18" charset="0"/>
              </a:rPr>
              <a:t>āgantukehi</a:t>
            </a:r>
            <a:r>
              <a:rPr lang="en-GB" sz="2400">
                <a:latin typeface="Book Antiqua" panose="02040602050305030304" pitchFamily="18" charset="0"/>
              </a:rPr>
              <a:t> </a:t>
            </a:r>
            <a:r>
              <a:rPr lang="en-GB" sz="2400" err="1">
                <a:latin typeface="Book Antiqua" panose="02040602050305030304" pitchFamily="18" charset="0"/>
              </a:rPr>
              <a:t>upakkilesehi</a:t>
            </a:r>
            <a:r>
              <a:rPr lang="en-GB" sz="2400">
                <a:latin typeface="Book Antiqua" panose="02040602050305030304" pitchFamily="18" charset="0"/>
              </a:rPr>
              <a:t> </a:t>
            </a:r>
            <a:r>
              <a:rPr lang="en-GB" sz="2400" err="1">
                <a:latin typeface="Book Antiqua" panose="02040602050305030304" pitchFamily="18" charset="0"/>
              </a:rPr>
              <a:t>upakkiliṭṭhaṃ</a:t>
            </a:r>
            <a:r>
              <a:rPr lang="en-GB" sz="2400">
                <a:latin typeface="Book Antiqua" panose="02040602050305030304" pitchFamily="18" charset="0"/>
              </a:rPr>
              <a:t>. </a:t>
            </a:r>
            <a:r>
              <a:rPr lang="en-GB" sz="2400" err="1">
                <a:latin typeface="Book Antiqua" panose="02040602050305030304" pitchFamily="18" charset="0"/>
              </a:rPr>
              <a:t>Taṃ</a:t>
            </a:r>
            <a:r>
              <a:rPr lang="en-GB" sz="2400">
                <a:latin typeface="Book Antiqua" panose="02040602050305030304" pitchFamily="18" charset="0"/>
              </a:rPr>
              <a:t> </a:t>
            </a:r>
            <a:r>
              <a:rPr lang="en-GB" sz="2400" err="1">
                <a:latin typeface="Book Antiqua" panose="02040602050305030304" pitchFamily="18" charset="0"/>
              </a:rPr>
              <a:t>assutavā</a:t>
            </a:r>
            <a:r>
              <a:rPr lang="en-GB" sz="2400">
                <a:latin typeface="Book Antiqua" panose="02040602050305030304" pitchFamily="18" charset="0"/>
              </a:rPr>
              <a:t> </a:t>
            </a:r>
            <a:r>
              <a:rPr lang="en-GB" sz="2400" err="1">
                <a:latin typeface="Book Antiqua" panose="02040602050305030304" pitchFamily="18" charset="0"/>
              </a:rPr>
              <a:t>puthujjano</a:t>
            </a:r>
            <a:r>
              <a:rPr lang="en-GB" sz="2400">
                <a:latin typeface="Book Antiqua" panose="02040602050305030304" pitchFamily="18" charset="0"/>
              </a:rPr>
              <a:t> </a:t>
            </a:r>
            <a:r>
              <a:rPr lang="en-GB" sz="2400" err="1">
                <a:latin typeface="Book Antiqua" panose="02040602050305030304" pitchFamily="18" charset="0"/>
              </a:rPr>
              <a:t>yathābhūtaṃ</a:t>
            </a:r>
            <a:r>
              <a:rPr lang="en-GB" sz="2400">
                <a:latin typeface="Book Antiqua" panose="02040602050305030304" pitchFamily="18" charset="0"/>
              </a:rPr>
              <a:t> </a:t>
            </a:r>
            <a:r>
              <a:rPr lang="en-GB" sz="2400" err="1">
                <a:latin typeface="Book Antiqua" panose="02040602050305030304" pitchFamily="18" charset="0"/>
              </a:rPr>
              <a:t>nappajānāti</a:t>
            </a:r>
            <a:r>
              <a:rPr lang="en-GB" sz="2400">
                <a:latin typeface="Book Antiqua" panose="02040602050305030304" pitchFamily="18" charset="0"/>
              </a:rPr>
              <a:t>. </a:t>
            </a:r>
            <a:r>
              <a:rPr lang="en-GB" sz="2400" err="1">
                <a:latin typeface="Book Antiqua" panose="02040602050305030304" pitchFamily="18" charset="0"/>
              </a:rPr>
              <a:t>Tasmā</a:t>
            </a:r>
            <a:r>
              <a:rPr lang="en-GB" sz="2400">
                <a:latin typeface="Book Antiqua" panose="02040602050305030304" pitchFamily="18" charset="0"/>
              </a:rPr>
              <a:t> ‘</a:t>
            </a:r>
            <a:r>
              <a:rPr lang="en-GB" sz="2400" err="1">
                <a:latin typeface="Book Antiqua" panose="02040602050305030304" pitchFamily="18" charset="0"/>
              </a:rPr>
              <a:t>assutavato</a:t>
            </a:r>
            <a:r>
              <a:rPr lang="en-GB" sz="2400">
                <a:latin typeface="Book Antiqua" panose="02040602050305030304" pitchFamily="18" charset="0"/>
              </a:rPr>
              <a:t> </a:t>
            </a:r>
            <a:r>
              <a:rPr lang="en-GB" sz="2400" err="1">
                <a:latin typeface="Book Antiqua" panose="02040602050305030304" pitchFamily="18" charset="0"/>
              </a:rPr>
              <a:t>puthujjanassa</a:t>
            </a:r>
            <a:r>
              <a:rPr lang="en-GB" sz="2400">
                <a:latin typeface="Book Antiqua" panose="02040602050305030304" pitchFamily="18" charset="0"/>
              </a:rPr>
              <a:t> </a:t>
            </a:r>
            <a:r>
              <a:rPr lang="en-GB" sz="2400" err="1">
                <a:latin typeface="Book Antiqua" panose="02040602050305030304" pitchFamily="18" charset="0"/>
              </a:rPr>
              <a:t>cittabhāvanā</a:t>
            </a:r>
            <a:r>
              <a:rPr lang="en-GB" sz="2400">
                <a:latin typeface="Book Antiqua" panose="02040602050305030304" pitchFamily="18" charset="0"/>
              </a:rPr>
              <a:t> </a:t>
            </a:r>
            <a:r>
              <a:rPr lang="en-GB" sz="2400" err="1">
                <a:latin typeface="Book Antiqua" panose="02040602050305030304" pitchFamily="18" charset="0"/>
              </a:rPr>
              <a:t>natthī’ti</a:t>
            </a:r>
            <a:r>
              <a:rPr lang="en-GB" sz="2400">
                <a:latin typeface="Book Antiqua" panose="02040602050305030304" pitchFamily="18" charset="0"/>
              </a:rPr>
              <a:t> </a:t>
            </a:r>
            <a:r>
              <a:rPr lang="en-GB" sz="2400" err="1">
                <a:latin typeface="Book Antiqua" panose="02040602050305030304" pitchFamily="18" charset="0"/>
              </a:rPr>
              <a:t>vadāmī”ti</a:t>
            </a:r>
            <a:r>
              <a:rPr lang="en-GB" sz="2400">
                <a:latin typeface="Book Antiqua" panose="02040602050305030304" pitchFamily="18" charset="0"/>
              </a:rPr>
              <a:t>.</a:t>
            </a:r>
          </a:p>
        </p:txBody>
      </p:sp>
    </p:spTree>
    <p:extLst>
      <p:ext uri="{BB962C8B-B14F-4D97-AF65-F5344CB8AC3E}">
        <p14:creationId xmlns:p14="http://schemas.microsoft.com/office/powerpoint/2010/main" val="13248071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24A38A-28AA-9E6A-E95E-7C07ABF30E4F}"/>
              </a:ext>
            </a:extLst>
          </p:cNvPr>
          <p:cNvSpPr>
            <a:spLocks noGrp="1"/>
          </p:cNvSpPr>
          <p:nvPr>
            <p:ph type="title"/>
          </p:nvPr>
        </p:nvSpPr>
        <p:spPr/>
        <p:txBody>
          <a:bodyPr>
            <a:normAutofit/>
          </a:bodyPr>
          <a:lstStyle/>
          <a:p>
            <a:r>
              <a:rPr lang="it-IT"/>
              <a:t>AN 1:51,52 </a:t>
            </a:r>
            <a:endParaRPr lang="en-GB"/>
          </a:p>
        </p:txBody>
      </p:sp>
      <p:sp>
        <p:nvSpPr>
          <p:cNvPr id="3" name="Segnaposto contenuto 2">
            <a:extLst>
              <a:ext uri="{FF2B5EF4-FFF2-40B4-BE49-F238E27FC236}">
                <a16:creationId xmlns:a16="http://schemas.microsoft.com/office/drawing/2014/main" id="{D95FD6B6-DFBC-0022-EB3A-DF6D88167635}"/>
              </a:ext>
            </a:extLst>
          </p:cNvPr>
          <p:cNvSpPr>
            <a:spLocks noGrp="1"/>
          </p:cNvSpPr>
          <p:nvPr>
            <p:ph sz="half" idx="1"/>
          </p:nvPr>
        </p:nvSpPr>
        <p:spPr/>
        <p:txBody>
          <a:bodyPr>
            <a:normAutofit fontScale="62500" lnSpcReduction="20000"/>
          </a:bodyPr>
          <a:lstStyle/>
          <a:p>
            <a:pPr marL="0" indent="0">
              <a:buNone/>
            </a:pPr>
            <a:r>
              <a:rPr lang="it-IT" sz="4400">
                <a:latin typeface="Book Antiqua" panose="02040602050305030304" pitchFamily="18" charset="0"/>
              </a:rPr>
              <a:t>Luminosa, monaci, è la mente, ed è libera da contaminanti esterni. L’istruito nobile discepolo comprende ciò come è realmente; perciò dico che per l’istruito nobile discepolo c’è sviluppo della mente.</a:t>
            </a:r>
            <a:endParaRPr lang="en-GB" sz="4400">
              <a:latin typeface="Book Antiqua" panose="02040602050305030304" pitchFamily="18" charset="0"/>
            </a:endParaRPr>
          </a:p>
        </p:txBody>
      </p:sp>
      <p:sp>
        <p:nvSpPr>
          <p:cNvPr id="4" name="Segnaposto contenuto 3">
            <a:extLst>
              <a:ext uri="{FF2B5EF4-FFF2-40B4-BE49-F238E27FC236}">
                <a16:creationId xmlns:a16="http://schemas.microsoft.com/office/drawing/2014/main" id="{AFD24535-06FD-7A81-81A8-9E4EF82BDC1B}"/>
              </a:ext>
            </a:extLst>
          </p:cNvPr>
          <p:cNvSpPr>
            <a:spLocks noGrp="1"/>
          </p:cNvSpPr>
          <p:nvPr>
            <p:ph sz="half" idx="2"/>
          </p:nvPr>
        </p:nvSpPr>
        <p:spPr/>
        <p:txBody>
          <a:bodyPr>
            <a:noAutofit/>
          </a:bodyPr>
          <a:lstStyle/>
          <a:p>
            <a:r>
              <a:rPr lang="en-GB" sz="2400">
                <a:latin typeface="Book Antiqua" panose="02040602050305030304" pitchFamily="18" charset="0"/>
              </a:rPr>
              <a:t>“</a:t>
            </a:r>
            <a:r>
              <a:rPr lang="en-GB" sz="2400" err="1">
                <a:latin typeface="Book Antiqua" panose="02040602050305030304" pitchFamily="18" charset="0"/>
              </a:rPr>
              <a:t>Pabhassa­ra­midaṃ</a:t>
            </a:r>
            <a:r>
              <a:rPr lang="en-GB" sz="2400">
                <a:latin typeface="Book Antiqua" panose="02040602050305030304" pitchFamily="18" charset="0"/>
              </a:rPr>
              <a:t>, </a:t>
            </a:r>
            <a:r>
              <a:rPr lang="en-GB" sz="2400" err="1">
                <a:latin typeface="Book Antiqua" panose="02040602050305030304" pitchFamily="18" charset="0"/>
              </a:rPr>
              <a:t>bhikkhave</a:t>
            </a:r>
            <a:r>
              <a:rPr lang="en-GB" sz="2400">
                <a:latin typeface="Book Antiqua" panose="02040602050305030304" pitchFamily="18" charset="0"/>
              </a:rPr>
              <a:t>, </a:t>
            </a:r>
            <a:r>
              <a:rPr lang="en-GB" sz="2400" err="1">
                <a:latin typeface="Book Antiqua" panose="02040602050305030304" pitchFamily="18" charset="0"/>
              </a:rPr>
              <a:t>cittaṃ</a:t>
            </a:r>
            <a:r>
              <a:rPr lang="en-GB" sz="2400">
                <a:latin typeface="Book Antiqua" panose="02040602050305030304" pitchFamily="18" charset="0"/>
              </a:rPr>
              <a:t>. </a:t>
            </a:r>
            <a:r>
              <a:rPr lang="en-GB" sz="2400" err="1">
                <a:latin typeface="Book Antiqua" panose="02040602050305030304" pitchFamily="18" charset="0"/>
              </a:rPr>
              <a:t>Tañca</a:t>
            </a:r>
            <a:r>
              <a:rPr lang="en-GB" sz="2400">
                <a:latin typeface="Book Antiqua" panose="02040602050305030304" pitchFamily="18" charset="0"/>
              </a:rPr>
              <a:t> </a:t>
            </a:r>
            <a:r>
              <a:rPr lang="en-GB" sz="2400" err="1">
                <a:latin typeface="Book Antiqua" panose="02040602050305030304" pitchFamily="18" charset="0"/>
              </a:rPr>
              <a:t>kho</a:t>
            </a:r>
            <a:r>
              <a:rPr lang="en-GB" sz="2400">
                <a:latin typeface="Book Antiqua" panose="02040602050305030304" pitchFamily="18" charset="0"/>
              </a:rPr>
              <a:t> </a:t>
            </a:r>
            <a:r>
              <a:rPr lang="en-GB" sz="2400" err="1">
                <a:latin typeface="Book Antiqua" panose="02040602050305030304" pitchFamily="18" charset="0"/>
              </a:rPr>
              <a:t>āgantukehi</a:t>
            </a:r>
            <a:r>
              <a:rPr lang="en-GB" sz="2400">
                <a:latin typeface="Book Antiqua" panose="02040602050305030304" pitchFamily="18" charset="0"/>
              </a:rPr>
              <a:t> </a:t>
            </a:r>
            <a:r>
              <a:rPr lang="en-GB" sz="2400" err="1">
                <a:latin typeface="Book Antiqua" panose="02040602050305030304" pitchFamily="18" charset="0"/>
              </a:rPr>
              <a:t>upakkilesehi</a:t>
            </a:r>
            <a:r>
              <a:rPr lang="en-GB" sz="2400">
                <a:latin typeface="Book Antiqua" panose="02040602050305030304" pitchFamily="18" charset="0"/>
              </a:rPr>
              <a:t> </a:t>
            </a:r>
            <a:r>
              <a:rPr lang="en-GB" sz="2400" err="1">
                <a:latin typeface="Book Antiqua" panose="02040602050305030304" pitchFamily="18" charset="0"/>
              </a:rPr>
              <a:t>vippamuttaṃ</a:t>
            </a:r>
            <a:r>
              <a:rPr lang="en-GB" sz="2400">
                <a:latin typeface="Book Antiqua" panose="02040602050305030304" pitchFamily="18" charset="0"/>
              </a:rPr>
              <a:t>. </a:t>
            </a:r>
            <a:r>
              <a:rPr lang="en-GB" sz="2400" err="1">
                <a:latin typeface="Book Antiqua" panose="02040602050305030304" pitchFamily="18" charset="0"/>
              </a:rPr>
              <a:t>Taṃ</a:t>
            </a:r>
            <a:r>
              <a:rPr lang="en-GB" sz="2400">
                <a:latin typeface="Book Antiqua" panose="02040602050305030304" pitchFamily="18" charset="0"/>
              </a:rPr>
              <a:t> </a:t>
            </a:r>
            <a:r>
              <a:rPr lang="en-GB" sz="2400" err="1">
                <a:latin typeface="Book Antiqua" panose="02040602050305030304" pitchFamily="18" charset="0"/>
              </a:rPr>
              <a:t>sutavā</a:t>
            </a:r>
            <a:r>
              <a:rPr lang="en-GB" sz="2400">
                <a:latin typeface="Book Antiqua" panose="02040602050305030304" pitchFamily="18" charset="0"/>
              </a:rPr>
              <a:t> </a:t>
            </a:r>
            <a:r>
              <a:rPr lang="en-GB" sz="2400" err="1">
                <a:latin typeface="Book Antiqua" panose="02040602050305030304" pitchFamily="18" charset="0"/>
              </a:rPr>
              <a:t>ariyasāvako</a:t>
            </a:r>
            <a:r>
              <a:rPr lang="en-GB" sz="2400">
                <a:latin typeface="Book Antiqua" panose="02040602050305030304" pitchFamily="18" charset="0"/>
              </a:rPr>
              <a:t> </a:t>
            </a:r>
            <a:r>
              <a:rPr lang="en-GB" sz="2400" err="1">
                <a:latin typeface="Book Antiqua" panose="02040602050305030304" pitchFamily="18" charset="0"/>
              </a:rPr>
              <a:t>yathābhūtaṃ</a:t>
            </a:r>
            <a:r>
              <a:rPr lang="en-GB" sz="2400">
                <a:latin typeface="Book Antiqua" panose="02040602050305030304" pitchFamily="18" charset="0"/>
              </a:rPr>
              <a:t> pajānāti. </a:t>
            </a:r>
            <a:r>
              <a:rPr lang="en-GB" sz="2400" err="1">
                <a:latin typeface="Book Antiqua" panose="02040602050305030304" pitchFamily="18" charset="0"/>
              </a:rPr>
              <a:t>Tasmā</a:t>
            </a:r>
            <a:r>
              <a:rPr lang="en-GB" sz="2400">
                <a:latin typeface="Book Antiqua" panose="02040602050305030304" pitchFamily="18" charset="0"/>
              </a:rPr>
              <a:t> ‘</a:t>
            </a:r>
            <a:r>
              <a:rPr lang="en-GB" sz="2400" err="1">
                <a:latin typeface="Book Antiqua" panose="02040602050305030304" pitchFamily="18" charset="0"/>
              </a:rPr>
              <a:t>sutavato</a:t>
            </a:r>
            <a:r>
              <a:rPr lang="en-GB" sz="2400">
                <a:latin typeface="Book Antiqua" panose="02040602050305030304" pitchFamily="18" charset="0"/>
              </a:rPr>
              <a:t> </a:t>
            </a:r>
            <a:r>
              <a:rPr lang="en-GB" sz="2400" err="1">
                <a:latin typeface="Book Antiqua" panose="02040602050305030304" pitchFamily="18" charset="0"/>
              </a:rPr>
              <a:t>ariyasāvakassa</a:t>
            </a:r>
            <a:r>
              <a:rPr lang="en-GB" sz="2400">
                <a:latin typeface="Book Antiqua" panose="02040602050305030304" pitchFamily="18" charset="0"/>
              </a:rPr>
              <a:t> </a:t>
            </a:r>
            <a:r>
              <a:rPr lang="en-GB" sz="2400" err="1">
                <a:latin typeface="Book Antiqua" panose="02040602050305030304" pitchFamily="18" charset="0"/>
              </a:rPr>
              <a:t>cittabhāvanā</a:t>
            </a:r>
            <a:r>
              <a:rPr lang="en-GB" sz="2400">
                <a:latin typeface="Book Antiqua" panose="02040602050305030304" pitchFamily="18" charset="0"/>
              </a:rPr>
              <a:t> </a:t>
            </a:r>
            <a:r>
              <a:rPr lang="en-GB" sz="2400" err="1">
                <a:latin typeface="Book Antiqua" panose="02040602050305030304" pitchFamily="18" charset="0"/>
              </a:rPr>
              <a:t>atthī’ti</a:t>
            </a:r>
            <a:r>
              <a:rPr lang="en-GB" sz="2400">
                <a:latin typeface="Book Antiqua" panose="02040602050305030304" pitchFamily="18" charset="0"/>
              </a:rPr>
              <a:t> </a:t>
            </a:r>
            <a:r>
              <a:rPr lang="en-GB" sz="2400" err="1">
                <a:latin typeface="Book Antiqua" panose="02040602050305030304" pitchFamily="18" charset="0"/>
              </a:rPr>
              <a:t>vadāmī”ti</a:t>
            </a:r>
            <a:r>
              <a:rPr lang="en-GB" sz="2400">
                <a:latin typeface="Book Antiqua" panose="02040602050305030304" pitchFamily="18" charset="0"/>
              </a:rPr>
              <a:t>.</a:t>
            </a:r>
          </a:p>
        </p:txBody>
      </p:sp>
    </p:spTree>
    <p:extLst>
      <p:ext uri="{BB962C8B-B14F-4D97-AF65-F5344CB8AC3E}">
        <p14:creationId xmlns:p14="http://schemas.microsoft.com/office/powerpoint/2010/main" val="4065434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13BADF-147D-FD6D-7837-14359177B897}"/>
              </a:ext>
            </a:extLst>
          </p:cNvPr>
          <p:cNvSpPr>
            <a:spLocks noGrp="1"/>
          </p:cNvSpPr>
          <p:nvPr>
            <p:ph type="title"/>
          </p:nvPr>
        </p:nvSpPr>
        <p:spPr>
          <a:xfrm>
            <a:off x="540000" y="540000"/>
            <a:ext cx="11101135" cy="962229"/>
          </a:xfrm>
        </p:spPr>
        <p:txBody>
          <a:bodyPr>
            <a:normAutofit fontScale="90000"/>
          </a:bodyPr>
          <a:lstStyle/>
          <a:p>
            <a:r>
              <a:rPr lang="it-IT" sz="4800"/>
              <a:t>In che modo </a:t>
            </a:r>
            <a:r>
              <a:rPr lang="it-IT" sz="4800" i="1"/>
              <a:t>vijñāna</a:t>
            </a:r>
            <a:r>
              <a:rPr lang="it-IT" sz="4800"/>
              <a:t> è condizione di </a:t>
            </a:r>
            <a:r>
              <a:rPr lang="it-IT" sz="4800" i="1"/>
              <a:t>n</a:t>
            </a:r>
            <a:r>
              <a:rPr lang="it-IT" sz="4800" i="1">
                <a:latin typeface="Times New Roman" panose="02020603050405020304" pitchFamily="18" charset="0"/>
                <a:cs typeface="Times New Roman" panose="02020603050405020304" pitchFamily="18" charset="0"/>
              </a:rPr>
              <a:t>ā</a:t>
            </a:r>
            <a:r>
              <a:rPr lang="it-IT" sz="4800" i="1"/>
              <a:t>ma-r</a:t>
            </a:r>
            <a:r>
              <a:rPr lang="it-IT" sz="4800" i="1">
                <a:latin typeface="Times New Roman" panose="02020603050405020304" pitchFamily="18" charset="0"/>
                <a:cs typeface="Times New Roman" panose="02020603050405020304" pitchFamily="18" charset="0"/>
              </a:rPr>
              <a:t>ū</a:t>
            </a:r>
            <a:r>
              <a:rPr lang="it-IT" sz="4800" i="1"/>
              <a:t>pa</a:t>
            </a:r>
            <a:endParaRPr lang="en-GB" sz="4800" i="1"/>
          </a:p>
        </p:txBody>
      </p:sp>
      <p:sp>
        <p:nvSpPr>
          <p:cNvPr id="3" name="Segnaposto contenuto 2">
            <a:extLst>
              <a:ext uri="{FF2B5EF4-FFF2-40B4-BE49-F238E27FC236}">
                <a16:creationId xmlns:a16="http://schemas.microsoft.com/office/drawing/2014/main" id="{AB33B4A3-7590-9DE0-EBA7-A0B74DC452A3}"/>
              </a:ext>
            </a:extLst>
          </p:cNvPr>
          <p:cNvSpPr>
            <a:spLocks noGrp="1"/>
          </p:cNvSpPr>
          <p:nvPr>
            <p:ph idx="1"/>
          </p:nvPr>
        </p:nvSpPr>
        <p:spPr>
          <a:xfrm>
            <a:off x="540000" y="1589315"/>
            <a:ext cx="11101136" cy="4942114"/>
          </a:xfrm>
        </p:spPr>
        <p:txBody>
          <a:bodyPr>
            <a:normAutofit/>
          </a:bodyPr>
          <a:lstStyle/>
          <a:p>
            <a:r>
              <a:rPr lang="it-IT" sz="2400">
                <a:latin typeface="Book Antiqua" panose="02040602050305030304" pitchFamily="18" charset="0"/>
              </a:rPr>
              <a:t>1. Sotto l’influenza del karma, </a:t>
            </a:r>
            <a:r>
              <a:rPr lang="it-IT" sz="2400" i="1">
                <a:latin typeface="Book Antiqua" panose="02040602050305030304" pitchFamily="18" charset="0"/>
              </a:rPr>
              <a:t>vijñāna</a:t>
            </a:r>
            <a:r>
              <a:rPr lang="it-IT" sz="2400">
                <a:latin typeface="Book Antiqua" panose="02040602050305030304" pitchFamily="18" charset="0"/>
              </a:rPr>
              <a:t> si connette ad un nuovo individuo e questo permette lo sviluppo del complesso psico-fisico </a:t>
            </a:r>
          </a:p>
          <a:p>
            <a:r>
              <a:rPr lang="it-IT" sz="2400">
                <a:latin typeface="Book Antiqua" panose="02040602050305030304" pitchFamily="18" charset="0"/>
              </a:rPr>
              <a:t>2. Perché </a:t>
            </a:r>
            <a:r>
              <a:rPr lang="it-IT" sz="2400" i="1">
                <a:latin typeface="Book Antiqua" panose="02040602050305030304" pitchFamily="18" charset="0"/>
              </a:rPr>
              <a:t>n</a:t>
            </a:r>
            <a:r>
              <a:rPr lang="it-IT" sz="2400" i="1">
                <a:latin typeface="Book Antiqua" panose="02040602050305030304" pitchFamily="18" charset="0"/>
                <a:cs typeface="Times New Roman" panose="02020603050405020304" pitchFamily="18" charset="0"/>
              </a:rPr>
              <a:t>ā</a:t>
            </a:r>
            <a:r>
              <a:rPr lang="it-IT" sz="2400" i="1">
                <a:latin typeface="Book Antiqua" panose="02040602050305030304" pitchFamily="18" charset="0"/>
              </a:rPr>
              <a:t>ma-r</a:t>
            </a:r>
            <a:r>
              <a:rPr lang="it-IT" sz="2400" i="1">
                <a:latin typeface="Book Antiqua" panose="02040602050305030304" pitchFamily="18" charset="0"/>
                <a:cs typeface="Times New Roman" panose="02020603050405020304" pitchFamily="18" charset="0"/>
              </a:rPr>
              <a:t>ū</a:t>
            </a:r>
            <a:r>
              <a:rPr lang="it-IT" sz="2400" i="1">
                <a:latin typeface="Book Antiqua" panose="02040602050305030304" pitchFamily="18" charset="0"/>
              </a:rPr>
              <a:t>pa</a:t>
            </a:r>
            <a:r>
              <a:rPr lang="it-IT" sz="2400">
                <a:latin typeface="Book Antiqua" panose="02040602050305030304" pitchFamily="18" charset="0"/>
              </a:rPr>
              <a:t> possa manifestarsi, è necessaria una coscienza che ne fa il proprio oggetto. Simultaneamente, la coscienza non può esplicare la sua funzione senza un oggetto e questo è </a:t>
            </a:r>
            <a:r>
              <a:rPr lang="it-IT" sz="2400" i="1">
                <a:latin typeface="Book Antiqua" panose="02040602050305030304" pitchFamily="18" charset="0"/>
              </a:rPr>
              <a:t>nāma-rūpa</a:t>
            </a:r>
            <a:r>
              <a:rPr lang="it-IT" sz="2400">
                <a:latin typeface="Book Antiqua" panose="02040602050305030304" pitchFamily="18" charset="0"/>
              </a:rPr>
              <a:t>. Tra i due termini esiste quindi una relazione reciproca. Cfr. Anālayo: «Le proprietà concettuale e materiale di un oggetto richiedono la coscienza per essere sperimentate. A sua volta, la coscienza dipende da nome-e-forma in quanto questa fornisce il contenuto di cui la coscienza è cosciente». </a:t>
            </a:r>
            <a:endParaRPr lang="en-GB" sz="2400">
              <a:latin typeface="Book Antiqua" panose="02040602050305030304" pitchFamily="18" charset="0"/>
            </a:endParaRPr>
          </a:p>
        </p:txBody>
      </p:sp>
    </p:spTree>
    <p:extLst>
      <p:ext uri="{BB962C8B-B14F-4D97-AF65-F5344CB8AC3E}">
        <p14:creationId xmlns:p14="http://schemas.microsoft.com/office/powerpoint/2010/main" val="8802007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1AD4A6-3387-F245-B43B-6CEC4A19ECEF}"/>
              </a:ext>
            </a:extLst>
          </p:cNvPr>
          <p:cNvSpPr>
            <a:spLocks noGrp="1"/>
          </p:cNvSpPr>
          <p:nvPr>
            <p:ph type="title"/>
          </p:nvPr>
        </p:nvSpPr>
        <p:spPr/>
        <p:txBody>
          <a:bodyPr>
            <a:normAutofit fontScale="90000"/>
          </a:bodyPr>
          <a:lstStyle/>
          <a:p>
            <a:r>
              <a:rPr lang="it-IT" i="1"/>
              <a:t>N</a:t>
            </a:r>
            <a:r>
              <a:rPr lang="it-IT" i="1">
                <a:latin typeface="Times New Roman" panose="02020603050405020304" pitchFamily="18" charset="0"/>
                <a:cs typeface="Times New Roman" panose="02020603050405020304" pitchFamily="18" charset="0"/>
              </a:rPr>
              <a:t>ā</a:t>
            </a:r>
            <a:r>
              <a:rPr lang="it-IT" i="1"/>
              <a:t>ma-r</a:t>
            </a:r>
            <a:r>
              <a:rPr lang="it-IT" i="1">
                <a:latin typeface="Times New Roman" panose="02020603050405020304" pitchFamily="18" charset="0"/>
                <a:cs typeface="Times New Roman" panose="02020603050405020304" pitchFamily="18" charset="0"/>
              </a:rPr>
              <a:t>ū</a:t>
            </a:r>
            <a:r>
              <a:rPr lang="it-IT" i="1"/>
              <a:t>pa</a:t>
            </a:r>
            <a:r>
              <a:rPr lang="it-IT"/>
              <a:t> </a:t>
            </a:r>
            <a:br>
              <a:rPr lang="it-IT"/>
            </a:br>
            <a:r>
              <a:rPr lang="it-IT"/>
              <a:t>Nome-e-forma, mentalità-e-materialità </a:t>
            </a:r>
            <a:endParaRPr lang="en-GB"/>
          </a:p>
        </p:txBody>
      </p:sp>
      <p:sp>
        <p:nvSpPr>
          <p:cNvPr id="3" name="Segnaposto contenuto 2">
            <a:extLst>
              <a:ext uri="{FF2B5EF4-FFF2-40B4-BE49-F238E27FC236}">
                <a16:creationId xmlns:a16="http://schemas.microsoft.com/office/drawing/2014/main" id="{49F6C83D-E425-F9CA-1E51-8FB65E4FFEA2}"/>
              </a:ext>
            </a:extLst>
          </p:cNvPr>
          <p:cNvSpPr>
            <a:spLocks noGrp="1"/>
          </p:cNvSpPr>
          <p:nvPr>
            <p:ph idx="1"/>
          </p:nvPr>
        </p:nvSpPr>
        <p:spPr/>
        <p:txBody>
          <a:bodyPr>
            <a:normAutofit/>
          </a:bodyPr>
          <a:lstStyle/>
          <a:p>
            <a:r>
              <a:rPr lang="it-IT" sz="3200">
                <a:latin typeface="Book Antiqua" panose="02040602050305030304" pitchFamily="18" charset="0"/>
              </a:rPr>
              <a:t>MN 9, </a:t>
            </a:r>
            <a:r>
              <a:rPr lang="it-IT" sz="3200" i="1" err="1">
                <a:latin typeface="Book Antiqua" panose="02040602050305030304" pitchFamily="18" charset="0"/>
              </a:rPr>
              <a:t>Samm</a:t>
            </a:r>
            <a:r>
              <a:rPr lang="it-IT" sz="3200" i="1" err="1">
                <a:latin typeface="Times New Roman" panose="02020603050405020304" pitchFamily="18" charset="0"/>
                <a:cs typeface="Times New Roman" panose="02020603050405020304" pitchFamily="18" charset="0"/>
              </a:rPr>
              <a:t>ā</a:t>
            </a:r>
            <a:r>
              <a:rPr lang="it-IT" sz="3200" i="1" err="1">
                <a:latin typeface="Book Antiqua" panose="02040602050305030304" pitchFamily="18" charset="0"/>
              </a:rPr>
              <a:t>di</a:t>
            </a:r>
            <a:r>
              <a:rPr lang="it-IT" sz="3200" i="1" err="1">
                <a:latin typeface="Times New Roman" panose="02020603050405020304" pitchFamily="18" charset="0"/>
                <a:cs typeface="Times New Roman" panose="02020603050405020304" pitchFamily="18" charset="0"/>
              </a:rPr>
              <a:t>ṭṭ</a:t>
            </a:r>
            <a:r>
              <a:rPr lang="it-IT" sz="3200" i="1" err="1">
                <a:latin typeface="Book Antiqua" panose="02040602050305030304" pitchFamily="18" charset="0"/>
              </a:rPr>
              <a:t>hi</a:t>
            </a:r>
            <a:r>
              <a:rPr lang="it-IT" sz="3200" i="1">
                <a:latin typeface="Book Antiqua" panose="02040602050305030304" pitchFamily="18" charset="0"/>
              </a:rPr>
              <a:t> Sutta</a:t>
            </a:r>
            <a:r>
              <a:rPr lang="it-IT" sz="3200">
                <a:latin typeface="Book Antiqua" panose="02040602050305030304" pitchFamily="18" charset="0"/>
              </a:rPr>
              <a:t>:</a:t>
            </a:r>
          </a:p>
          <a:p>
            <a:pPr marL="0" indent="0">
              <a:buNone/>
            </a:pPr>
            <a:r>
              <a:rPr lang="it-IT" sz="3200">
                <a:latin typeface="Book Antiqua" panose="02040602050305030304" pitchFamily="18" charset="0"/>
              </a:rPr>
              <a:t>«Sensazione, percezione, volizione, contatto ed attenzione – questi sono chiamati mentalità. I quattro grandi elementi e la forma materiale derivata dai quattro grandi elementi – questo è chiamato materialità.»</a:t>
            </a:r>
            <a:endParaRPr lang="en-GB" sz="3200">
              <a:latin typeface="Book Antiqua" panose="02040602050305030304" pitchFamily="18" charset="0"/>
            </a:endParaRPr>
          </a:p>
        </p:txBody>
      </p:sp>
    </p:spTree>
    <p:extLst>
      <p:ext uri="{BB962C8B-B14F-4D97-AF65-F5344CB8AC3E}">
        <p14:creationId xmlns:p14="http://schemas.microsoft.com/office/powerpoint/2010/main" val="1296074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7FA87F-41D9-8A62-7640-BA7726385250}"/>
              </a:ext>
            </a:extLst>
          </p:cNvPr>
          <p:cNvSpPr>
            <a:spLocks noGrp="1"/>
          </p:cNvSpPr>
          <p:nvPr>
            <p:ph type="title"/>
          </p:nvPr>
        </p:nvSpPr>
        <p:spPr/>
        <p:txBody>
          <a:bodyPr/>
          <a:lstStyle/>
          <a:p>
            <a:r>
              <a:rPr lang="it-IT" i="1"/>
              <a:t>N</a:t>
            </a:r>
            <a:r>
              <a:rPr lang="it-IT" i="1">
                <a:latin typeface="Times New Roman" panose="02020603050405020304" pitchFamily="18" charset="0"/>
                <a:cs typeface="Times New Roman" panose="02020603050405020304" pitchFamily="18" charset="0"/>
              </a:rPr>
              <a:t>ā</a:t>
            </a:r>
            <a:r>
              <a:rPr lang="it-IT" i="1"/>
              <a:t>ma</a:t>
            </a:r>
            <a:r>
              <a:rPr lang="it-IT"/>
              <a:t>, nome, mentalità</a:t>
            </a:r>
            <a:endParaRPr lang="en-GB"/>
          </a:p>
        </p:txBody>
      </p:sp>
      <p:sp>
        <p:nvSpPr>
          <p:cNvPr id="3" name="Segnaposto contenuto 2">
            <a:extLst>
              <a:ext uri="{FF2B5EF4-FFF2-40B4-BE49-F238E27FC236}">
                <a16:creationId xmlns:a16="http://schemas.microsoft.com/office/drawing/2014/main" id="{2FF7ABDD-468E-0313-814A-5BA21822D5B0}"/>
              </a:ext>
            </a:extLst>
          </p:cNvPr>
          <p:cNvSpPr>
            <a:spLocks noGrp="1"/>
          </p:cNvSpPr>
          <p:nvPr>
            <p:ph idx="1"/>
          </p:nvPr>
        </p:nvSpPr>
        <p:spPr>
          <a:xfrm>
            <a:off x="540000" y="2213201"/>
            <a:ext cx="11101136" cy="3779837"/>
          </a:xfrm>
        </p:spPr>
        <p:txBody>
          <a:bodyPr>
            <a:normAutofit fontScale="92500" lnSpcReduction="20000"/>
          </a:bodyPr>
          <a:lstStyle/>
          <a:p>
            <a:r>
              <a:rPr lang="it-IT" sz="3200">
                <a:latin typeface="Book Antiqua" panose="02040602050305030304" pitchFamily="18" charset="0"/>
              </a:rPr>
              <a:t>Bhikkhu Ñāṇananda, </a:t>
            </a:r>
            <a:r>
              <a:rPr lang="it-IT" sz="3200" i="1">
                <a:latin typeface="Book Antiqua" panose="02040602050305030304" pitchFamily="18" charset="0"/>
              </a:rPr>
              <a:t>The </a:t>
            </a:r>
            <a:r>
              <a:rPr lang="it-IT" sz="3200" i="1" err="1">
                <a:latin typeface="Book Antiqua" panose="02040602050305030304" pitchFamily="18" charset="0"/>
              </a:rPr>
              <a:t>Law</a:t>
            </a:r>
            <a:r>
              <a:rPr lang="it-IT" sz="3200" i="1">
                <a:latin typeface="Book Antiqua" panose="02040602050305030304" pitchFamily="18" charset="0"/>
              </a:rPr>
              <a:t> of </a:t>
            </a:r>
            <a:r>
              <a:rPr lang="it-IT" sz="3200" i="1" err="1">
                <a:latin typeface="Book Antiqua" panose="02040602050305030304" pitchFamily="18" charset="0"/>
              </a:rPr>
              <a:t>Dependent</a:t>
            </a:r>
            <a:r>
              <a:rPr lang="it-IT" sz="3200" i="1">
                <a:latin typeface="Book Antiqua" panose="02040602050305030304" pitchFamily="18" charset="0"/>
              </a:rPr>
              <a:t> </a:t>
            </a:r>
            <a:r>
              <a:rPr lang="it-IT" sz="3200" i="1" err="1">
                <a:latin typeface="Book Antiqua" panose="02040602050305030304" pitchFamily="18" charset="0"/>
              </a:rPr>
              <a:t>Arising</a:t>
            </a:r>
            <a:r>
              <a:rPr lang="it-IT" sz="3200" i="1">
                <a:latin typeface="Book Antiqua" panose="02040602050305030304" pitchFamily="18" charset="0"/>
              </a:rPr>
              <a:t>, </a:t>
            </a:r>
            <a:r>
              <a:rPr lang="it-IT" sz="3200">
                <a:latin typeface="Book Antiqua" panose="02040602050305030304" pitchFamily="18" charset="0"/>
              </a:rPr>
              <a:t>Sermone 2: </a:t>
            </a:r>
          </a:p>
          <a:p>
            <a:r>
              <a:rPr lang="en-GB" sz="3200">
                <a:latin typeface="Book Antiqua" panose="02040602050305030304" pitchFamily="18" charset="0"/>
              </a:rPr>
              <a:t>E’ con </a:t>
            </a:r>
            <a:r>
              <a:rPr lang="en-GB" sz="3200" err="1">
                <a:latin typeface="Book Antiqua" panose="02040602050305030304" pitchFamily="18" charset="0"/>
              </a:rPr>
              <a:t>l’aiuto</a:t>
            </a:r>
            <a:r>
              <a:rPr lang="en-GB" sz="3200">
                <a:latin typeface="Book Antiqua" panose="02040602050305030304" pitchFamily="18" charset="0"/>
              </a:rPr>
              <a:t> di </a:t>
            </a:r>
            <a:r>
              <a:rPr lang="en-GB" sz="3200" err="1">
                <a:latin typeface="Book Antiqua" panose="02040602050305030304" pitchFamily="18" charset="0"/>
              </a:rPr>
              <a:t>questi</a:t>
            </a:r>
            <a:r>
              <a:rPr lang="en-GB" sz="3200">
                <a:latin typeface="Book Antiqua" panose="02040602050305030304" pitchFamily="18" charset="0"/>
              </a:rPr>
              <a:t> cinque </a:t>
            </a:r>
            <a:r>
              <a:rPr lang="en-GB" sz="3200" err="1">
                <a:latin typeface="Book Antiqua" panose="02040602050305030304" pitchFamily="18" charset="0"/>
              </a:rPr>
              <a:t>che</a:t>
            </a:r>
            <a:r>
              <a:rPr lang="en-GB" sz="3200">
                <a:latin typeface="Book Antiqua" panose="02040602050305030304" pitchFamily="18" charset="0"/>
              </a:rPr>
              <a:t> </a:t>
            </a:r>
            <a:r>
              <a:rPr lang="en-GB" sz="3200" err="1">
                <a:latin typeface="Book Antiqua" panose="02040602050305030304" pitchFamily="18" charset="0"/>
              </a:rPr>
              <a:t>riconosciamo</a:t>
            </a:r>
            <a:r>
              <a:rPr lang="en-GB" sz="3200">
                <a:latin typeface="Book Antiqua" panose="02040602050305030304" pitchFamily="18" charset="0"/>
              </a:rPr>
              <a:t> </a:t>
            </a:r>
            <a:r>
              <a:rPr lang="en-GB" sz="3200" err="1">
                <a:latin typeface="Book Antiqua" panose="02040602050305030304" pitchFamily="18" charset="0"/>
              </a:rPr>
              <a:t>i</a:t>
            </a:r>
            <a:r>
              <a:rPr lang="en-GB" sz="3200">
                <a:latin typeface="Book Antiqua" panose="02040602050305030304" pitchFamily="18" charset="0"/>
              </a:rPr>
              <a:t> quattro </a:t>
            </a:r>
            <a:r>
              <a:rPr lang="en-GB" sz="3200" err="1">
                <a:latin typeface="Book Antiqua" panose="02040602050305030304" pitchFamily="18" charset="0"/>
              </a:rPr>
              <a:t>elementi</a:t>
            </a:r>
            <a:r>
              <a:rPr lang="en-GB" sz="3200">
                <a:latin typeface="Book Antiqua" panose="02040602050305030304" pitchFamily="18" charset="0"/>
              </a:rPr>
              <a:t> … </a:t>
            </a:r>
            <a:r>
              <a:rPr lang="en-GB" sz="3200" err="1">
                <a:latin typeface="Book Antiqua" panose="02040602050305030304" pitchFamily="18" charset="0"/>
              </a:rPr>
              <a:t>nei</a:t>
            </a:r>
            <a:r>
              <a:rPr lang="en-GB" sz="3200">
                <a:latin typeface="Book Antiqua" panose="02040602050305030304" pitchFamily="18" charset="0"/>
              </a:rPr>
              <a:t> termini di </a:t>
            </a:r>
            <a:r>
              <a:rPr lang="en-GB" sz="3200" err="1">
                <a:latin typeface="Book Antiqua" panose="02040602050305030304" pitchFamily="18" charset="0"/>
              </a:rPr>
              <a:t>duro</a:t>
            </a:r>
            <a:r>
              <a:rPr lang="en-GB" sz="3200">
                <a:latin typeface="Book Antiqua" panose="02040602050305030304" pitchFamily="18" charset="0"/>
              </a:rPr>
              <a:t> o </a:t>
            </a:r>
            <a:r>
              <a:rPr lang="en-GB" sz="3200" err="1">
                <a:latin typeface="Book Antiqua" panose="02040602050305030304" pitchFamily="18" charset="0"/>
              </a:rPr>
              <a:t>morbido</a:t>
            </a:r>
            <a:r>
              <a:rPr lang="en-GB" sz="3200">
                <a:latin typeface="Book Antiqua" panose="02040602050305030304" pitchFamily="18" charset="0"/>
              </a:rPr>
              <a:t>, </a:t>
            </a:r>
            <a:r>
              <a:rPr lang="en-GB" sz="3200" err="1">
                <a:latin typeface="Book Antiqua" panose="02040602050305030304" pitchFamily="18" charset="0"/>
              </a:rPr>
              <a:t>caldo</a:t>
            </a:r>
            <a:r>
              <a:rPr lang="en-GB" sz="3200">
                <a:latin typeface="Book Antiqua" panose="02040602050305030304" pitchFamily="18" charset="0"/>
              </a:rPr>
              <a:t> o freddo, e </a:t>
            </a:r>
            <a:r>
              <a:rPr lang="en-GB" sz="3200" err="1">
                <a:latin typeface="Book Antiqua" panose="02040602050305030304" pitchFamily="18" charset="0"/>
              </a:rPr>
              <a:t>così</a:t>
            </a:r>
            <a:r>
              <a:rPr lang="en-GB" sz="3200">
                <a:latin typeface="Book Antiqua" panose="02040602050305030304" pitchFamily="18" charset="0"/>
              </a:rPr>
              <a:t> via. </a:t>
            </a:r>
            <a:r>
              <a:rPr lang="en-GB" sz="3200" err="1">
                <a:latin typeface="Book Antiqua" panose="02040602050305030304" pitchFamily="18" charset="0"/>
              </a:rPr>
              <a:t>Questo</a:t>
            </a:r>
            <a:r>
              <a:rPr lang="en-GB" sz="3200">
                <a:latin typeface="Book Antiqua" panose="02040602050305030304" pitchFamily="18" charset="0"/>
              </a:rPr>
              <a:t> è il </a:t>
            </a:r>
            <a:r>
              <a:rPr lang="en-GB" sz="3200" err="1">
                <a:latin typeface="Book Antiqua" panose="02040602050305030304" pitchFamily="18" charset="0"/>
              </a:rPr>
              <a:t>motivo</a:t>
            </a:r>
            <a:r>
              <a:rPr lang="en-GB" sz="3200">
                <a:latin typeface="Book Antiqua" panose="02040602050305030304" pitchFamily="18" charset="0"/>
              </a:rPr>
              <a:t> per cui </a:t>
            </a:r>
            <a:r>
              <a:rPr lang="en-GB" sz="3200" err="1">
                <a:latin typeface="Book Antiqua" panose="02040602050305030304" pitchFamily="18" charset="0"/>
              </a:rPr>
              <a:t>ciò</a:t>
            </a:r>
            <a:r>
              <a:rPr lang="en-GB" sz="3200">
                <a:latin typeface="Book Antiqua" panose="02040602050305030304" pitchFamily="18" charset="0"/>
              </a:rPr>
              <a:t> è </a:t>
            </a:r>
            <a:r>
              <a:rPr lang="en-GB" sz="3200" err="1">
                <a:latin typeface="Book Antiqua" panose="02040602050305030304" pitchFamily="18" charset="0"/>
              </a:rPr>
              <a:t>chiamato</a:t>
            </a:r>
            <a:r>
              <a:rPr lang="en-GB" sz="3200">
                <a:latin typeface="Book Antiqua" panose="02040602050305030304" pitchFamily="18" charset="0"/>
              </a:rPr>
              <a:t> </a:t>
            </a:r>
            <a:r>
              <a:rPr lang="en-GB" sz="3200" i="1" err="1">
                <a:latin typeface="Book Antiqua" panose="02040602050305030304" pitchFamily="18" charset="0"/>
              </a:rPr>
              <a:t>r</a:t>
            </a:r>
            <a:r>
              <a:rPr lang="en-GB" sz="3200" i="1" err="1">
                <a:latin typeface="Times New Roman" panose="02020603050405020304" pitchFamily="18" charset="0"/>
                <a:cs typeface="Times New Roman" panose="02020603050405020304" pitchFamily="18" charset="0"/>
              </a:rPr>
              <a:t>ū</a:t>
            </a:r>
            <a:r>
              <a:rPr lang="en-GB" sz="3200" i="1" err="1">
                <a:latin typeface="Book Antiqua" panose="02040602050305030304" pitchFamily="18" charset="0"/>
              </a:rPr>
              <a:t>pasa</a:t>
            </a:r>
            <a:r>
              <a:rPr lang="en-GB" sz="3200" i="1" err="1">
                <a:latin typeface="Times New Roman" panose="02020603050405020304" pitchFamily="18" charset="0"/>
                <a:cs typeface="Times New Roman" panose="02020603050405020304" pitchFamily="18" charset="0"/>
              </a:rPr>
              <a:t>ññā</a:t>
            </a:r>
            <a:r>
              <a:rPr lang="en-GB" sz="3200">
                <a:latin typeface="Book Antiqua" panose="02040602050305030304" pitchFamily="18" charset="0"/>
                <a:cs typeface="Times New Roman" panose="02020603050405020304" pitchFamily="18" charset="0"/>
              </a:rPr>
              <a:t>. … </a:t>
            </a:r>
            <a:r>
              <a:rPr lang="en-GB" sz="3200" err="1">
                <a:latin typeface="Book Antiqua" panose="02040602050305030304" pitchFamily="18" charset="0"/>
                <a:cs typeface="Times New Roman" panose="02020603050405020304" pitchFamily="18" charset="0"/>
              </a:rPr>
              <a:t>Qualcuno</a:t>
            </a:r>
            <a:r>
              <a:rPr lang="en-GB" sz="3200">
                <a:latin typeface="Book Antiqua" panose="02040602050305030304" pitchFamily="18" charset="0"/>
                <a:cs typeface="Times New Roman" panose="02020603050405020304" pitchFamily="18" charset="0"/>
              </a:rPr>
              <a:t> </a:t>
            </a:r>
            <a:r>
              <a:rPr lang="en-GB" sz="3200" err="1">
                <a:latin typeface="Book Antiqua" panose="02040602050305030304" pitchFamily="18" charset="0"/>
                <a:cs typeface="Times New Roman" panose="02020603050405020304" pitchFamily="18" charset="0"/>
              </a:rPr>
              <a:t>confonde</a:t>
            </a:r>
            <a:r>
              <a:rPr lang="en-GB" sz="3200">
                <a:latin typeface="Book Antiqua" panose="02040602050305030304" pitchFamily="18" charset="0"/>
                <a:cs typeface="Times New Roman" panose="02020603050405020304" pitchFamily="18" charset="0"/>
              </a:rPr>
              <a:t> la </a:t>
            </a:r>
            <a:r>
              <a:rPr lang="en-GB" sz="3200" err="1">
                <a:latin typeface="Book Antiqua" panose="02040602050305030304" pitchFamily="18" charset="0"/>
                <a:cs typeface="Times New Roman" panose="02020603050405020304" pitchFamily="18" charset="0"/>
              </a:rPr>
              <a:t>questione</a:t>
            </a:r>
            <a:r>
              <a:rPr lang="en-GB" sz="3200">
                <a:latin typeface="Book Antiqua" panose="02040602050305030304" pitchFamily="18" charset="0"/>
                <a:cs typeface="Times New Roman" panose="02020603050405020304" pitchFamily="18" charset="0"/>
              </a:rPr>
              <a:t> </a:t>
            </a:r>
            <a:r>
              <a:rPr lang="en-GB" sz="3200" err="1">
                <a:latin typeface="Book Antiqua" panose="02040602050305030304" pitchFamily="18" charset="0"/>
                <a:cs typeface="Times New Roman" panose="02020603050405020304" pitchFamily="18" charset="0"/>
              </a:rPr>
              <a:t>argomentando</a:t>
            </a:r>
            <a:r>
              <a:rPr lang="en-GB" sz="3200">
                <a:latin typeface="Book Antiqua" panose="02040602050305030304" pitchFamily="18" charset="0"/>
                <a:cs typeface="Times New Roman" panose="02020603050405020304" pitchFamily="18" charset="0"/>
              </a:rPr>
              <a:t> </a:t>
            </a:r>
            <a:r>
              <a:rPr lang="en-GB" sz="3200" err="1">
                <a:latin typeface="Book Antiqua" panose="02040602050305030304" pitchFamily="18" charset="0"/>
                <a:cs typeface="Times New Roman" panose="02020603050405020304" pitchFamily="18" charset="0"/>
              </a:rPr>
              <a:t>che</a:t>
            </a:r>
            <a:r>
              <a:rPr lang="en-GB" sz="3200">
                <a:latin typeface="Book Antiqua" panose="02040602050305030304" pitchFamily="18" charset="0"/>
                <a:cs typeface="Times New Roman" panose="02020603050405020304" pitchFamily="18" charset="0"/>
              </a:rPr>
              <a:t> il </a:t>
            </a:r>
            <a:r>
              <a:rPr lang="en-GB" sz="3200" err="1">
                <a:latin typeface="Book Antiqua" panose="02040602050305030304" pitchFamily="18" charset="0"/>
                <a:cs typeface="Times New Roman" panose="02020603050405020304" pitchFamily="18" charset="0"/>
              </a:rPr>
              <a:t>contatto</a:t>
            </a:r>
            <a:r>
              <a:rPr lang="en-GB" sz="3200">
                <a:latin typeface="Book Antiqua" panose="02040602050305030304" pitchFamily="18" charset="0"/>
                <a:cs typeface="Times New Roman" panose="02020603050405020304" pitchFamily="18" charset="0"/>
              </a:rPr>
              <a:t> </a:t>
            </a:r>
            <a:r>
              <a:rPr lang="en-GB" sz="3200" err="1">
                <a:latin typeface="Book Antiqua" panose="02040602050305030304" pitchFamily="18" charset="0"/>
                <a:cs typeface="Times New Roman" panose="02020603050405020304" pitchFamily="18" charset="0"/>
              </a:rPr>
              <a:t>deve</a:t>
            </a:r>
            <a:r>
              <a:rPr lang="en-GB" sz="3200">
                <a:latin typeface="Book Antiqua" panose="02040602050305030304" pitchFamily="18" charset="0"/>
                <a:cs typeface="Times New Roman" panose="02020603050405020304" pitchFamily="18" charset="0"/>
              </a:rPr>
              <a:t> </a:t>
            </a:r>
            <a:r>
              <a:rPr lang="en-GB" sz="3200" err="1">
                <a:latin typeface="Book Antiqua" panose="02040602050305030304" pitchFamily="18" charset="0"/>
                <a:cs typeface="Times New Roman" panose="02020603050405020304" pitchFamily="18" charset="0"/>
              </a:rPr>
              <a:t>precedere</a:t>
            </a:r>
            <a:r>
              <a:rPr lang="en-GB" sz="3200">
                <a:latin typeface="Book Antiqua" panose="02040602050305030304" pitchFamily="18" charset="0"/>
                <a:cs typeface="Times New Roman" panose="02020603050405020304" pitchFamily="18" charset="0"/>
              </a:rPr>
              <a:t> la </a:t>
            </a:r>
            <a:r>
              <a:rPr lang="en-GB" sz="3200" err="1">
                <a:latin typeface="Book Antiqua" panose="02040602050305030304" pitchFamily="18" charset="0"/>
                <a:cs typeface="Times New Roman" panose="02020603050405020304" pitchFamily="18" charset="0"/>
              </a:rPr>
              <a:t>sensazione</a:t>
            </a:r>
            <a:r>
              <a:rPr lang="en-GB" sz="3200">
                <a:latin typeface="Book Antiqua" panose="02040602050305030304" pitchFamily="18" charset="0"/>
                <a:cs typeface="Times New Roman" panose="02020603050405020304" pitchFamily="18" charset="0"/>
              </a:rPr>
              <a:t>. … </a:t>
            </a:r>
            <a:endParaRPr lang="en-GB" sz="3200">
              <a:latin typeface="Book Antiqua" panose="02040602050305030304" pitchFamily="18" charset="0"/>
            </a:endParaRPr>
          </a:p>
        </p:txBody>
      </p:sp>
    </p:spTree>
    <p:extLst>
      <p:ext uri="{BB962C8B-B14F-4D97-AF65-F5344CB8AC3E}">
        <p14:creationId xmlns:p14="http://schemas.microsoft.com/office/powerpoint/2010/main" val="1747242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7FA87F-41D9-8A62-7640-BA7726385250}"/>
              </a:ext>
            </a:extLst>
          </p:cNvPr>
          <p:cNvSpPr>
            <a:spLocks noGrp="1"/>
          </p:cNvSpPr>
          <p:nvPr>
            <p:ph type="title"/>
          </p:nvPr>
        </p:nvSpPr>
        <p:spPr/>
        <p:txBody>
          <a:bodyPr/>
          <a:lstStyle/>
          <a:p>
            <a:r>
              <a:rPr lang="it-IT" i="1"/>
              <a:t>N</a:t>
            </a:r>
            <a:r>
              <a:rPr lang="it-IT" i="1">
                <a:latin typeface="Times New Roman" panose="02020603050405020304" pitchFamily="18" charset="0"/>
                <a:cs typeface="Times New Roman" panose="02020603050405020304" pitchFamily="18" charset="0"/>
              </a:rPr>
              <a:t>ā</a:t>
            </a:r>
            <a:r>
              <a:rPr lang="it-IT" i="1"/>
              <a:t>ma</a:t>
            </a:r>
            <a:r>
              <a:rPr lang="it-IT"/>
              <a:t>, nome, mentalità</a:t>
            </a:r>
            <a:endParaRPr lang="en-GB"/>
          </a:p>
        </p:txBody>
      </p:sp>
      <p:sp>
        <p:nvSpPr>
          <p:cNvPr id="3" name="Segnaposto contenuto 2">
            <a:extLst>
              <a:ext uri="{FF2B5EF4-FFF2-40B4-BE49-F238E27FC236}">
                <a16:creationId xmlns:a16="http://schemas.microsoft.com/office/drawing/2014/main" id="{2FF7ABDD-468E-0313-814A-5BA21822D5B0}"/>
              </a:ext>
            </a:extLst>
          </p:cNvPr>
          <p:cNvSpPr>
            <a:spLocks noGrp="1"/>
          </p:cNvSpPr>
          <p:nvPr>
            <p:ph idx="1"/>
          </p:nvPr>
        </p:nvSpPr>
        <p:spPr>
          <a:xfrm>
            <a:off x="540000" y="2213201"/>
            <a:ext cx="11101136" cy="3779837"/>
          </a:xfrm>
        </p:spPr>
        <p:txBody>
          <a:bodyPr>
            <a:normAutofit lnSpcReduction="10000"/>
          </a:bodyPr>
          <a:lstStyle/>
          <a:p>
            <a:r>
              <a:rPr lang="it-IT" sz="3200" dirty="0">
                <a:latin typeface="Book Antiqua" panose="02040602050305030304" pitchFamily="18" charset="0"/>
              </a:rPr>
              <a:t>SN 1:20, </a:t>
            </a:r>
            <a:r>
              <a:rPr lang="it-IT" sz="3200" i="1" dirty="0" err="1">
                <a:latin typeface="Book Antiqua" panose="02040602050305030304" pitchFamily="18" charset="0"/>
              </a:rPr>
              <a:t>Samiddhi</a:t>
            </a:r>
            <a:endParaRPr lang="it-IT" sz="3200" i="1" dirty="0">
              <a:latin typeface="Book Antiqua" panose="02040602050305030304" pitchFamily="18" charset="0"/>
            </a:endParaRPr>
          </a:p>
          <a:p>
            <a:pPr marL="810000" lvl="2" indent="0">
              <a:buNone/>
            </a:pPr>
            <a:r>
              <a:rPr lang="en-GB" sz="3200" dirty="0">
                <a:latin typeface="Book Antiqua" panose="02040602050305030304" pitchFamily="18" charset="0"/>
              </a:rPr>
              <a:t>“</a:t>
            </a:r>
            <a:r>
              <a:rPr lang="en-GB" sz="3200" dirty="0" err="1">
                <a:latin typeface="Book Antiqua" panose="02040602050305030304" pitchFamily="18" charset="0"/>
              </a:rPr>
              <a:t>Gli</a:t>
            </a:r>
            <a:r>
              <a:rPr lang="en-GB" sz="3200" dirty="0">
                <a:latin typeface="Book Antiqua" panose="02040602050305030304" pitchFamily="18" charset="0"/>
              </a:rPr>
              <a:t> </a:t>
            </a:r>
            <a:r>
              <a:rPr lang="en-GB" sz="3200" dirty="0" err="1">
                <a:latin typeface="Book Antiqua" panose="02040602050305030304" pitchFamily="18" charset="0"/>
              </a:rPr>
              <a:t>esseri</a:t>
            </a:r>
            <a:r>
              <a:rPr lang="en-GB" sz="3200" dirty="0">
                <a:latin typeface="Book Antiqua" panose="02040602050305030304" pitchFamily="18" charset="0"/>
              </a:rPr>
              <a:t> </a:t>
            </a:r>
            <a:r>
              <a:rPr lang="en-GB" sz="3200" dirty="0" err="1">
                <a:latin typeface="Book Antiqua" panose="02040602050305030304" pitchFamily="18" charset="0"/>
              </a:rPr>
              <a:t>sono</a:t>
            </a:r>
            <a:r>
              <a:rPr lang="en-GB" sz="3200" dirty="0">
                <a:latin typeface="Book Antiqua" panose="02040602050305030304" pitchFamily="18" charset="0"/>
              </a:rPr>
              <a:t> </a:t>
            </a:r>
            <a:r>
              <a:rPr lang="en-GB" sz="3200" dirty="0" err="1">
                <a:latin typeface="Book Antiqua" panose="02040602050305030304" pitchFamily="18" charset="0"/>
              </a:rPr>
              <a:t>coscienti</a:t>
            </a:r>
            <a:r>
              <a:rPr lang="en-GB" sz="3200" dirty="0">
                <a:latin typeface="Book Antiqua" panose="02040602050305030304" pitchFamily="18" charset="0"/>
              </a:rPr>
              <a:t> di </a:t>
            </a:r>
            <a:r>
              <a:rPr lang="en-GB" sz="3200" dirty="0" err="1">
                <a:latin typeface="Book Antiqua" panose="02040602050305030304" pitchFamily="18" charset="0"/>
              </a:rPr>
              <a:t>ciò</a:t>
            </a:r>
            <a:r>
              <a:rPr lang="en-GB" sz="3200" dirty="0">
                <a:latin typeface="Book Antiqua" panose="02040602050305030304" pitchFamily="18" charset="0"/>
              </a:rPr>
              <a:t> </a:t>
            </a:r>
            <a:r>
              <a:rPr lang="en-GB" sz="3200" dirty="0" err="1">
                <a:latin typeface="Book Antiqua" panose="02040602050305030304" pitchFamily="18" charset="0"/>
              </a:rPr>
              <a:t>che</a:t>
            </a:r>
            <a:r>
              <a:rPr lang="en-GB" sz="3200" dirty="0">
                <a:latin typeface="Book Antiqua" panose="02040602050305030304" pitchFamily="18" charset="0"/>
              </a:rPr>
              <a:t> </a:t>
            </a:r>
            <a:r>
              <a:rPr lang="en-GB" sz="3200" dirty="0" err="1">
                <a:latin typeface="Book Antiqua" panose="02040602050305030304" pitchFamily="18" charset="0"/>
              </a:rPr>
              <a:t>può</a:t>
            </a:r>
            <a:r>
              <a:rPr lang="en-GB" sz="3200" dirty="0">
                <a:latin typeface="Book Antiqua" panose="02040602050305030304" pitchFamily="18" charset="0"/>
              </a:rPr>
              <a:t> </a:t>
            </a:r>
            <a:r>
              <a:rPr lang="en-GB" sz="3200" dirty="0" err="1">
                <a:latin typeface="Book Antiqua" panose="02040602050305030304" pitchFamily="18" charset="0"/>
              </a:rPr>
              <a:t>essere</a:t>
            </a:r>
            <a:r>
              <a:rPr lang="en-GB" sz="3200" dirty="0">
                <a:latin typeface="Book Antiqua" panose="02040602050305030304" pitchFamily="18" charset="0"/>
              </a:rPr>
              <a:t> </a:t>
            </a:r>
            <a:r>
              <a:rPr lang="en-GB" sz="3200" dirty="0" err="1">
                <a:latin typeface="Book Antiqua" panose="02040602050305030304" pitchFamily="18" charset="0"/>
              </a:rPr>
              <a:t>nominato</a:t>
            </a:r>
            <a:r>
              <a:rPr lang="en-GB" sz="3200" dirty="0">
                <a:latin typeface="Book Antiqua" panose="02040602050305030304" pitchFamily="18" charset="0"/>
              </a:rPr>
              <a:t>,</a:t>
            </a:r>
          </a:p>
          <a:p>
            <a:pPr marL="810000" lvl="2" indent="0">
              <a:buNone/>
            </a:pPr>
            <a:r>
              <a:rPr lang="en-GB" sz="3200" dirty="0">
                <a:latin typeface="Book Antiqua" panose="02040602050305030304" pitchFamily="18" charset="0"/>
              </a:rPr>
              <a:t>Sono </a:t>
            </a:r>
            <a:r>
              <a:rPr lang="en-GB" sz="3200" dirty="0" err="1">
                <a:latin typeface="Book Antiqua" panose="02040602050305030304" pitchFamily="18" charset="0"/>
              </a:rPr>
              <a:t>fondati</a:t>
            </a:r>
            <a:r>
              <a:rPr lang="en-GB" sz="3200" dirty="0">
                <a:latin typeface="Book Antiqua" panose="02040602050305030304" pitchFamily="18" charset="0"/>
              </a:rPr>
              <a:t> </a:t>
            </a:r>
            <a:r>
              <a:rPr lang="en-GB" sz="3200" dirty="0" err="1">
                <a:latin typeface="Book Antiqua" panose="02040602050305030304" pitchFamily="18" charset="0"/>
              </a:rPr>
              <a:t>sul</a:t>
            </a:r>
            <a:r>
              <a:rPr lang="en-GB" sz="3200" dirty="0">
                <a:latin typeface="Book Antiqua" panose="02040602050305030304" pitchFamily="18" charset="0"/>
              </a:rPr>
              <a:t> </a:t>
            </a:r>
            <a:r>
              <a:rPr lang="en-GB" sz="3200" dirty="0" err="1">
                <a:latin typeface="Book Antiqua" panose="02040602050305030304" pitchFamily="18" charset="0"/>
              </a:rPr>
              <a:t>nominabile</a:t>
            </a:r>
            <a:r>
              <a:rPr lang="en-GB" sz="3200" dirty="0">
                <a:latin typeface="Book Antiqua" panose="02040602050305030304" pitchFamily="18" charset="0"/>
              </a:rPr>
              <a:t>.</a:t>
            </a:r>
          </a:p>
          <a:p>
            <a:pPr marL="810000" lvl="2" indent="0">
              <a:buNone/>
            </a:pPr>
            <a:r>
              <a:rPr lang="en-GB" sz="3200" dirty="0">
                <a:latin typeface="Book Antiqua" panose="02040602050305030304" pitchFamily="18" charset="0"/>
              </a:rPr>
              <a:t>Senza </a:t>
            </a:r>
            <a:r>
              <a:rPr lang="en-GB" sz="3200" dirty="0" err="1">
                <a:latin typeface="Book Antiqua" panose="02040602050305030304" pitchFamily="18" charset="0"/>
              </a:rPr>
              <a:t>comprendere</a:t>
            </a:r>
            <a:r>
              <a:rPr lang="en-GB" sz="3200" dirty="0">
                <a:latin typeface="Book Antiqua" panose="02040602050305030304" pitchFamily="18" charset="0"/>
              </a:rPr>
              <a:t> </a:t>
            </a:r>
            <a:r>
              <a:rPr lang="en-GB" sz="3200" dirty="0" err="1">
                <a:latin typeface="Book Antiqua" panose="02040602050305030304" pitchFamily="18" charset="0"/>
              </a:rPr>
              <a:t>ciò</a:t>
            </a:r>
            <a:r>
              <a:rPr lang="en-GB" sz="3200" dirty="0">
                <a:latin typeface="Book Antiqua" panose="02040602050305030304" pitchFamily="18" charset="0"/>
              </a:rPr>
              <a:t> </a:t>
            </a:r>
            <a:r>
              <a:rPr lang="en-GB" sz="3200" dirty="0" err="1">
                <a:latin typeface="Book Antiqua" panose="02040602050305030304" pitchFamily="18" charset="0"/>
              </a:rPr>
              <a:t>che</a:t>
            </a:r>
            <a:r>
              <a:rPr lang="en-GB" sz="3200" dirty="0">
                <a:latin typeface="Book Antiqua" panose="02040602050305030304" pitchFamily="18" charset="0"/>
              </a:rPr>
              <a:t> è </a:t>
            </a:r>
            <a:r>
              <a:rPr lang="en-GB" sz="3200" dirty="0" err="1">
                <a:latin typeface="Book Antiqua" panose="02040602050305030304" pitchFamily="18" charset="0"/>
              </a:rPr>
              <a:t>nominabile</a:t>
            </a:r>
            <a:r>
              <a:rPr lang="en-GB" sz="3200" dirty="0">
                <a:latin typeface="Book Antiqua" panose="02040602050305030304" pitchFamily="18" charset="0"/>
              </a:rPr>
              <a:t>,</a:t>
            </a:r>
          </a:p>
          <a:p>
            <a:pPr marL="810000" lvl="2" indent="0">
              <a:buNone/>
            </a:pPr>
            <a:r>
              <a:rPr lang="en-GB" sz="3200" dirty="0" err="1">
                <a:latin typeface="Book Antiqua" panose="02040602050305030304" pitchFamily="18" charset="0"/>
              </a:rPr>
              <a:t>Sottostanno</a:t>
            </a:r>
            <a:r>
              <a:rPr lang="en-GB" sz="3200" dirty="0">
                <a:latin typeface="Book Antiqua" panose="02040602050305030304" pitchFamily="18" charset="0"/>
              </a:rPr>
              <a:t> al </a:t>
            </a:r>
            <a:r>
              <a:rPr lang="en-GB" sz="3200" dirty="0" err="1">
                <a:latin typeface="Book Antiqua" panose="02040602050305030304" pitchFamily="18" charset="0"/>
              </a:rPr>
              <a:t>giogo</a:t>
            </a:r>
            <a:r>
              <a:rPr lang="en-GB" sz="3200" dirty="0">
                <a:latin typeface="Book Antiqua" panose="02040602050305030304" pitchFamily="18" charset="0"/>
              </a:rPr>
              <a:t> </a:t>
            </a:r>
            <a:r>
              <a:rPr lang="en-GB" sz="3200" dirty="0" err="1">
                <a:latin typeface="Book Antiqua" panose="02040602050305030304" pitchFamily="18" charset="0"/>
              </a:rPr>
              <a:t>della</a:t>
            </a:r>
            <a:r>
              <a:rPr lang="en-GB" sz="3200" dirty="0">
                <a:latin typeface="Book Antiqua" panose="02040602050305030304" pitchFamily="18" charset="0"/>
              </a:rPr>
              <a:t> </a:t>
            </a:r>
            <a:r>
              <a:rPr lang="en-GB" sz="3200" dirty="0" err="1">
                <a:latin typeface="Book Antiqua" panose="02040602050305030304" pitchFamily="18" charset="0"/>
              </a:rPr>
              <a:t>morte</a:t>
            </a:r>
            <a:r>
              <a:rPr lang="en-GB" sz="3200" dirty="0">
                <a:latin typeface="Book Antiqua" panose="02040602050305030304" pitchFamily="18" charset="0"/>
              </a:rPr>
              <a:t>.”</a:t>
            </a:r>
          </a:p>
        </p:txBody>
      </p:sp>
    </p:spTree>
    <p:extLst>
      <p:ext uri="{BB962C8B-B14F-4D97-AF65-F5344CB8AC3E}">
        <p14:creationId xmlns:p14="http://schemas.microsoft.com/office/powerpoint/2010/main" val="4156658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7FA87F-41D9-8A62-7640-BA7726385250}"/>
              </a:ext>
            </a:extLst>
          </p:cNvPr>
          <p:cNvSpPr>
            <a:spLocks noGrp="1"/>
          </p:cNvSpPr>
          <p:nvPr>
            <p:ph type="title"/>
          </p:nvPr>
        </p:nvSpPr>
        <p:spPr/>
        <p:txBody>
          <a:bodyPr/>
          <a:lstStyle/>
          <a:p>
            <a:r>
              <a:rPr lang="it-IT" i="1"/>
              <a:t>N</a:t>
            </a:r>
            <a:r>
              <a:rPr lang="it-IT" i="1">
                <a:latin typeface="Times New Roman" panose="02020603050405020304" pitchFamily="18" charset="0"/>
                <a:cs typeface="Times New Roman" panose="02020603050405020304" pitchFamily="18" charset="0"/>
              </a:rPr>
              <a:t>ā</a:t>
            </a:r>
            <a:r>
              <a:rPr lang="it-IT" i="1"/>
              <a:t>ma</a:t>
            </a:r>
            <a:r>
              <a:rPr lang="it-IT"/>
              <a:t>, nome, mentalità</a:t>
            </a:r>
            <a:endParaRPr lang="en-GB"/>
          </a:p>
        </p:txBody>
      </p:sp>
      <p:sp>
        <p:nvSpPr>
          <p:cNvPr id="3" name="Segnaposto contenuto 2">
            <a:extLst>
              <a:ext uri="{FF2B5EF4-FFF2-40B4-BE49-F238E27FC236}">
                <a16:creationId xmlns:a16="http://schemas.microsoft.com/office/drawing/2014/main" id="{2FF7ABDD-468E-0313-814A-5BA21822D5B0}"/>
              </a:ext>
            </a:extLst>
          </p:cNvPr>
          <p:cNvSpPr>
            <a:spLocks noGrp="1"/>
          </p:cNvSpPr>
          <p:nvPr>
            <p:ph idx="1"/>
          </p:nvPr>
        </p:nvSpPr>
        <p:spPr>
          <a:xfrm>
            <a:off x="540000" y="2213201"/>
            <a:ext cx="11101136" cy="3779837"/>
          </a:xfrm>
        </p:spPr>
        <p:txBody>
          <a:bodyPr>
            <a:normAutofit/>
          </a:bodyPr>
          <a:lstStyle/>
          <a:p>
            <a:r>
              <a:rPr lang="it-IT" sz="3200">
                <a:latin typeface="Book Antiqua" panose="02040602050305030304" pitchFamily="18" charset="0"/>
              </a:rPr>
              <a:t>SN 1:61, </a:t>
            </a:r>
            <a:r>
              <a:rPr lang="it-IT" sz="3200" i="1">
                <a:latin typeface="Book Antiqua" panose="02040602050305030304" pitchFamily="18" charset="0"/>
              </a:rPr>
              <a:t>N</a:t>
            </a:r>
            <a:r>
              <a:rPr lang="it-IT" sz="3200" i="1">
                <a:latin typeface="Book Antiqua" panose="02040602050305030304" pitchFamily="18" charset="0"/>
                <a:cs typeface="Times New Roman" panose="02020603050405020304" pitchFamily="18" charset="0"/>
              </a:rPr>
              <a:t>ā</a:t>
            </a:r>
            <a:r>
              <a:rPr lang="it-IT" sz="3200" i="1">
                <a:latin typeface="Book Antiqua" panose="02040602050305030304" pitchFamily="18" charset="0"/>
              </a:rPr>
              <a:t>ma</a:t>
            </a:r>
            <a:endParaRPr lang="it-IT" sz="3200">
              <a:latin typeface="Book Antiqua" panose="02040602050305030304" pitchFamily="18" charset="0"/>
            </a:endParaRPr>
          </a:p>
          <a:p>
            <a:pPr marL="810000" lvl="2" indent="0">
              <a:buNone/>
            </a:pPr>
            <a:r>
              <a:rPr lang="en-GB" sz="3200">
                <a:latin typeface="Book Antiqua" panose="02040602050305030304" pitchFamily="18" charset="0"/>
              </a:rPr>
              <a:t>“Il </a:t>
            </a:r>
            <a:r>
              <a:rPr lang="en-GB" sz="3200" err="1">
                <a:latin typeface="Book Antiqua" panose="02040602050305030304" pitchFamily="18" charset="0"/>
              </a:rPr>
              <a:t>nome</a:t>
            </a:r>
            <a:r>
              <a:rPr lang="en-GB" sz="3200">
                <a:latin typeface="Book Antiqua" panose="02040602050305030304" pitchFamily="18" charset="0"/>
              </a:rPr>
              <a:t> </a:t>
            </a:r>
            <a:r>
              <a:rPr lang="en-GB" sz="3200" err="1">
                <a:latin typeface="Book Antiqua" panose="02040602050305030304" pitchFamily="18" charset="0"/>
              </a:rPr>
              <a:t>grava</a:t>
            </a:r>
            <a:r>
              <a:rPr lang="en-GB" sz="3200">
                <a:latin typeface="Book Antiqua" panose="02040602050305030304" pitchFamily="18" charset="0"/>
              </a:rPr>
              <a:t> </a:t>
            </a:r>
            <a:r>
              <a:rPr lang="en-GB" sz="3200" err="1">
                <a:latin typeface="Book Antiqua" panose="02040602050305030304" pitchFamily="18" charset="0"/>
              </a:rPr>
              <a:t>su</a:t>
            </a:r>
            <a:r>
              <a:rPr lang="en-GB" sz="3200">
                <a:latin typeface="Book Antiqua" panose="02040602050305030304" pitchFamily="18" charset="0"/>
              </a:rPr>
              <a:t> </a:t>
            </a:r>
            <a:r>
              <a:rPr lang="en-GB" sz="3200" err="1">
                <a:latin typeface="Book Antiqua" panose="02040602050305030304" pitchFamily="18" charset="0"/>
              </a:rPr>
              <a:t>tutto</a:t>
            </a:r>
            <a:r>
              <a:rPr lang="en-GB" sz="3200">
                <a:latin typeface="Book Antiqua" panose="02040602050305030304" pitchFamily="18" charset="0"/>
              </a:rPr>
              <a:t>,</a:t>
            </a:r>
          </a:p>
          <a:p>
            <a:pPr marL="810000" lvl="2" indent="0">
              <a:buNone/>
            </a:pPr>
            <a:r>
              <a:rPr lang="en-GB" sz="3200" err="1">
                <a:latin typeface="Book Antiqua" panose="02040602050305030304" pitchFamily="18" charset="0"/>
              </a:rPr>
              <a:t>Nulla</a:t>
            </a:r>
            <a:r>
              <a:rPr lang="en-GB" sz="3200">
                <a:latin typeface="Book Antiqua" panose="02040602050305030304" pitchFamily="18" charset="0"/>
              </a:rPr>
              <a:t> è </a:t>
            </a:r>
            <a:r>
              <a:rPr lang="en-GB" sz="3200" err="1">
                <a:latin typeface="Book Antiqua" panose="02040602050305030304" pitchFamily="18" charset="0"/>
              </a:rPr>
              <a:t>più</a:t>
            </a:r>
            <a:r>
              <a:rPr lang="en-GB" sz="3200">
                <a:latin typeface="Book Antiqua" panose="02040602050305030304" pitchFamily="18" charset="0"/>
              </a:rPr>
              <a:t> </a:t>
            </a:r>
            <a:r>
              <a:rPr lang="en-GB" sz="3200" err="1">
                <a:latin typeface="Book Antiqua" panose="02040602050305030304" pitchFamily="18" charset="0"/>
              </a:rPr>
              <a:t>ampio</a:t>
            </a:r>
            <a:r>
              <a:rPr lang="en-GB" sz="3200">
                <a:latin typeface="Book Antiqua" panose="02040602050305030304" pitchFamily="18" charset="0"/>
              </a:rPr>
              <a:t> del </a:t>
            </a:r>
            <a:r>
              <a:rPr lang="en-GB" sz="3200" err="1">
                <a:latin typeface="Book Antiqua" panose="02040602050305030304" pitchFamily="18" charset="0"/>
              </a:rPr>
              <a:t>nome</a:t>
            </a:r>
            <a:r>
              <a:rPr lang="en-GB" sz="3200">
                <a:latin typeface="Book Antiqua" panose="02040602050305030304" pitchFamily="18" charset="0"/>
              </a:rPr>
              <a:t>,</a:t>
            </a:r>
          </a:p>
          <a:p>
            <a:pPr marL="810000" lvl="2" indent="0">
              <a:buNone/>
            </a:pPr>
            <a:r>
              <a:rPr lang="en-GB" sz="3200">
                <a:latin typeface="Book Antiqua" panose="02040602050305030304" pitchFamily="18" charset="0"/>
              </a:rPr>
              <a:t>Il </a:t>
            </a:r>
            <a:r>
              <a:rPr lang="en-GB" sz="3200" err="1">
                <a:latin typeface="Book Antiqua" panose="02040602050305030304" pitchFamily="18" charset="0"/>
              </a:rPr>
              <a:t>nome</a:t>
            </a:r>
            <a:r>
              <a:rPr lang="en-GB" sz="3200">
                <a:latin typeface="Book Antiqua" panose="02040602050305030304" pitchFamily="18" charset="0"/>
              </a:rPr>
              <a:t> è </a:t>
            </a:r>
            <a:r>
              <a:rPr lang="en-GB" sz="3200" err="1">
                <a:latin typeface="Book Antiqua" panose="02040602050305030304" pitchFamily="18" charset="0"/>
              </a:rPr>
              <a:t>quell’unica</a:t>
            </a:r>
            <a:r>
              <a:rPr lang="en-GB" sz="3200">
                <a:latin typeface="Book Antiqua" panose="02040602050305030304" pitchFamily="18" charset="0"/>
              </a:rPr>
              <a:t> </a:t>
            </a:r>
            <a:r>
              <a:rPr lang="en-GB" sz="3200" err="1">
                <a:latin typeface="Book Antiqua" panose="02040602050305030304" pitchFamily="18" charset="0"/>
              </a:rPr>
              <a:t>cosa</a:t>
            </a:r>
            <a:endParaRPr lang="en-GB" sz="3200">
              <a:latin typeface="Book Antiqua" panose="02040602050305030304" pitchFamily="18" charset="0"/>
            </a:endParaRPr>
          </a:p>
          <a:p>
            <a:pPr marL="810000" lvl="2" indent="0">
              <a:buNone/>
            </a:pPr>
            <a:r>
              <a:rPr lang="en-GB" sz="3200">
                <a:latin typeface="Book Antiqua" panose="02040602050305030304" pitchFamily="18" charset="0"/>
              </a:rPr>
              <a:t>Che ha </a:t>
            </a:r>
            <a:r>
              <a:rPr lang="en-GB" sz="3200" err="1">
                <a:latin typeface="Book Antiqua" panose="02040602050305030304" pitchFamily="18" charset="0"/>
              </a:rPr>
              <a:t>tutto</a:t>
            </a:r>
            <a:r>
              <a:rPr lang="en-GB" sz="3200">
                <a:latin typeface="Book Antiqua" panose="02040602050305030304" pitchFamily="18" charset="0"/>
              </a:rPr>
              <a:t> sotto </a:t>
            </a:r>
            <a:r>
              <a:rPr lang="en-GB" sz="3200" err="1">
                <a:latin typeface="Book Antiqua" panose="02040602050305030304" pitchFamily="18" charset="0"/>
              </a:rPr>
              <a:t>controllo</a:t>
            </a:r>
            <a:r>
              <a:rPr lang="en-GB" sz="3200">
                <a:latin typeface="Book Antiqua" panose="02040602050305030304" pitchFamily="18" charset="0"/>
              </a:rPr>
              <a:t>.”</a:t>
            </a:r>
          </a:p>
        </p:txBody>
      </p:sp>
    </p:spTree>
    <p:extLst>
      <p:ext uri="{BB962C8B-B14F-4D97-AF65-F5344CB8AC3E}">
        <p14:creationId xmlns:p14="http://schemas.microsoft.com/office/powerpoint/2010/main" val="4122155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87BD9-CD8D-6BFF-0166-E62E597FB8E4}"/>
              </a:ext>
            </a:extLst>
          </p:cNvPr>
          <p:cNvSpPr>
            <a:spLocks noGrp="1"/>
          </p:cNvSpPr>
          <p:nvPr>
            <p:ph type="title"/>
          </p:nvPr>
        </p:nvSpPr>
        <p:spPr>
          <a:xfrm>
            <a:off x="540000" y="540000"/>
            <a:ext cx="11101135" cy="1103743"/>
          </a:xfrm>
        </p:spPr>
        <p:txBody>
          <a:bodyPr/>
          <a:lstStyle/>
          <a:p>
            <a:r>
              <a:rPr lang="it-IT" i="1"/>
              <a:t>R</a:t>
            </a:r>
            <a:r>
              <a:rPr lang="it-IT" i="1">
                <a:latin typeface="Times New Roman" panose="02020603050405020304" pitchFamily="18" charset="0"/>
                <a:cs typeface="Times New Roman" panose="02020603050405020304" pitchFamily="18" charset="0"/>
              </a:rPr>
              <a:t>ū</a:t>
            </a:r>
            <a:r>
              <a:rPr lang="it-IT" i="1"/>
              <a:t>pa</a:t>
            </a:r>
            <a:r>
              <a:rPr lang="it-IT"/>
              <a:t>, forma, materialità</a:t>
            </a:r>
            <a:endParaRPr lang="en-GB"/>
          </a:p>
        </p:txBody>
      </p:sp>
      <p:sp>
        <p:nvSpPr>
          <p:cNvPr id="3" name="Segnaposto contenuto 2">
            <a:extLst>
              <a:ext uri="{FF2B5EF4-FFF2-40B4-BE49-F238E27FC236}">
                <a16:creationId xmlns:a16="http://schemas.microsoft.com/office/drawing/2014/main" id="{6CA7AA52-40F4-8418-3A4C-6F6593F12918}"/>
              </a:ext>
            </a:extLst>
          </p:cNvPr>
          <p:cNvSpPr>
            <a:spLocks noGrp="1"/>
          </p:cNvSpPr>
          <p:nvPr>
            <p:ph idx="1"/>
          </p:nvPr>
        </p:nvSpPr>
        <p:spPr>
          <a:xfrm>
            <a:off x="540000" y="1817915"/>
            <a:ext cx="11101136" cy="4490810"/>
          </a:xfrm>
        </p:spPr>
        <p:txBody>
          <a:bodyPr>
            <a:normAutofit/>
          </a:bodyPr>
          <a:lstStyle/>
          <a:p>
            <a:r>
              <a:rPr lang="it-IT" sz="3200">
                <a:latin typeface="Book Antiqua" panose="02040602050305030304" pitchFamily="18" charset="0"/>
              </a:rPr>
              <a:t>SN 22:79</a:t>
            </a:r>
          </a:p>
          <a:p>
            <a:r>
              <a:rPr lang="it-IT" sz="3200">
                <a:latin typeface="Book Antiqua" panose="02040602050305030304" pitchFamily="18" charset="0"/>
              </a:rPr>
              <a:t>“E perché, monaci, la chiamate ‘forma’? È deformata ,’ monaci, perciò è chiamata forma. Deformata da cosa? Deformata dal freddo, deformata dal caldo, deformata dalla fame, deformata dalla sete, deformata dal contatto con mosche, zanzare, vento, sole e serpenti. ‘È deformata’, monaci, perciò è chiamata forma.»</a:t>
            </a:r>
            <a:endParaRPr lang="en-GB" sz="3200">
              <a:latin typeface="Book Antiqua" panose="02040602050305030304" pitchFamily="18" charset="0"/>
            </a:endParaRPr>
          </a:p>
        </p:txBody>
      </p:sp>
    </p:spTree>
    <p:extLst>
      <p:ext uri="{BB962C8B-B14F-4D97-AF65-F5344CB8AC3E}">
        <p14:creationId xmlns:p14="http://schemas.microsoft.com/office/powerpoint/2010/main" val="37558225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87BD9-CD8D-6BFF-0166-E62E597FB8E4}"/>
              </a:ext>
            </a:extLst>
          </p:cNvPr>
          <p:cNvSpPr>
            <a:spLocks noGrp="1"/>
          </p:cNvSpPr>
          <p:nvPr>
            <p:ph type="title"/>
          </p:nvPr>
        </p:nvSpPr>
        <p:spPr>
          <a:xfrm>
            <a:off x="540000" y="540000"/>
            <a:ext cx="11101135" cy="1016657"/>
          </a:xfrm>
        </p:spPr>
        <p:txBody>
          <a:bodyPr/>
          <a:lstStyle/>
          <a:p>
            <a:r>
              <a:rPr lang="it-IT" i="1"/>
              <a:t>R</a:t>
            </a:r>
            <a:r>
              <a:rPr lang="it-IT" i="1">
                <a:latin typeface="Times New Roman" panose="02020603050405020304" pitchFamily="18" charset="0"/>
                <a:cs typeface="Times New Roman" panose="02020603050405020304" pitchFamily="18" charset="0"/>
              </a:rPr>
              <a:t>ū</a:t>
            </a:r>
            <a:r>
              <a:rPr lang="it-IT" i="1"/>
              <a:t>pa</a:t>
            </a:r>
            <a:r>
              <a:rPr lang="it-IT"/>
              <a:t>, forma, materialità</a:t>
            </a:r>
            <a:endParaRPr lang="en-GB"/>
          </a:p>
        </p:txBody>
      </p:sp>
      <p:sp>
        <p:nvSpPr>
          <p:cNvPr id="3" name="Segnaposto contenuto 2">
            <a:extLst>
              <a:ext uri="{FF2B5EF4-FFF2-40B4-BE49-F238E27FC236}">
                <a16:creationId xmlns:a16="http://schemas.microsoft.com/office/drawing/2014/main" id="{6CA7AA52-40F4-8418-3A4C-6F6593F12918}"/>
              </a:ext>
            </a:extLst>
          </p:cNvPr>
          <p:cNvSpPr>
            <a:spLocks noGrp="1"/>
          </p:cNvSpPr>
          <p:nvPr>
            <p:ph idx="1"/>
          </p:nvPr>
        </p:nvSpPr>
        <p:spPr>
          <a:xfrm>
            <a:off x="540000" y="1981201"/>
            <a:ext cx="11101136" cy="4327524"/>
          </a:xfrm>
        </p:spPr>
        <p:txBody>
          <a:bodyPr>
            <a:normAutofit/>
          </a:bodyPr>
          <a:lstStyle/>
          <a:p>
            <a:r>
              <a:rPr lang="it-IT" sz="2800">
                <a:latin typeface="Book Antiqua" panose="02040602050305030304" pitchFamily="18" charset="0"/>
              </a:rPr>
              <a:t>Bhikkhu Bodhi, nota 110: “Ho tentato, seppur goffamente, di catturare il sottile gioco di parole del Pāli, che si basa sull’apparente corrispondenza tra il verbo </a:t>
            </a:r>
            <a:r>
              <a:rPr lang="it-IT" sz="2800" i="1" err="1">
                <a:latin typeface="Book Antiqua" panose="02040602050305030304" pitchFamily="18" charset="0"/>
              </a:rPr>
              <a:t>ruppati</a:t>
            </a:r>
            <a:r>
              <a:rPr lang="it-IT" sz="2800">
                <a:latin typeface="Book Antiqua" panose="02040602050305030304" pitchFamily="18" charset="0"/>
              </a:rPr>
              <a:t> ed il nome </a:t>
            </a:r>
            <a:r>
              <a:rPr lang="it-IT" sz="2800" i="1">
                <a:latin typeface="Book Antiqua" panose="02040602050305030304" pitchFamily="18" charset="0"/>
              </a:rPr>
              <a:t>rūpa</a:t>
            </a:r>
            <a:r>
              <a:rPr lang="it-IT" sz="2800">
                <a:latin typeface="Book Antiqua" panose="02040602050305030304" pitchFamily="18" charset="0"/>
              </a:rPr>
              <a:t>. Etimologicamente, i due non sono correlati. </a:t>
            </a:r>
            <a:r>
              <a:rPr lang="it-IT" sz="2800" i="1" err="1">
                <a:latin typeface="Book Antiqua" panose="02040602050305030304" pitchFamily="18" charset="0"/>
              </a:rPr>
              <a:t>Ruppati</a:t>
            </a:r>
            <a:r>
              <a:rPr lang="it-IT" sz="2800">
                <a:latin typeface="Book Antiqua" panose="02040602050305030304" pitchFamily="18" charset="0"/>
              </a:rPr>
              <a:t> è un verbo passivo dalla radice </a:t>
            </a:r>
            <a:r>
              <a:rPr lang="it-IT" sz="2800" i="1" err="1">
                <a:latin typeface="Book Antiqua" panose="02040602050305030304" pitchFamily="18" charset="0"/>
              </a:rPr>
              <a:t>rup</a:t>
            </a:r>
            <a:r>
              <a:rPr lang="it-IT" sz="2800">
                <a:latin typeface="Book Antiqua" panose="02040602050305030304" pitchFamily="18" charset="0"/>
              </a:rPr>
              <a:t>, ‘rompere, ferire, deteriorare.”</a:t>
            </a:r>
          </a:p>
          <a:p>
            <a:r>
              <a:rPr lang="it-IT" sz="2800" err="1">
                <a:latin typeface="Book Antiqua" panose="02040602050305030304" pitchFamily="18" charset="0"/>
              </a:rPr>
              <a:t>Kalupahana</a:t>
            </a:r>
            <a:r>
              <a:rPr lang="it-IT" sz="2800">
                <a:latin typeface="Book Antiqua" panose="02040602050305030304" pitchFamily="18" charset="0"/>
              </a:rPr>
              <a:t>: “La definizione data dal Buddha ne fa una funzione piuttosto che un’entità.”</a:t>
            </a:r>
          </a:p>
        </p:txBody>
      </p:sp>
    </p:spTree>
    <p:extLst>
      <p:ext uri="{BB962C8B-B14F-4D97-AF65-F5344CB8AC3E}">
        <p14:creationId xmlns:p14="http://schemas.microsoft.com/office/powerpoint/2010/main" val="15539801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063B772E-F13C-CD69-DACD-F03A232B4BDA}"/>
              </a:ext>
            </a:extLst>
          </p:cNvPr>
          <p:cNvSpPr>
            <a:spLocks noGrp="1"/>
          </p:cNvSpPr>
          <p:nvPr>
            <p:ph type="title"/>
          </p:nvPr>
        </p:nvSpPr>
        <p:spPr/>
        <p:txBody>
          <a:bodyPr/>
          <a:lstStyle/>
          <a:p>
            <a:r>
              <a:rPr lang="it-IT" dirty="0"/>
              <a:t>SN 12:67</a:t>
            </a:r>
            <a:br>
              <a:rPr lang="it-IT" dirty="0"/>
            </a:br>
            <a:endParaRPr lang="en-GB" dirty="0"/>
          </a:p>
        </p:txBody>
      </p:sp>
      <p:pic>
        <p:nvPicPr>
          <p:cNvPr id="8" name="Segnaposto immagine 7" descr="Immagine che contiene erba, aria aperta, cielo, nuvola&#10;&#10;Descrizione generata automaticamente">
            <a:extLst>
              <a:ext uri="{FF2B5EF4-FFF2-40B4-BE49-F238E27FC236}">
                <a16:creationId xmlns:a16="http://schemas.microsoft.com/office/drawing/2014/main" id="{EDB2E973-7628-C028-6785-C47D41AC63D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8272" r="8272"/>
          <a:stretch>
            <a:fillRect/>
          </a:stretch>
        </p:blipFill>
        <p:spPr/>
      </p:pic>
      <p:sp>
        <p:nvSpPr>
          <p:cNvPr id="6" name="Segnaposto testo 5">
            <a:extLst>
              <a:ext uri="{FF2B5EF4-FFF2-40B4-BE49-F238E27FC236}">
                <a16:creationId xmlns:a16="http://schemas.microsoft.com/office/drawing/2014/main" id="{B3DDAA97-14D6-0AF4-6079-47124277991E}"/>
              </a:ext>
            </a:extLst>
          </p:cNvPr>
          <p:cNvSpPr>
            <a:spLocks noGrp="1"/>
          </p:cNvSpPr>
          <p:nvPr>
            <p:ph type="body" sz="half" idx="2"/>
          </p:nvPr>
        </p:nvSpPr>
        <p:spPr/>
        <p:txBody>
          <a:bodyPr>
            <a:normAutofit/>
          </a:bodyPr>
          <a:lstStyle/>
          <a:p>
            <a:r>
              <a:rPr lang="it-IT" sz="3200" dirty="0"/>
              <a:t>Fascine di canne</a:t>
            </a:r>
            <a:endParaRPr lang="en-GB" sz="3200" dirty="0"/>
          </a:p>
        </p:txBody>
      </p:sp>
    </p:spTree>
    <p:extLst>
      <p:ext uri="{BB962C8B-B14F-4D97-AF65-F5344CB8AC3E}">
        <p14:creationId xmlns:p14="http://schemas.microsoft.com/office/powerpoint/2010/main" val="372103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98E93692-D9E4-E90E-01BE-D80DBBCC3541}"/>
              </a:ext>
            </a:extLst>
          </p:cNvPr>
          <p:cNvSpPr>
            <a:spLocks noGrp="1"/>
          </p:cNvSpPr>
          <p:nvPr>
            <p:ph type="title"/>
          </p:nvPr>
        </p:nvSpPr>
        <p:spPr>
          <a:xfrm>
            <a:off x="540000" y="540000"/>
            <a:ext cx="11101135" cy="929571"/>
          </a:xfrm>
        </p:spPr>
        <p:txBody>
          <a:bodyPr/>
          <a:lstStyle/>
          <a:p>
            <a:r>
              <a:rPr lang="it-IT" dirty="0"/>
              <a:t>SN 12:67</a:t>
            </a:r>
            <a:endParaRPr lang="en-GB" dirty="0"/>
          </a:p>
        </p:txBody>
      </p:sp>
      <p:sp>
        <p:nvSpPr>
          <p:cNvPr id="7" name="Segnaposto contenuto 6">
            <a:extLst>
              <a:ext uri="{FF2B5EF4-FFF2-40B4-BE49-F238E27FC236}">
                <a16:creationId xmlns:a16="http://schemas.microsoft.com/office/drawing/2014/main" id="{4F57A16B-B39C-76EE-32A1-E137F819D634}"/>
              </a:ext>
            </a:extLst>
          </p:cNvPr>
          <p:cNvSpPr>
            <a:spLocks noGrp="1"/>
          </p:cNvSpPr>
          <p:nvPr>
            <p:ph idx="1"/>
          </p:nvPr>
        </p:nvSpPr>
        <p:spPr>
          <a:xfrm>
            <a:off x="540000" y="1861457"/>
            <a:ext cx="11101136" cy="4447267"/>
          </a:xfrm>
        </p:spPr>
        <p:txBody>
          <a:bodyPr>
            <a:normAutofit/>
          </a:bodyPr>
          <a:lstStyle/>
          <a:p>
            <a:r>
              <a:rPr lang="it-IT" sz="2800" dirty="0">
                <a:latin typeface="Book Antiqua" panose="02040602050305030304" pitchFamily="18" charset="0"/>
              </a:rPr>
              <a:t>«Com’è, amico Sāriputta: … nome-e-forma è creata da sé, creata da altro, creata sia da sé che da altro, o è sorta per caso, non essendo creata né da sé né da altro?»</a:t>
            </a:r>
          </a:p>
          <a:p>
            <a:r>
              <a:rPr lang="it-IT" sz="2800" dirty="0">
                <a:latin typeface="Book Antiqua" panose="02040602050305030304" pitchFamily="18" charset="0"/>
              </a:rPr>
              <a:t>«Nome-e-forma, amico </a:t>
            </a:r>
            <a:r>
              <a:rPr lang="it-IT" sz="2800" dirty="0" err="1">
                <a:latin typeface="Book Antiqua" panose="02040602050305030304" pitchFamily="18" charset="0"/>
              </a:rPr>
              <a:t>Ko</a:t>
            </a:r>
            <a:r>
              <a:rPr lang="it-IT" sz="2800" dirty="0" err="1">
                <a:latin typeface="Book Antiqua" panose="02040602050305030304" pitchFamily="18" charset="0"/>
                <a:cs typeface="Times New Roman" panose="02020603050405020304" pitchFamily="18" charset="0"/>
              </a:rPr>
              <a:t>ṭṭhita</a:t>
            </a:r>
            <a:r>
              <a:rPr lang="it-IT" sz="2800" dirty="0">
                <a:latin typeface="Book Antiqua" panose="02040602050305030304" pitchFamily="18" charset="0"/>
                <a:cs typeface="Times New Roman" panose="02020603050405020304" pitchFamily="18" charset="0"/>
              </a:rPr>
              <a:t>, non è creata da sé, né è creata da altro, né è creata sia da sé che da altro, né è sorta per caso, non essendo creata né da sé né da altro; piuttosto, con la coscienza come condizione, nome-e-forma </a:t>
            </a:r>
            <a:r>
              <a:rPr lang="en-GB" sz="2800" dirty="0">
                <a:latin typeface="Book Antiqua" panose="02040602050305030304" pitchFamily="18" charset="0"/>
                <a:cs typeface="Times New Roman" panose="02020603050405020304" pitchFamily="18" charset="0"/>
              </a:rPr>
              <a:t>[</a:t>
            </a:r>
            <a:r>
              <a:rPr lang="en-GB" sz="2800" dirty="0" err="1">
                <a:latin typeface="Book Antiqua" panose="02040602050305030304" pitchFamily="18" charset="0"/>
                <a:cs typeface="Times New Roman" panose="02020603050405020304" pitchFamily="18" charset="0"/>
              </a:rPr>
              <a:t>viene</a:t>
            </a:r>
            <a:r>
              <a:rPr lang="en-GB" sz="2800" dirty="0">
                <a:latin typeface="Book Antiqua" panose="02040602050305030304" pitchFamily="18" charset="0"/>
                <a:cs typeface="Times New Roman" panose="02020603050405020304" pitchFamily="18" charset="0"/>
              </a:rPr>
              <a:t> ad </a:t>
            </a:r>
            <a:r>
              <a:rPr lang="en-GB" sz="2800" dirty="0" err="1">
                <a:latin typeface="Book Antiqua" panose="02040602050305030304" pitchFamily="18" charset="0"/>
                <a:cs typeface="Times New Roman" panose="02020603050405020304" pitchFamily="18" charset="0"/>
              </a:rPr>
              <a:t>essere</a:t>
            </a:r>
            <a:r>
              <a:rPr lang="en-GB" sz="2800" dirty="0">
                <a:latin typeface="Book Antiqua" panose="02040602050305030304" pitchFamily="18" charset="0"/>
                <a:cs typeface="Times New Roman" panose="02020603050405020304" pitchFamily="18" charset="0"/>
              </a:rPr>
              <a:t>]</a:t>
            </a:r>
            <a:r>
              <a:rPr lang="it-IT" sz="2800" dirty="0">
                <a:latin typeface="Book Antiqua" panose="02040602050305030304" pitchFamily="18" charset="0"/>
                <a:cs typeface="Times New Roman" panose="02020603050405020304" pitchFamily="18" charset="0"/>
              </a:rPr>
              <a:t>.»</a:t>
            </a:r>
            <a:endParaRPr lang="en-GB" sz="2800" dirty="0">
              <a:latin typeface="Book Antiqua" panose="02040602050305030304" pitchFamily="18" charset="0"/>
            </a:endParaRPr>
          </a:p>
        </p:txBody>
      </p:sp>
    </p:spTree>
    <p:extLst>
      <p:ext uri="{BB962C8B-B14F-4D97-AF65-F5344CB8AC3E}">
        <p14:creationId xmlns:p14="http://schemas.microsoft.com/office/powerpoint/2010/main" val="32481299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98E93692-D9E4-E90E-01BE-D80DBBCC3541}"/>
              </a:ext>
            </a:extLst>
          </p:cNvPr>
          <p:cNvSpPr>
            <a:spLocks noGrp="1"/>
          </p:cNvSpPr>
          <p:nvPr>
            <p:ph type="title"/>
          </p:nvPr>
        </p:nvSpPr>
        <p:spPr>
          <a:xfrm>
            <a:off x="540000" y="540000"/>
            <a:ext cx="11101135" cy="929571"/>
          </a:xfrm>
        </p:spPr>
        <p:txBody>
          <a:bodyPr/>
          <a:lstStyle/>
          <a:p>
            <a:r>
              <a:rPr lang="it-IT" dirty="0"/>
              <a:t>SN 12:67</a:t>
            </a:r>
            <a:endParaRPr lang="en-GB" dirty="0"/>
          </a:p>
        </p:txBody>
      </p:sp>
      <p:sp>
        <p:nvSpPr>
          <p:cNvPr id="7" name="Segnaposto contenuto 6">
            <a:extLst>
              <a:ext uri="{FF2B5EF4-FFF2-40B4-BE49-F238E27FC236}">
                <a16:creationId xmlns:a16="http://schemas.microsoft.com/office/drawing/2014/main" id="{4F57A16B-B39C-76EE-32A1-E137F819D634}"/>
              </a:ext>
            </a:extLst>
          </p:cNvPr>
          <p:cNvSpPr>
            <a:spLocks noGrp="1"/>
          </p:cNvSpPr>
          <p:nvPr>
            <p:ph idx="1"/>
          </p:nvPr>
        </p:nvSpPr>
        <p:spPr>
          <a:xfrm>
            <a:off x="540000" y="1567543"/>
            <a:ext cx="11101136" cy="4741181"/>
          </a:xfrm>
        </p:spPr>
        <p:txBody>
          <a:bodyPr>
            <a:normAutofit/>
          </a:bodyPr>
          <a:lstStyle/>
          <a:p>
            <a:r>
              <a:rPr lang="it-IT" sz="2800" dirty="0">
                <a:latin typeface="Book Antiqua" panose="02040602050305030304" pitchFamily="18" charset="0"/>
              </a:rPr>
              <a:t>«Com’è, amico Sāriputta: la coscienza è creata da sé, creata da altro, creata sia da sé che da altro, o è sorta per caso, non essendo creata né da sé né da altro?»</a:t>
            </a:r>
          </a:p>
          <a:p>
            <a:r>
              <a:rPr lang="it-IT" sz="2800" dirty="0">
                <a:latin typeface="Book Antiqua" panose="02040602050305030304" pitchFamily="18" charset="0"/>
              </a:rPr>
              <a:t>«La coscienza, amico </a:t>
            </a:r>
            <a:r>
              <a:rPr lang="it-IT" sz="2800" dirty="0" err="1">
                <a:latin typeface="Book Antiqua" panose="02040602050305030304" pitchFamily="18" charset="0"/>
              </a:rPr>
              <a:t>Ko</a:t>
            </a:r>
            <a:r>
              <a:rPr lang="it-IT" sz="2800" dirty="0" err="1">
                <a:latin typeface="Book Antiqua" panose="02040602050305030304" pitchFamily="18" charset="0"/>
                <a:cs typeface="Times New Roman" panose="02020603050405020304" pitchFamily="18" charset="0"/>
              </a:rPr>
              <a:t>ṭṭhita</a:t>
            </a:r>
            <a:r>
              <a:rPr lang="it-IT" sz="2800" dirty="0">
                <a:latin typeface="Book Antiqua" panose="02040602050305030304" pitchFamily="18" charset="0"/>
                <a:cs typeface="Times New Roman" panose="02020603050405020304" pitchFamily="18" charset="0"/>
              </a:rPr>
              <a:t>, non è creata da sé, né è creata da altro, né è creata sia da sé che da altro, né è sorta per caso, non essendo creata né da sé né da altro; piuttosto, con nome-e-forma come condizione, la coscienza </a:t>
            </a:r>
            <a:r>
              <a:rPr lang="en-GB" sz="2800" dirty="0">
                <a:latin typeface="Book Antiqua" panose="02040602050305030304" pitchFamily="18" charset="0"/>
                <a:cs typeface="Times New Roman" panose="02020603050405020304" pitchFamily="18" charset="0"/>
              </a:rPr>
              <a:t>[</a:t>
            </a:r>
            <a:r>
              <a:rPr lang="en-GB" sz="2800" dirty="0" err="1">
                <a:latin typeface="Book Antiqua" panose="02040602050305030304" pitchFamily="18" charset="0"/>
                <a:cs typeface="Times New Roman" panose="02020603050405020304" pitchFamily="18" charset="0"/>
              </a:rPr>
              <a:t>viene</a:t>
            </a:r>
            <a:r>
              <a:rPr lang="en-GB" sz="2800" dirty="0">
                <a:latin typeface="Book Antiqua" panose="02040602050305030304" pitchFamily="18" charset="0"/>
                <a:cs typeface="Times New Roman" panose="02020603050405020304" pitchFamily="18" charset="0"/>
              </a:rPr>
              <a:t> ad </a:t>
            </a:r>
            <a:r>
              <a:rPr lang="en-GB" sz="2800" dirty="0" err="1">
                <a:latin typeface="Book Antiqua" panose="02040602050305030304" pitchFamily="18" charset="0"/>
                <a:cs typeface="Times New Roman" panose="02020603050405020304" pitchFamily="18" charset="0"/>
              </a:rPr>
              <a:t>essere</a:t>
            </a:r>
            <a:r>
              <a:rPr lang="en-GB" sz="2800" dirty="0">
                <a:latin typeface="Book Antiqua" panose="02040602050305030304" pitchFamily="18" charset="0"/>
                <a:cs typeface="Times New Roman" panose="02020603050405020304" pitchFamily="18" charset="0"/>
              </a:rPr>
              <a:t>]</a:t>
            </a:r>
            <a:r>
              <a:rPr lang="it-IT" sz="2800" dirty="0">
                <a:latin typeface="Book Antiqua" panose="02040602050305030304" pitchFamily="18" charset="0"/>
                <a:cs typeface="Times New Roman" panose="02020603050405020304" pitchFamily="18" charset="0"/>
              </a:rPr>
              <a:t>.»</a:t>
            </a:r>
            <a:endParaRPr lang="en-GB" sz="2800" dirty="0">
              <a:latin typeface="Book Antiqua" panose="02040602050305030304" pitchFamily="18" charset="0"/>
            </a:endParaRPr>
          </a:p>
          <a:p>
            <a:endParaRPr lang="en-GB" sz="2000" dirty="0">
              <a:latin typeface="Book Antiqua" panose="02040602050305030304" pitchFamily="18" charset="0"/>
            </a:endParaRPr>
          </a:p>
        </p:txBody>
      </p:sp>
    </p:spTree>
    <p:extLst>
      <p:ext uri="{BB962C8B-B14F-4D97-AF65-F5344CB8AC3E}">
        <p14:creationId xmlns:p14="http://schemas.microsoft.com/office/powerpoint/2010/main" val="36421710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98E93692-D9E4-E90E-01BE-D80DBBCC3541}"/>
              </a:ext>
            </a:extLst>
          </p:cNvPr>
          <p:cNvSpPr>
            <a:spLocks noGrp="1"/>
          </p:cNvSpPr>
          <p:nvPr>
            <p:ph type="title"/>
          </p:nvPr>
        </p:nvSpPr>
        <p:spPr>
          <a:xfrm>
            <a:off x="540000" y="540000"/>
            <a:ext cx="11101135" cy="929571"/>
          </a:xfrm>
        </p:spPr>
        <p:txBody>
          <a:bodyPr/>
          <a:lstStyle/>
          <a:p>
            <a:r>
              <a:rPr lang="it-IT" dirty="0"/>
              <a:t>SN 12:67</a:t>
            </a:r>
            <a:endParaRPr lang="en-GB" dirty="0"/>
          </a:p>
        </p:txBody>
      </p:sp>
      <p:sp>
        <p:nvSpPr>
          <p:cNvPr id="7" name="Segnaposto contenuto 6">
            <a:extLst>
              <a:ext uri="{FF2B5EF4-FFF2-40B4-BE49-F238E27FC236}">
                <a16:creationId xmlns:a16="http://schemas.microsoft.com/office/drawing/2014/main" id="{4F57A16B-B39C-76EE-32A1-E137F819D634}"/>
              </a:ext>
            </a:extLst>
          </p:cNvPr>
          <p:cNvSpPr>
            <a:spLocks noGrp="1"/>
          </p:cNvSpPr>
          <p:nvPr>
            <p:ph idx="1"/>
          </p:nvPr>
        </p:nvSpPr>
        <p:spPr>
          <a:xfrm>
            <a:off x="540000" y="1567543"/>
            <a:ext cx="11101136" cy="4741181"/>
          </a:xfrm>
        </p:spPr>
        <p:txBody>
          <a:bodyPr>
            <a:normAutofit fontScale="92500" lnSpcReduction="20000"/>
          </a:bodyPr>
          <a:lstStyle/>
          <a:p>
            <a:r>
              <a:rPr lang="it-IT" sz="2800" dirty="0">
                <a:latin typeface="Book Antiqua" panose="02040602050305030304" pitchFamily="18" charset="0"/>
              </a:rPr>
              <a:t>«… Come, amico Sāriputta, dovrebbe essere inteso il significato di questa affermazione?»</a:t>
            </a:r>
          </a:p>
          <a:p>
            <a:r>
              <a:rPr lang="it-IT" sz="2800" dirty="0">
                <a:latin typeface="Book Antiqua" panose="02040602050305030304" pitchFamily="18" charset="0"/>
              </a:rPr>
              <a:t>«In tal caso, amico, ti proporrò una similitudine, perché persone intelligenti possono qui comprendere il significato di una affermazione per mezzo di una similitudine. Esattamente come due fascine di canne possono stare erette appoggiandosi l’una all’altra, allo stesso modo, con nome-e-forma come condizione, la coscienza [viene ad essere]; con la coscienza come condizione, nome-e-forma [viene ad essere]. Con nome-e-forma come condizione, le sei basi [vengono ad essere] ….</a:t>
            </a:r>
            <a:endParaRPr lang="en-GB" sz="2800" dirty="0">
              <a:latin typeface="Book Antiqua" panose="02040602050305030304" pitchFamily="18" charset="0"/>
            </a:endParaRPr>
          </a:p>
          <a:p>
            <a:endParaRPr lang="en-GB" sz="2000" dirty="0">
              <a:latin typeface="Book Antiqua" panose="02040602050305030304" pitchFamily="18" charset="0"/>
            </a:endParaRPr>
          </a:p>
        </p:txBody>
      </p:sp>
    </p:spTree>
    <p:extLst>
      <p:ext uri="{BB962C8B-B14F-4D97-AF65-F5344CB8AC3E}">
        <p14:creationId xmlns:p14="http://schemas.microsoft.com/office/powerpoint/2010/main" val="8975184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98E93692-D9E4-E90E-01BE-D80DBBCC3541}"/>
              </a:ext>
            </a:extLst>
          </p:cNvPr>
          <p:cNvSpPr>
            <a:spLocks noGrp="1"/>
          </p:cNvSpPr>
          <p:nvPr>
            <p:ph type="title"/>
          </p:nvPr>
        </p:nvSpPr>
        <p:spPr>
          <a:xfrm>
            <a:off x="540000" y="540000"/>
            <a:ext cx="11101135" cy="929571"/>
          </a:xfrm>
        </p:spPr>
        <p:txBody>
          <a:bodyPr/>
          <a:lstStyle/>
          <a:p>
            <a:r>
              <a:rPr lang="it-IT" dirty="0"/>
              <a:t>SN 12:67</a:t>
            </a:r>
            <a:endParaRPr lang="en-GB" dirty="0"/>
          </a:p>
        </p:txBody>
      </p:sp>
      <p:sp>
        <p:nvSpPr>
          <p:cNvPr id="7" name="Segnaposto contenuto 6">
            <a:extLst>
              <a:ext uri="{FF2B5EF4-FFF2-40B4-BE49-F238E27FC236}">
                <a16:creationId xmlns:a16="http://schemas.microsoft.com/office/drawing/2014/main" id="{4F57A16B-B39C-76EE-32A1-E137F819D634}"/>
              </a:ext>
            </a:extLst>
          </p:cNvPr>
          <p:cNvSpPr>
            <a:spLocks noGrp="1"/>
          </p:cNvSpPr>
          <p:nvPr>
            <p:ph idx="1"/>
          </p:nvPr>
        </p:nvSpPr>
        <p:spPr>
          <a:xfrm>
            <a:off x="540000" y="1567543"/>
            <a:ext cx="11101136" cy="4741181"/>
          </a:xfrm>
        </p:spPr>
        <p:txBody>
          <a:bodyPr>
            <a:normAutofit/>
          </a:bodyPr>
          <a:lstStyle/>
          <a:p>
            <a:r>
              <a:rPr lang="it-IT" sz="2800" dirty="0">
                <a:latin typeface="Book Antiqua" panose="02040602050305030304" pitchFamily="18" charset="0"/>
              </a:rPr>
              <a:t>«Se, amico, qualcuno rimuovesse una di quelle fascine di canne, l’altra verrebbe a cadere e se qualcuno rimuovesse l’altra fascina la prima verrebbe a cadere. Allo stesso modo, con la cessazione di nome-e-forma cessa la coscienza; con la cessazione della coscienza cessa nome-e-forma. Con la cessazione di nome-e-forma cessano le sei basi …»</a:t>
            </a:r>
            <a:endParaRPr lang="en-GB" sz="2800" dirty="0">
              <a:latin typeface="Book Antiqua" panose="02040602050305030304" pitchFamily="18" charset="0"/>
            </a:endParaRPr>
          </a:p>
          <a:p>
            <a:endParaRPr lang="en-GB" sz="2000" dirty="0">
              <a:latin typeface="Book Antiqua" panose="02040602050305030304" pitchFamily="18" charset="0"/>
            </a:endParaRPr>
          </a:p>
        </p:txBody>
      </p:sp>
    </p:spTree>
    <p:extLst>
      <p:ext uri="{BB962C8B-B14F-4D97-AF65-F5344CB8AC3E}">
        <p14:creationId xmlns:p14="http://schemas.microsoft.com/office/powerpoint/2010/main" val="35405107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sto, cerchio, diagramma, Carattere&#10;&#10;Descrizione generata automaticamente">
            <a:extLst>
              <a:ext uri="{FF2B5EF4-FFF2-40B4-BE49-F238E27FC236}">
                <a16:creationId xmlns:a16="http://schemas.microsoft.com/office/drawing/2014/main" id="{B27E086C-A88A-8000-8540-330E769E0B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2639" y="471638"/>
            <a:ext cx="8615503" cy="6092448"/>
          </a:xfrm>
          <a:prstGeom prst="rect">
            <a:avLst/>
          </a:prstGeom>
        </p:spPr>
      </p:pic>
    </p:spTree>
    <p:extLst>
      <p:ext uri="{BB962C8B-B14F-4D97-AF65-F5344CB8AC3E}">
        <p14:creationId xmlns:p14="http://schemas.microsoft.com/office/powerpoint/2010/main" val="30772013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0ABC21-F253-B0EE-FF27-03477DC31945}"/>
              </a:ext>
            </a:extLst>
          </p:cNvPr>
          <p:cNvSpPr>
            <a:spLocks noGrp="1"/>
          </p:cNvSpPr>
          <p:nvPr>
            <p:ph type="title"/>
          </p:nvPr>
        </p:nvSpPr>
        <p:spPr>
          <a:xfrm>
            <a:off x="540000" y="540000"/>
            <a:ext cx="11101135" cy="1354114"/>
          </a:xfrm>
        </p:spPr>
        <p:txBody>
          <a:bodyPr>
            <a:normAutofit fontScale="90000"/>
          </a:bodyPr>
          <a:lstStyle/>
          <a:p>
            <a:r>
              <a:rPr lang="it-IT" sz="4800"/>
              <a:t>Come </a:t>
            </a:r>
            <a:r>
              <a:rPr lang="it-IT" sz="4800" i="1"/>
              <a:t>n</a:t>
            </a:r>
            <a:r>
              <a:rPr lang="it-IT" sz="4800" i="1">
                <a:latin typeface="Times New Roman" panose="02020603050405020304" pitchFamily="18" charset="0"/>
                <a:cs typeface="Times New Roman" panose="02020603050405020304" pitchFamily="18" charset="0"/>
              </a:rPr>
              <a:t>ā</a:t>
            </a:r>
            <a:r>
              <a:rPr lang="it-IT" sz="4800" i="1"/>
              <a:t>ma-rūpa</a:t>
            </a:r>
            <a:r>
              <a:rPr lang="it-IT" sz="4800"/>
              <a:t> è condizione di </a:t>
            </a:r>
            <a:r>
              <a:rPr lang="it-IT" sz="4800" i="1"/>
              <a:t>saḷāyatana</a:t>
            </a:r>
            <a:r>
              <a:rPr lang="it-IT" sz="4800"/>
              <a:t>, le sei basi sensoriali</a:t>
            </a:r>
            <a:endParaRPr lang="en-GB" sz="4800"/>
          </a:p>
        </p:txBody>
      </p:sp>
      <p:sp>
        <p:nvSpPr>
          <p:cNvPr id="3" name="Segnaposto contenuto 2">
            <a:extLst>
              <a:ext uri="{FF2B5EF4-FFF2-40B4-BE49-F238E27FC236}">
                <a16:creationId xmlns:a16="http://schemas.microsoft.com/office/drawing/2014/main" id="{8215E9EE-2C0F-49C0-03BD-859E5A565DDD}"/>
              </a:ext>
            </a:extLst>
          </p:cNvPr>
          <p:cNvSpPr>
            <a:spLocks noGrp="1"/>
          </p:cNvSpPr>
          <p:nvPr>
            <p:ph idx="1"/>
          </p:nvPr>
        </p:nvSpPr>
        <p:spPr>
          <a:xfrm>
            <a:off x="540000" y="1894115"/>
            <a:ext cx="11101136" cy="4414610"/>
          </a:xfrm>
        </p:spPr>
        <p:txBody>
          <a:bodyPr>
            <a:noAutofit/>
          </a:bodyPr>
          <a:lstStyle/>
          <a:p>
            <a:r>
              <a:rPr lang="it-IT" sz="2800">
                <a:latin typeface="Book Antiqua" panose="02040602050305030304" pitchFamily="18" charset="0"/>
              </a:rPr>
              <a:t>1. Il complesso psico fisico del nuovo organismo sviluppa i sei organi di senso e questi iniziano ad operare connettendosi con i loro oggetti.</a:t>
            </a:r>
          </a:p>
          <a:p>
            <a:r>
              <a:rPr lang="it-IT" sz="2800">
                <a:latin typeface="Book Antiqua" panose="02040602050305030304" pitchFamily="18" charset="0"/>
              </a:rPr>
              <a:t>2. Nella reciproca interazione tra </a:t>
            </a:r>
            <a:r>
              <a:rPr lang="it-IT" sz="2800" i="1">
                <a:latin typeface="Book Antiqua" panose="02040602050305030304" pitchFamily="18" charset="0"/>
              </a:rPr>
              <a:t>n</a:t>
            </a:r>
            <a:r>
              <a:rPr lang="it-IT" sz="2800" i="1">
                <a:latin typeface="Times New Roman" panose="02020603050405020304" pitchFamily="18" charset="0"/>
                <a:cs typeface="Times New Roman" panose="02020603050405020304" pitchFamily="18" charset="0"/>
              </a:rPr>
              <a:t>ā</a:t>
            </a:r>
            <a:r>
              <a:rPr lang="it-IT" sz="2800" i="1">
                <a:latin typeface="Book Antiqua" panose="02040602050305030304" pitchFamily="18" charset="0"/>
              </a:rPr>
              <a:t>ma-rūpa</a:t>
            </a:r>
            <a:r>
              <a:rPr lang="it-IT" sz="2800">
                <a:latin typeface="Book Antiqua" panose="02040602050305030304" pitchFamily="18" charset="0"/>
              </a:rPr>
              <a:t> e </a:t>
            </a:r>
            <a:r>
              <a:rPr lang="it-IT" sz="2800" i="1">
                <a:latin typeface="Book Antiqua" panose="02040602050305030304" pitchFamily="18" charset="0"/>
              </a:rPr>
              <a:t>vijñāna</a:t>
            </a:r>
            <a:r>
              <a:rPr lang="it-IT" sz="2800">
                <a:latin typeface="Book Antiqua" panose="02040602050305030304" pitchFamily="18" charset="0"/>
              </a:rPr>
              <a:t> si instaura un’apparente dualità tra </a:t>
            </a:r>
            <a:r>
              <a:rPr lang="it-IT" sz="2800" i="1">
                <a:latin typeface="Book Antiqua" panose="02040602050305030304" pitchFamily="18" charset="0"/>
              </a:rPr>
              <a:t>n</a:t>
            </a:r>
            <a:r>
              <a:rPr lang="it-IT" sz="2800" i="1">
                <a:latin typeface="Times New Roman" panose="02020603050405020304" pitchFamily="18" charset="0"/>
                <a:cs typeface="Times New Roman" panose="02020603050405020304" pitchFamily="18" charset="0"/>
              </a:rPr>
              <a:t>ā</a:t>
            </a:r>
            <a:r>
              <a:rPr lang="it-IT" sz="2800" i="1">
                <a:latin typeface="Book Antiqua" panose="02040602050305030304" pitchFamily="18" charset="0"/>
              </a:rPr>
              <a:t>ma</a:t>
            </a:r>
            <a:r>
              <a:rPr lang="it-IT" sz="2800">
                <a:latin typeface="Book Antiqua" panose="02040602050305030304" pitchFamily="18" charset="0"/>
              </a:rPr>
              <a:t> (interno, il nostro mondo psicologico e quindi i sei organi di senso) e </a:t>
            </a:r>
            <a:r>
              <a:rPr lang="it-IT" sz="2800" i="1">
                <a:latin typeface="Book Antiqua" panose="02040602050305030304" pitchFamily="18" charset="0"/>
              </a:rPr>
              <a:t>rūpa</a:t>
            </a:r>
            <a:r>
              <a:rPr lang="it-IT" sz="2800">
                <a:latin typeface="Book Antiqua" panose="02040602050305030304" pitchFamily="18" charset="0"/>
              </a:rPr>
              <a:t> (gli oggetti dei sensi in quanto contenuto dell’atto cognitivo) ed è questa dualità che diviene condizione di </a:t>
            </a:r>
            <a:r>
              <a:rPr lang="it-IT" sz="2800" i="1">
                <a:latin typeface="Book Antiqua" panose="02040602050305030304" pitchFamily="18" charset="0"/>
              </a:rPr>
              <a:t>saḷāyatana</a:t>
            </a:r>
            <a:r>
              <a:rPr lang="it-IT" sz="2800">
                <a:latin typeface="Book Antiqua" panose="02040602050305030304" pitchFamily="18" charset="0"/>
              </a:rPr>
              <a:t> e quindi del contatto</a:t>
            </a:r>
            <a:endParaRPr lang="en-GB" sz="2800">
              <a:latin typeface="Book Antiqua" panose="02040602050305030304" pitchFamily="18" charset="0"/>
            </a:endParaRPr>
          </a:p>
        </p:txBody>
      </p:sp>
    </p:spTree>
    <p:extLst>
      <p:ext uri="{BB962C8B-B14F-4D97-AF65-F5344CB8AC3E}">
        <p14:creationId xmlns:p14="http://schemas.microsoft.com/office/powerpoint/2010/main" val="2221819345"/>
      </p:ext>
    </p:extLst>
  </p:cSld>
  <p:clrMapOvr>
    <a:masterClrMapping/>
  </p:clrMapOvr>
</p:sld>
</file>

<file path=ppt/theme/theme1.xml><?xml version="1.0" encoding="utf-8"?>
<a:theme xmlns:a="http://schemas.openxmlformats.org/drawingml/2006/main" name="GlowVTI">
  <a:themeElements>
    <a:clrScheme name="AnalogousFromRegularSeedRightStep">
      <a:dk1>
        <a:srgbClr val="000000"/>
      </a:dk1>
      <a:lt1>
        <a:srgbClr val="FFFFFF"/>
      </a:lt1>
      <a:dk2>
        <a:srgbClr val="34381F"/>
      </a:dk2>
      <a:lt2>
        <a:srgbClr val="E2E8E7"/>
      </a:lt2>
      <a:accent1>
        <a:srgbClr val="DA3657"/>
      </a:accent1>
      <a:accent2>
        <a:srgbClr val="C84724"/>
      </a:accent2>
      <a:accent3>
        <a:srgbClr val="D39834"/>
      </a:accent3>
      <a:accent4>
        <a:srgbClr val="A2A91E"/>
      </a:accent4>
      <a:accent5>
        <a:srgbClr val="76B52D"/>
      </a:accent5>
      <a:accent6>
        <a:srgbClr val="34BB22"/>
      </a:accent6>
      <a:hlink>
        <a:srgbClr val="31937F"/>
      </a:hlink>
      <a:folHlink>
        <a:srgbClr val="7F7F7F"/>
      </a:folHlink>
    </a:clrScheme>
    <a:fontScheme name="Blur">
      <a:majorFont>
        <a:latin typeface="Bell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lowVTI" id="{D5B5AA20-F6D3-43B8-AF6B-ECAF69256418}" vid="{93025AB5-1D44-4CD3-9BC3-729F6E11E040}"/>
    </a:ext>
  </a:extLst>
</a:theme>
</file>

<file path=docProps/app.xml><?xml version="1.0" encoding="utf-8"?>
<Properties xmlns="http://schemas.openxmlformats.org/officeDocument/2006/extended-properties" xmlns:vt="http://schemas.openxmlformats.org/officeDocument/2006/docPropsVTypes">
  <TotalTime>93</TotalTime>
  <Words>2411</Words>
  <Application>Microsoft Office PowerPoint</Application>
  <PresentationFormat>Widescreen</PresentationFormat>
  <Paragraphs>136</Paragraphs>
  <Slides>44</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44</vt:i4>
      </vt:variant>
    </vt:vector>
  </HeadingPairs>
  <TitlesOfParts>
    <vt:vector size="50" baseType="lpstr">
      <vt:lpstr>Arial</vt:lpstr>
      <vt:lpstr>Avenir Next LT Pro</vt:lpstr>
      <vt:lpstr>Bell MT</vt:lpstr>
      <vt:lpstr>Book Antiqua</vt:lpstr>
      <vt:lpstr>Times New Roman</vt:lpstr>
      <vt:lpstr>GlowVTI</vt:lpstr>
      <vt:lpstr>Definizioni </vt:lpstr>
      <vt:lpstr>Avidyā, avijja ignoranza, conoscenza distorta</vt:lpstr>
      <vt:lpstr>SN 45:1</vt:lpstr>
      <vt:lpstr>Saṃskāra, saṅkhāra formazioni volizionali, condizionamenti</vt:lpstr>
      <vt:lpstr>Saṃskāra, saṅkhāra formazioni volizionali, condizionamenti</vt:lpstr>
      <vt:lpstr>Saṃskāra come sinonimo di cetanā</vt:lpstr>
      <vt:lpstr>Saṃskāra come sinonimo di cetanā</vt:lpstr>
      <vt:lpstr>I saṅkhāra in quanto quarto aggregato</vt:lpstr>
      <vt:lpstr>La definizione nei sutta</vt:lpstr>
      <vt:lpstr>La definizione nei sutta</vt:lpstr>
      <vt:lpstr>I saṅkhāra in quanto secondo anello dell’origine dipendente</vt:lpstr>
      <vt:lpstr>La definizione nei sutta</vt:lpstr>
      <vt:lpstr>L’interrelazione tra saṃskāra in quanto aggregato ed in quanto secondo anello dell’origine dipendente</vt:lpstr>
      <vt:lpstr>Condizione dei saṃskāra</vt:lpstr>
      <vt:lpstr>Bhikkhu Bodhi</vt:lpstr>
      <vt:lpstr>Bhikkhu Anālayo</vt:lpstr>
      <vt:lpstr>Presentazione standard di PowerPoint</vt:lpstr>
      <vt:lpstr>Presentazione standard di PowerPoint</vt:lpstr>
      <vt:lpstr>In che modo i saṃskāra sono condizione di vijñāna</vt:lpstr>
      <vt:lpstr>Vijñāna, viññāṇa  Coscienza</vt:lpstr>
      <vt:lpstr>Conoscenza discriminante</vt:lpstr>
      <vt:lpstr>Definizione – A Comprehensive Manual of Abhidhamma </vt:lpstr>
      <vt:lpstr>SN 12:2, Analisi dell’origine dipendente</vt:lpstr>
      <vt:lpstr>Coscienza riconnettente</vt:lpstr>
      <vt:lpstr>Tre termini per definire l’attività cognitiva e discriminante della mente</vt:lpstr>
      <vt:lpstr>Vijñāna </vt:lpstr>
      <vt:lpstr>Manas </vt:lpstr>
      <vt:lpstr>Citta  </vt:lpstr>
      <vt:lpstr>AN 1:51,52 </vt:lpstr>
      <vt:lpstr>AN 1:51,52 </vt:lpstr>
      <vt:lpstr>In che modo vijñāna è condizione di nāma-rūpa</vt:lpstr>
      <vt:lpstr>Nāma-rūpa  Nome-e-forma, mentalità-e-materialità </vt:lpstr>
      <vt:lpstr>Nāma, nome, mentalità</vt:lpstr>
      <vt:lpstr>Nāma, nome, mentalità</vt:lpstr>
      <vt:lpstr>Nāma, nome, mentalità</vt:lpstr>
      <vt:lpstr>Rūpa, forma, materialità</vt:lpstr>
      <vt:lpstr>Rūpa, forma, materialità</vt:lpstr>
      <vt:lpstr>SN 12:67 </vt:lpstr>
      <vt:lpstr>SN 12:67</vt:lpstr>
      <vt:lpstr>SN 12:67</vt:lpstr>
      <vt:lpstr>SN 12:67</vt:lpstr>
      <vt:lpstr>SN 12:67</vt:lpstr>
      <vt:lpstr>Presentazione standard di PowerPoint</vt:lpstr>
      <vt:lpstr>Come nāma-rūpa è condizione di saḷāyatana, le sei basi sensoriali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Definizioni </dc:title>
  <dc:creator>isabella coiutti</dc:creator>
  <cp:lastModifiedBy>isabella coiutti</cp:lastModifiedBy>
  <cp:revision>3</cp:revision>
  <dcterms:created xsi:type="dcterms:W3CDTF">2023-06-20T22:50:34Z</dcterms:created>
  <dcterms:modified xsi:type="dcterms:W3CDTF">2023-07-06T03:29:37Z</dcterms:modified>
</cp:coreProperties>
</file>