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4" r:id="rId1"/>
  </p:sldMasterIdLst>
  <p:sldIdLst>
    <p:sldId id="256" r:id="rId2"/>
    <p:sldId id="257" r:id="rId3"/>
    <p:sldId id="258" r:id="rId4"/>
    <p:sldId id="259" r:id="rId5"/>
    <p:sldId id="260" r:id="rId6"/>
    <p:sldId id="261" r:id="rId7"/>
    <p:sldId id="262" r:id="rId8"/>
    <p:sldId id="267" r:id="rId9"/>
    <p:sldId id="263" r:id="rId10"/>
    <p:sldId id="265" r:id="rId11"/>
    <p:sldId id="266" r:id="rId12"/>
    <p:sldId id="268" r:id="rId13"/>
    <p:sldId id="269" r:id="rId14"/>
    <p:sldId id="270"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269D01E-BC32-4049-B463-5C60D7B0CCD2}" styleName="Stile con tema 2 - Colore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0" d="100"/>
          <a:sy n="80" d="100"/>
        </p:scale>
        <p:origin x="136"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coiutti" userId="3098eb96f0132675" providerId="LiveId" clId="{A7F7EAF7-800E-4A96-AAD2-406B133492AF}"/>
    <pc:docChg chg="undo custSel modSld modShowInfo">
      <pc:chgData name="isabella coiutti" userId="3098eb96f0132675" providerId="LiveId" clId="{A7F7EAF7-800E-4A96-AAD2-406B133492AF}" dt="2022-11-12T13:11:13.168" v="50" actId="2744"/>
      <pc:docMkLst>
        <pc:docMk/>
      </pc:docMkLst>
      <pc:sldChg chg="modSp mod">
        <pc:chgData name="isabella coiutti" userId="3098eb96f0132675" providerId="LiveId" clId="{A7F7EAF7-800E-4A96-AAD2-406B133492AF}" dt="2022-11-12T07:01:03.593" v="49" actId="20577"/>
        <pc:sldMkLst>
          <pc:docMk/>
          <pc:sldMk cId="2409585139" sldId="261"/>
        </pc:sldMkLst>
        <pc:spChg chg="mod">
          <ac:chgData name="isabella coiutti" userId="3098eb96f0132675" providerId="LiveId" clId="{A7F7EAF7-800E-4A96-AAD2-406B133492AF}" dt="2022-11-12T06:57:32.628" v="38" actId="20577"/>
          <ac:spMkLst>
            <pc:docMk/>
            <pc:sldMk cId="2409585139" sldId="261"/>
            <ac:spMk id="4" creationId="{DAFCA1CE-C372-0A7F-8BFE-180223D1F95A}"/>
          </ac:spMkLst>
        </pc:spChg>
        <pc:spChg chg="mod">
          <ac:chgData name="isabella coiutti" userId="3098eb96f0132675" providerId="LiveId" clId="{A7F7EAF7-800E-4A96-AAD2-406B133492AF}" dt="2022-11-12T07:01:03.593" v="49" actId="20577"/>
          <ac:spMkLst>
            <pc:docMk/>
            <pc:sldMk cId="2409585139" sldId="261"/>
            <ac:spMk id="6" creationId="{1CF80BB2-C230-B95B-7EF3-D27988CC976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139D86-9B62-495F-9CBB-5D48A44B99C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5FAA87F-FEBD-45A3-8916-026B9C12284D}">
      <dgm:prSet/>
      <dgm:spPr>
        <a:gradFill rotWithShape="0">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dgm:spPr>
      <dgm:t>
        <a:bodyPr/>
        <a:lstStyle/>
        <a:p>
          <a:r>
            <a:rPr lang="it-IT" b="1" dirty="0">
              <a:solidFill>
                <a:schemeClr val="bg1"/>
              </a:solidFill>
            </a:rPr>
            <a:t>Qualità insalubri</a:t>
          </a:r>
          <a:r>
            <a:rPr lang="it-IT" dirty="0">
              <a:solidFill>
                <a:schemeClr val="bg1"/>
              </a:solidFill>
            </a:rPr>
            <a:t>: assenza di consapevolezza, attenzione inappropriata (erronea attenzione che genera brama o avversione o anche ottundimento, o alimenta l’ignoranza sulla natura dell’oggetto), dubbio, pigrizia, i cinque ostacoli.</a:t>
          </a:r>
          <a:endParaRPr lang="en-US" dirty="0">
            <a:solidFill>
              <a:schemeClr val="bg1"/>
            </a:solidFill>
          </a:endParaRPr>
        </a:p>
      </dgm:t>
    </dgm:pt>
    <dgm:pt modelId="{C5921ADD-A011-45EC-A8A1-75DDAE2C417D}" type="parTrans" cxnId="{B9DE2B00-9952-4507-8C0B-DB831B86C9EA}">
      <dgm:prSet/>
      <dgm:spPr/>
      <dgm:t>
        <a:bodyPr/>
        <a:lstStyle/>
        <a:p>
          <a:endParaRPr lang="en-US"/>
        </a:p>
      </dgm:t>
    </dgm:pt>
    <dgm:pt modelId="{21106F26-EF44-4ED4-9876-B2FFFDEF2AD9}" type="sibTrans" cxnId="{B9DE2B00-9952-4507-8C0B-DB831B86C9EA}">
      <dgm:prSet/>
      <dgm:spPr/>
      <dgm:t>
        <a:bodyPr/>
        <a:lstStyle/>
        <a:p>
          <a:endParaRPr lang="en-US"/>
        </a:p>
      </dgm:t>
    </dgm:pt>
    <dgm:pt modelId="{A6BD7950-D022-4C22-AEE6-693E8E49C6A9}">
      <dgm:prSet/>
      <dgm:spPr>
        <a:gradFill rotWithShape="0">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dgm:spPr>
      <dgm:t>
        <a:bodyPr/>
        <a:lstStyle/>
        <a:p>
          <a:r>
            <a:rPr lang="it-IT" b="1" dirty="0">
              <a:solidFill>
                <a:schemeClr val="bg1"/>
              </a:solidFill>
            </a:rPr>
            <a:t>Qualità salubri</a:t>
          </a:r>
          <a:r>
            <a:rPr lang="it-IT" dirty="0">
              <a:solidFill>
                <a:schemeClr val="bg1"/>
              </a:solidFill>
            </a:rPr>
            <a:t>: retta consapevolezza (4 fondamenti della consapevolezza), attenzione appropriata (attenzione che genera consapevolezza, distacco, conoscenza della natura dei fenomeni, equanimità), assenza di dubbio, solerzia, saggezza (visione interiore), i sette fattori di illuminazione.</a:t>
          </a:r>
          <a:endParaRPr lang="en-US" dirty="0">
            <a:solidFill>
              <a:schemeClr val="bg1"/>
            </a:solidFill>
          </a:endParaRPr>
        </a:p>
      </dgm:t>
    </dgm:pt>
    <dgm:pt modelId="{AC53192D-32E8-447D-9791-288541675776}" type="parTrans" cxnId="{BBBBCCDF-53B6-4BE2-9DCC-8BB74EDA0976}">
      <dgm:prSet/>
      <dgm:spPr/>
      <dgm:t>
        <a:bodyPr/>
        <a:lstStyle/>
        <a:p>
          <a:endParaRPr lang="en-US"/>
        </a:p>
      </dgm:t>
    </dgm:pt>
    <dgm:pt modelId="{CF692199-3B9E-4071-A146-D260C9289FE4}" type="sibTrans" cxnId="{BBBBCCDF-53B6-4BE2-9DCC-8BB74EDA0976}">
      <dgm:prSet/>
      <dgm:spPr/>
      <dgm:t>
        <a:bodyPr/>
        <a:lstStyle/>
        <a:p>
          <a:endParaRPr lang="en-US"/>
        </a:p>
      </dgm:t>
    </dgm:pt>
    <dgm:pt modelId="{5E277A22-82A9-4B9A-910F-D980F5ACCB83}" type="pres">
      <dgm:prSet presAssocID="{7C139D86-9B62-495F-9CBB-5D48A44B99CF}" presName="linear" presStyleCnt="0">
        <dgm:presLayoutVars>
          <dgm:animLvl val="lvl"/>
          <dgm:resizeHandles val="exact"/>
        </dgm:presLayoutVars>
      </dgm:prSet>
      <dgm:spPr/>
    </dgm:pt>
    <dgm:pt modelId="{ED607605-215E-4CB0-9943-DF95006FECA8}" type="pres">
      <dgm:prSet presAssocID="{F5FAA87F-FEBD-45A3-8916-026B9C12284D}" presName="parentText" presStyleLbl="node1" presStyleIdx="0" presStyleCnt="2" custLinFactY="-110" custLinFactNeighborY="-100000">
        <dgm:presLayoutVars>
          <dgm:chMax val="0"/>
          <dgm:bulletEnabled val="1"/>
        </dgm:presLayoutVars>
      </dgm:prSet>
      <dgm:spPr/>
    </dgm:pt>
    <dgm:pt modelId="{D3C16573-1F71-4368-B092-2CA64E0F74F5}" type="pres">
      <dgm:prSet presAssocID="{21106F26-EF44-4ED4-9876-B2FFFDEF2AD9}" presName="spacer" presStyleCnt="0"/>
      <dgm:spPr/>
    </dgm:pt>
    <dgm:pt modelId="{2EF5CA87-318C-463C-84B7-3E222F0D3EE9}" type="pres">
      <dgm:prSet presAssocID="{A6BD7950-D022-4C22-AEE6-693E8E49C6A9}" presName="parentText" presStyleLbl="node1" presStyleIdx="1" presStyleCnt="2" custLinFactY="3071" custLinFactNeighborX="-336" custLinFactNeighborY="100000">
        <dgm:presLayoutVars>
          <dgm:chMax val="0"/>
          <dgm:bulletEnabled val="1"/>
        </dgm:presLayoutVars>
      </dgm:prSet>
      <dgm:spPr/>
    </dgm:pt>
  </dgm:ptLst>
  <dgm:cxnLst>
    <dgm:cxn modelId="{B9DE2B00-9952-4507-8C0B-DB831B86C9EA}" srcId="{7C139D86-9B62-495F-9CBB-5D48A44B99CF}" destId="{F5FAA87F-FEBD-45A3-8916-026B9C12284D}" srcOrd="0" destOrd="0" parTransId="{C5921ADD-A011-45EC-A8A1-75DDAE2C417D}" sibTransId="{21106F26-EF44-4ED4-9876-B2FFFDEF2AD9}"/>
    <dgm:cxn modelId="{F3DCC430-5EE8-4E8A-955A-4AAE6167A8BE}" type="presOf" srcId="{7C139D86-9B62-495F-9CBB-5D48A44B99CF}" destId="{5E277A22-82A9-4B9A-910F-D980F5ACCB83}" srcOrd="0" destOrd="0" presId="urn:microsoft.com/office/officeart/2005/8/layout/vList2"/>
    <dgm:cxn modelId="{7A3FC63D-419B-4F13-905E-E3497D2B3908}" type="presOf" srcId="{F5FAA87F-FEBD-45A3-8916-026B9C12284D}" destId="{ED607605-215E-4CB0-9943-DF95006FECA8}" srcOrd="0" destOrd="0" presId="urn:microsoft.com/office/officeart/2005/8/layout/vList2"/>
    <dgm:cxn modelId="{E26A4144-39F4-4208-8B27-E8480C23F740}" type="presOf" srcId="{A6BD7950-D022-4C22-AEE6-693E8E49C6A9}" destId="{2EF5CA87-318C-463C-84B7-3E222F0D3EE9}" srcOrd="0" destOrd="0" presId="urn:microsoft.com/office/officeart/2005/8/layout/vList2"/>
    <dgm:cxn modelId="{BBBBCCDF-53B6-4BE2-9DCC-8BB74EDA0976}" srcId="{7C139D86-9B62-495F-9CBB-5D48A44B99CF}" destId="{A6BD7950-D022-4C22-AEE6-693E8E49C6A9}" srcOrd="1" destOrd="0" parTransId="{AC53192D-32E8-447D-9791-288541675776}" sibTransId="{CF692199-3B9E-4071-A146-D260C9289FE4}"/>
    <dgm:cxn modelId="{DFC4D24E-C5D7-4843-AB86-2171E4721AA7}" type="presParOf" srcId="{5E277A22-82A9-4B9A-910F-D980F5ACCB83}" destId="{ED607605-215E-4CB0-9943-DF95006FECA8}" srcOrd="0" destOrd="0" presId="urn:microsoft.com/office/officeart/2005/8/layout/vList2"/>
    <dgm:cxn modelId="{21DA8321-A238-4225-9B74-166968A381ED}" type="presParOf" srcId="{5E277A22-82A9-4B9A-910F-D980F5ACCB83}" destId="{D3C16573-1F71-4368-B092-2CA64E0F74F5}" srcOrd="1" destOrd="0" presId="urn:microsoft.com/office/officeart/2005/8/layout/vList2"/>
    <dgm:cxn modelId="{695DF0FF-4EE8-43FF-A76B-CCD24DDEC1E1}" type="presParOf" srcId="{5E277A22-82A9-4B9A-910F-D980F5ACCB83}" destId="{2EF5CA87-318C-463C-84B7-3E222F0D3EE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07605-215E-4CB0-9943-DF95006FECA8}">
      <dsp:nvSpPr>
        <dsp:cNvPr id="0" name=""/>
        <dsp:cNvSpPr/>
      </dsp:nvSpPr>
      <dsp:spPr>
        <a:xfrm>
          <a:off x="0" y="55290"/>
          <a:ext cx="6054725" cy="2670451"/>
        </a:xfrm>
        <a:prstGeom prst="roundRect">
          <a:avLst/>
        </a:prstGeom>
        <a:gradFill rotWithShape="0">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it-IT" sz="2100" b="1" kern="1200" dirty="0">
              <a:solidFill>
                <a:schemeClr val="bg1"/>
              </a:solidFill>
            </a:rPr>
            <a:t>Qualità insalubri</a:t>
          </a:r>
          <a:r>
            <a:rPr lang="it-IT" sz="2100" kern="1200" dirty="0">
              <a:solidFill>
                <a:schemeClr val="bg1"/>
              </a:solidFill>
            </a:rPr>
            <a:t>: assenza di consapevolezza, attenzione inappropriata (erronea attenzione che genera brama o avversione o anche ottundimento, o alimenta l’ignoranza sulla natura dell’oggetto), dubbio, pigrizia, i cinque ostacoli.</a:t>
          </a:r>
          <a:endParaRPr lang="en-US" sz="2100" kern="1200" dirty="0">
            <a:solidFill>
              <a:schemeClr val="bg1"/>
            </a:solidFill>
          </a:endParaRPr>
        </a:p>
      </dsp:txBody>
      <dsp:txXfrm>
        <a:off x="130361" y="185651"/>
        <a:ext cx="5794003" cy="2409729"/>
      </dsp:txXfrm>
    </dsp:sp>
    <dsp:sp modelId="{2EF5CA87-318C-463C-84B7-3E222F0D3EE9}">
      <dsp:nvSpPr>
        <dsp:cNvPr id="0" name=""/>
        <dsp:cNvSpPr/>
      </dsp:nvSpPr>
      <dsp:spPr>
        <a:xfrm>
          <a:off x="0" y="2968348"/>
          <a:ext cx="6054725" cy="2670451"/>
        </a:xfrm>
        <a:prstGeom prst="roundRect">
          <a:avLst/>
        </a:prstGeom>
        <a:gradFill rotWithShape="0">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it-IT" sz="2100" b="1" kern="1200" dirty="0">
              <a:solidFill>
                <a:schemeClr val="bg1"/>
              </a:solidFill>
            </a:rPr>
            <a:t>Qualità salubri</a:t>
          </a:r>
          <a:r>
            <a:rPr lang="it-IT" sz="2100" kern="1200" dirty="0">
              <a:solidFill>
                <a:schemeClr val="bg1"/>
              </a:solidFill>
            </a:rPr>
            <a:t>: retta consapevolezza (4 fondamenti della consapevolezza), attenzione appropriata (attenzione che genera consapevolezza, distacco, conoscenza della natura dei fenomeni, equanimità), assenza di dubbio, solerzia, saggezza (visione interiore), i sette fattori di illuminazione.</a:t>
          </a:r>
          <a:endParaRPr lang="en-US" sz="2100" kern="1200" dirty="0">
            <a:solidFill>
              <a:schemeClr val="bg1"/>
            </a:solidFill>
          </a:endParaRPr>
        </a:p>
      </dsp:txBody>
      <dsp:txXfrm>
        <a:off x="130361" y="3098709"/>
        <a:ext cx="5794003" cy="24097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t>‹N›</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8846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2776165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19AD-2EDD-4B4F-9F9E-46A4441847A6}"/>
              </a:ext>
            </a:extLst>
          </p:cNvPr>
          <p:cNvSpPr>
            <a:spLocks noGrp="1"/>
          </p:cNvSpPr>
          <p:nvPr>
            <p:ph type="title"/>
          </p:nvPr>
        </p:nvSpPr>
        <p:spPr>
          <a:xfrm>
            <a:off x="1143000" y="1709738"/>
            <a:ext cx="8520952"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0EE5927-21D5-4EBA-A112-CAD1BD38BCB1}"/>
              </a:ext>
            </a:extLst>
          </p:cNvPr>
          <p:cNvSpPr>
            <a:spLocks noGrp="1"/>
          </p:cNvSpPr>
          <p:nvPr>
            <p:ph type="body" idx="1"/>
          </p:nvPr>
        </p:nvSpPr>
        <p:spPr>
          <a:xfrm>
            <a:off x="1143000" y="4589466"/>
            <a:ext cx="8520952" cy="813266"/>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EF0D16-9D87-4D76-A5A5-534E24B7DD25}"/>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5" name="Footer Placeholder 4">
            <a:extLst>
              <a:ext uri="{FF2B5EF4-FFF2-40B4-BE49-F238E27FC236}">
                <a16:creationId xmlns:a16="http://schemas.microsoft.com/office/drawing/2014/main" id="{5965F387-5AAC-45D0-ABCE-B1CF4BC7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AF6FE-0006-4F40-A7FB-E0FDBADF7548}"/>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341675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AADE-587E-4574-B21B-7ABDE5A23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F9DA5-4DFB-4211-A58A-FFD842C27A65}"/>
              </a:ext>
            </a:extLst>
          </p:cNvPr>
          <p:cNvSpPr>
            <a:spLocks noGrp="1"/>
          </p:cNvSpPr>
          <p:nvPr>
            <p:ph sz="half" idx="1"/>
          </p:nvPr>
        </p:nvSpPr>
        <p:spPr>
          <a:xfrm>
            <a:off x="1143000" y="2339501"/>
            <a:ext cx="4798979" cy="3550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9F26-66AF-4614-91CE-C93A24BAC23A}"/>
              </a:ext>
            </a:extLst>
          </p:cNvPr>
          <p:cNvSpPr>
            <a:spLocks noGrp="1"/>
          </p:cNvSpPr>
          <p:nvPr>
            <p:ph sz="half" idx="2"/>
          </p:nvPr>
        </p:nvSpPr>
        <p:spPr>
          <a:xfrm>
            <a:off x="6250020" y="2339501"/>
            <a:ext cx="4798980" cy="35505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F8F678E-59B5-4DF9-ABCB-506B9CB701CC}"/>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6" name="Footer Placeholder 5">
            <a:extLst>
              <a:ext uri="{FF2B5EF4-FFF2-40B4-BE49-F238E27FC236}">
                <a16:creationId xmlns:a16="http://schemas.microsoft.com/office/drawing/2014/main" id="{18B50A53-317B-444A-9BA2-F69CDBF5D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269A1-B0FB-4C8F-B6AA-0718C92D3D2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152847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BBBF-42B2-4A5D-B145-46983A530170}"/>
              </a:ext>
            </a:extLst>
          </p:cNvPr>
          <p:cNvSpPr>
            <a:spLocks noGrp="1"/>
          </p:cNvSpPr>
          <p:nvPr>
            <p:ph type="title"/>
          </p:nvPr>
        </p:nvSpPr>
        <p:spPr>
          <a:xfrm>
            <a:off x="1143000" y="1133272"/>
            <a:ext cx="9905999" cy="84630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804BE44-5271-4B5D-B649-35E3AF20B48F}"/>
              </a:ext>
            </a:extLst>
          </p:cNvPr>
          <p:cNvSpPr>
            <a:spLocks noGrp="1"/>
          </p:cNvSpPr>
          <p:nvPr>
            <p:ph type="body" idx="1"/>
          </p:nvPr>
        </p:nvSpPr>
        <p:spPr>
          <a:xfrm>
            <a:off x="1142999" y="2067127"/>
            <a:ext cx="4798980"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D7891E-0C0A-4688-97DD-C0715E322194}"/>
              </a:ext>
            </a:extLst>
          </p:cNvPr>
          <p:cNvSpPr>
            <a:spLocks noGrp="1"/>
          </p:cNvSpPr>
          <p:nvPr>
            <p:ph sz="half" idx="2"/>
          </p:nvPr>
        </p:nvSpPr>
        <p:spPr>
          <a:xfrm>
            <a:off x="1143001" y="2864795"/>
            <a:ext cx="4798978"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5EAF30-3412-49B0-93D1-596CC2695B26}"/>
              </a:ext>
            </a:extLst>
          </p:cNvPr>
          <p:cNvSpPr>
            <a:spLocks noGrp="1"/>
          </p:cNvSpPr>
          <p:nvPr>
            <p:ph type="body" sz="quarter" idx="3"/>
          </p:nvPr>
        </p:nvSpPr>
        <p:spPr>
          <a:xfrm>
            <a:off x="6250018" y="2067127"/>
            <a:ext cx="4798981"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707B9B7-F41C-4314-9F0C-BB84547FB8CA}"/>
              </a:ext>
            </a:extLst>
          </p:cNvPr>
          <p:cNvSpPr>
            <a:spLocks noGrp="1"/>
          </p:cNvSpPr>
          <p:nvPr>
            <p:ph sz="quarter" idx="4"/>
          </p:nvPr>
        </p:nvSpPr>
        <p:spPr>
          <a:xfrm>
            <a:off x="6250019" y="2864795"/>
            <a:ext cx="4798982"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421587F-6AFC-4906-86EB-6B0A86EEF300}"/>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8" name="Footer Placeholder 7">
            <a:extLst>
              <a:ext uri="{FF2B5EF4-FFF2-40B4-BE49-F238E27FC236}">
                <a16:creationId xmlns:a16="http://schemas.microsoft.com/office/drawing/2014/main" id="{354BE2C5-583B-49BC-9864-B01EEF7987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9B236-45F5-4CC6-8D53-A6903A1CC8B3}"/>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44307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206-0678-4577-B79F-760526A5FD76}"/>
              </a:ext>
            </a:extLst>
          </p:cNvPr>
          <p:cNvSpPr>
            <a:spLocks noGrp="1"/>
          </p:cNvSpPr>
          <p:nvPr>
            <p:ph type="title"/>
          </p:nvPr>
        </p:nvSpPr>
        <p:spPr>
          <a:xfrm>
            <a:off x="2019300" y="1322615"/>
            <a:ext cx="8175171" cy="4212771"/>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E6D5FCB8-AFD3-4801-BBD6-9548F4CF7C86}"/>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4" name="Footer Placeholder 3">
            <a:extLst>
              <a:ext uri="{FF2B5EF4-FFF2-40B4-BE49-F238E27FC236}">
                <a16:creationId xmlns:a16="http://schemas.microsoft.com/office/drawing/2014/main" id="{0F6DACF8-CBC0-416B-B28E-EE18C423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0C7421-FF49-4CE9-87D0-2B4FFE0E3DC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546487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9CBFE-15AA-4447-9F9C-D8B0BEB242DA}"/>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3" name="Footer Placeholder 2">
            <a:extLst>
              <a:ext uri="{FF2B5EF4-FFF2-40B4-BE49-F238E27FC236}">
                <a16:creationId xmlns:a16="http://schemas.microsoft.com/office/drawing/2014/main" id="{C6B48227-EC1E-4063-9682-891A2DB1A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C6A63-C3F4-4563-A542-9A41AC946C3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2894729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00C1-FE18-461C-801C-8626C7759861}"/>
              </a:ext>
            </a:extLst>
          </p:cNvPr>
          <p:cNvSpPr>
            <a:spLocks noGrp="1"/>
          </p:cNvSpPr>
          <p:nvPr>
            <p:ph type="title"/>
          </p:nvPr>
        </p:nvSpPr>
        <p:spPr>
          <a:xfrm>
            <a:off x="1143000" y="1600200"/>
            <a:ext cx="3932237" cy="1964986"/>
          </a:xfrm>
        </p:spPr>
        <p:txBody>
          <a:bodyPr anchor="b">
            <a:normAutofit/>
          </a:bodyPr>
          <a:lstStyle>
            <a:lvl1pPr>
              <a:lnSpc>
                <a:spcPct val="110000"/>
              </a:lnSpc>
              <a:defRPr sz="2400" cap="all"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AB14CFF3-3406-49E3-9D5A-1BE90FFA508E}"/>
              </a:ext>
            </a:extLst>
          </p:cNvPr>
          <p:cNvSpPr>
            <a:spLocks noGrp="1"/>
          </p:cNvSpPr>
          <p:nvPr>
            <p:ph idx="1"/>
          </p:nvPr>
        </p:nvSpPr>
        <p:spPr>
          <a:xfrm>
            <a:off x="5627451" y="987425"/>
            <a:ext cx="542154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33D14FF-9082-4BBA-BC7A-F4C5B78599C5}"/>
              </a:ext>
            </a:extLst>
          </p:cNvPr>
          <p:cNvSpPr>
            <a:spLocks noGrp="1"/>
          </p:cNvSpPr>
          <p:nvPr>
            <p:ph type="body" sz="half" idx="2"/>
          </p:nvPr>
        </p:nvSpPr>
        <p:spPr>
          <a:xfrm>
            <a:off x="1143000" y="3662464"/>
            <a:ext cx="3932237" cy="220652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A2726-EB8E-4DF7-9A1B-F03BD8C7179E}"/>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6" name="Footer Placeholder 5">
            <a:extLst>
              <a:ext uri="{FF2B5EF4-FFF2-40B4-BE49-F238E27FC236}">
                <a16:creationId xmlns:a16="http://schemas.microsoft.com/office/drawing/2014/main" id="{8D9929BE-611C-4FE6-B0A5-E0FF9DF96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90B32-1D0E-4BCD-8850-59EA235F7EB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4009804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1460E-1069-4FCA-B04E-28F77C861046}"/>
              </a:ext>
            </a:extLst>
          </p:cNvPr>
          <p:cNvSpPr>
            <a:spLocks noGrp="1"/>
          </p:cNvSpPr>
          <p:nvPr>
            <p:ph type="pic" idx="1"/>
          </p:nvPr>
        </p:nvSpPr>
        <p:spPr>
          <a:xfrm>
            <a:off x="5513614" y="987425"/>
            <a:ext cx="55353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6138C1E-867B-4FE9-8783-9B1246AEB797}"/>
              </a:ext>
            </a:extLst>
          </p:cNvPr>
          <p:cNvSpPr>
            <a:spLocks noGrp="1"/>
          </p:cNvSpPr>
          <p:nvPr>
            <p:ph type="body" sz="half" idx="2"/>
          </p:nvPr>
        </p:nvSpPr>
        <p:spPr>
          <a:xfrm>
            <a:off x="1143000" y="3657601"/>
            <a:ext cx="3932236" cy="2211388"/>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0721568-4870-46F2-9F7E-F410702012D9}"/>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6" name="Footer Placeholder 5">
            <a:extLst>
              <a:ext uri="{FF2B5EF4-FFF2-40B4-BE49-F238E27FC236}">
                <a16:creationId xmlns:a16="http://schemas.microsoft.com/office/drawing/2014/main" id="{0BB3CC65-0E73-45A1-9D4F-3F4559B3B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C58CD-9BC3-431E-A7B4-D596A7F06C5E}"/>
              </a:ext>
            </a:extLst>
          </p:cNvPr>
          <p:cNvSpPr>
            <a:spLocks noGrp="1"/>
          </p:cNvSpPr>
          <p:nvPr>
            <p:ph type="sldNum" sz="quarter" idx="12"/>
          </p:nvPr>
        </p:nvSpPr>
        <p:spPr/>
        <p:txBody>
          <a:bodyPr/>
          <a:lstStyle/>
          <a:p>
            <a:fld id="{C0722274-0FAA-4649-AA4E-4210F4F32167}" type="slidenum">
              <a:rPr lang="en-US" smtClean="0"/>
              <a:t>‹N›</a:t>
            </a:fld>
            <a:endParaRPr lang="en-US"/>
          </a:p>
        </p:txBody>
      </p:sp>
      <p:sp>
        <p:nvSpPr>
          <p:cNvPr id="2" name="Title 1">
            <a:extLst>
              <a:ext uri="{FF2B5EF4-FFF2-40B4-BE49-F238E27FC236}">
                <a16:creationId xmlns:a16="http://schemas.microsoft.com/office/drawing/2014/main" id="{2368F756-D171-474C-8B1A-C818032F6F78}"/>
              </a:ext>
            </a:extLst>
          </p:cNvPr>
          <p:cNvSpPr>
            <a:spLocks noGrp="1"/>
          </p:cNvSpPr>
          <p:nvPr>
            <p:ph type="title"/>
          </p:nvPr>
        </p:nvSpPr>
        <p:spPr>
          <a:xfrm>
            <a:off x="1143000" y="1600201"/>
            <a:ext cx="3932236" cy="1959428"/>
          </a:xfrm>
        </p:spPr>
        <p:txBody>
          <a:bodyPr anchor="b">
            <a:normAutofit/>
          </a:bodyPr>
          <a:lstStyle>
            <a:lvl1pPr>
              <a:lnSpc>
                <a:spcPct val="110000"/>
              </a:lnSpc>
              <a:defRPr sz="2400" cap="all" spc="300" baseline="0"/>
            </a:lvl1pPr>
          </a:lstStyle>
          <a:p>
            <a:r>
              <a:rPr lang="en-US" dirty="0"/>
              <a:t>Click to edit Master title style</a:t>
            </a:r>
          </a:p>
        </p:txBody>
      </p:sp>
    </p:spTree>
    <p:extLst>
      <p:ext uri="{BB962C8B-B14F-4D97-AF65-F5344CB8AC3E}">
        <p14:creationId xmlns:p14="http://schemas.microsoft.com/office/powerpoint/2010/main" val="657503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3BF2-BCE9-47D7-B1C0-1F0E4936B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722E9-C3E4-48AF-996A-495AE659F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9E516-382B-4845-93BF-20C16EE0DB05}"/>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5" name="Footer Placeholder 4">
            <a:extLst>
              <a:ext uri="{FF2B5EF4-FFF2-40B4-BE49-F238E27FC236}">
                <a16:creationId xmlns:a16="http://schemas.microsoft.com/office/drawing/2014/main" id="{EAB96E16-F168-442A-843C-5D490D54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61BEA-A969-437A-BD8B-CB1B709AD430}"/>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933024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528449-3E11-45FF-BF3A-651867603E75}"/>
              </a:ext>
            </a:extLst>
          </p:cNvPr>
          <p:cNvSpPr>
            <a:spLocks noGrp="1"/>
          </p:cNvSpPr>
          <p:nvPr>
            <p:ph type="title" orient="vert"/>
          </p:nvPr>
        </p:nvSpPr>
        <p:spPr>
          <a:xfrm>
            <a:off x="8572500" y="870625"/>
            <a:ext cx="2476499" cy="50292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AFC0EAB0-2DFA-4CBA-86B1-1826EF523D4D}"/>
              </a:ext>
            </a:extLst>
          </p:cNvPr>
          <p:cNvSpPr>
            <a:spLocks noGrp="1"/>
          </p:cNvSpPr>
          <p:nvPr>
            <p:ph type="body" orient="vert" idx="1"/>
          </p:nvPr>
        </p:nvSpPr>
        <p:spPr>
          <a:xfrm>
            <a:off x="1143000" y="870625"/>
            <a:ext cx="7324928" cy="50292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A22F89-E1F5-45D7-945A-8A2886C4BA59}"/>
              </a:ext>
            </a:extLst>
          </p:cNvPr>
          <p:cNvSpPr>
            <a:spLocks noGrp="1"/>
          </p:cNvSpPr>
          <p:nvPr>
            <p:ph type="dt" sz="half" idx="10"/>
          </p:nvPr>
        </p:nvSpPr>
        <p:spPr/>
        <p:txBody>
          <a:bodyPr/>
          <a:lstStyle/>
          <a:p>
            <a:fld id="{3CADBD16-5BFB-4D9F-9646-C75D1B53BBB6}" type="datetimeFigureOut">
              <a:rPr lang="en-US" smtClean="0"/>
              <a:t>11/12/2022</a:t>
            </a:fld>
            <a:endParaRPr lang="en-US"/>
          </a:p>
        </p:txBody>
      </p:sp>
      <p:sp>
        <p:nvSpPr>
          <p:cNvPr id="5" name="Footer Placeholder 4">
            <a:extLst>
              <a:ext uri="{FF2B5EF4-FFF2-40B4-BE49-F238E27FC236}">
                <a16:creationId xmlns:a16="http://schemas.microsoft.com/office/drawing/2014/main" id="{637E7E82-5FB8-4289-AD0C-0BA788E1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A4046-1A2C-41F5-A177-1C3919C20569}"/>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944982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11/12/2022</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1809512489"/>
      </p:ext>
    </p:extLst>
  </p:cSld>
  <p:clrMap bg1="dk1" tx1="lt1" bg2="dk2" tx2="lt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egnaposto immagine 4">
            <a:extLst>
              <a:ext uri="{FF2B5EF4-FFF2-40B4-BE49-F238E27FC236}">
                <a16:creationId xmlns:a16="http://schemas.microsoft.com/office/drawing/2014/main" id="{46A71085-B490-98A0-BA2A-5327F28593C1}"/>
              </a:ext>
            </a:extLst>
          </p:cNvPr>
          <p:cNvSpPr>
            <a:spLocks noGrp="1"/>
          </p:cNvSpPr>
          <p:nvPr>
            <p:ph type="pic" idx="1"/>
          </p:nvPr>
        </p:nvSpPr>
        <p:spPr>
          <a:xfrm>
            <a:off x="6217920" y="278080"/>
            <a:ext cx="4831080" cy="6301837"/>
          </a:xfrm>
        </p:spPr>
      </p:sp>
      <p:sp>
        <p:nvSpPr>
          <p:cNvPr id="3" name="Sottotitolo 2">
            <a:extLst>
              <a:ext uri="{FF2B5EF4-FFF2-40B4-BE49-F238E27FC236}">
                <a16:creationId xmlns:a16="http://schemas.microsoft.com/office/drawing/2014/main" id="{5D8CC0A8-3C44-444D-7EC5-BA9AEB38024D}"/>
              </a:ext>
            </a:extLst>
          </p:cNvPr>
          <p:cNvSpPr>
            <a:spLocks noGrp="1"/>
          </p:cNvSpPr>
          <p:nvPr>
            <p:ph type="body" sz="half" idx="2"/>
          </p:nvPr>
        </p:nvSpPr>
        <p:spPr/>
        <p:txBody>
          <a:bodyPr>
            <a:normAutofit fontScale="92500"/>
          </a:bodyPr>
          <a:lstStyle/>
          <a:p>
            <a:r>
              <a:rPr lang="it-IT" sz="3200" b="1" dirty="0">
                <a:effectLst/>
                <a:latin typeface="Times New Roman" panose="02020603050405020304" pitchFamily="18" charset="0"/>
                <a:ea typeface="맑은 고딕" panose="020B0503020000020004" pitchFamily="50" charset="-127"/>
              </a:rPr>
              <a:t>Pāli</a:t>
            </a:r>
            <a:r>
              <a:rPr lang="it-IT" sz="3200" b="1" i="1" dirty="0">
                <a:effectLst/>
                <a:latin typeface="Times New Roman" panose="02020603050405020304" pitchFamily="18" charset="0"/>
                <a:ea typeface="맑은 고딕" panose="020B0503020000020004" pitchFamily="50" charset="-127"/>
              </a:rPr>
              <a:t>: </a:t>
            </a:r>
            <a:r>
              <a:rPr lang="it-IT" sz="3200" b="1" i="1" dirty="0" err="1">
                <a:effectLst/>
                <a:latin typeface="Times New Roman" panose="02020603050405020304" pitchFamily="18" charset="0"/>
                <a:ea typeface="맑은 고딕" panose="020B0503020000020004" pitchFamily="50" charset="-127"/>
              </a:rPr>
              <a:t>Sammappadhāna</a:t>
            </a:r>
            <a:r>
              <a:rPr lang="it-IT" sz="3200" b="1" dirty="0">
                <a:effectLst/>
                <a:latin typeface="Times New Roman" panose="02020603050405020304" pitchFamily="18" charset="0"/>
                <a:ea typeface="맑은 고딕" panose="020B0503020000020004" pitchFamily="50" charset="-127"/>
              </a:rPr>
              <a:t> </a:t>
            </a:r>
          </a:p>
          <a:p>
            <a:r>
              <a:rPr lang="it-IT" sz="3200" b="1" dirty="0" err="1">
                <a:effectLst/>
                <a:latin typeface="Times New Roman" panose="02020603050405020304" pitchFamily="18" charset="0"/>
                <a:ea typeface="PMingLiU" panose="02020500000000000000" pitchFamily="18" charset="-120"/>
              </a:rPr>
              <a:t>Sk</a:t>
            </a:r>
            <a:r>
              <a:rPr lang="it-IT" sz="3200" b="1" dirty="0">
                <a:effectLst/>
                <a:latin typeface="Times New Roman" panose="02020603050405020304" pitchFamily="18" charset="0"/>
                <a:ea typeface="PMingLiU" panose="02020500000000000000" pitchFamily="18" charset="-120"/>
              </a:rPr>
              <a:t>.: </a:t>
            </a:r>
            <a:r>
              <a:rPr lang="it-IT" sz="3200" b="1" i="1" dirty="0" err="1">
                <a:effectLst/>
                <a:latin typeface="Times New Roman" panose="02020603050405020304" pitchFamily="18" charset="0"/>
                <a:ea typeface="PMingLiU" panose="02020500000000000000" pitchFamily="18" charset="-120"/>
              </a:rPr>
              <a:t>samyak-pradhāna</a:t>
            </a:r>
            <a:endParaRPr lang="en-GB" sz="3200" b="1" dirty="0"/>
          </a:p>
        </p:txBody>
      </p:sp>
      <p:sp>
        <p:nvSpPr>
          <p:cNvPr id="2" name="Titolo 1">
            <a:extLst>
              <a:ext uri="{FF2B5EF4-FFF2-40B4-BE49-F238E27FC236}">
                <a16:creationId xmlns:a16="http://schemas.microsoft.com/office/drawing/2014/main" id="{737803D6-F2F9-DC93-F733-7D534E2DD954}"/>
              </a:ext>
            </a:extLst>
          </p:cNvPr>
          <p:cNvSpPr>
            <a:spLocks noGrp="1"/>
          </p:cNvSpPr>
          <p:nvPr>
            <p:ph type="title"/>
          </p:nvPr>
        </p:nvSpPr>
        <p:spPr/>
        <p:txBody>
          <a:bodyPr>
            <a:normAutofit/>
          </a:bodyPr>
          <a:lstStyle/>
          <a:p>
            <a:r>
              <a:rPr lang="it-IT" b="1" dirty="0">
                <a:latin typeface="Georgia Pro Cond Black" panose="02040A06050405020203" pitchFamily="18" charset="0"/>
              </a:rPr>
              <a:t>I Quattro Retti Sforzi</a:t>
            </a:r>
            <a:endParaRPr lang="en-GB" b="1" dirty="0">
              <a:latin typeface="Georgia Pro Cond Black" panose="02040A06050405020203" pitchFamily="18" charset="0"/>
            </a:endParaRPr>
          </a:p>
        </p:txBody>
      </p:sp>
      <p:pic>
        <p:nvPicPr>
          <p:cNvPr id="4" name="Picture 3" descr="Immagine che contiene natura, pianta, stagno, acqua&#10;&#10;Descrizione generata automaticamente">
            <a:extLst>
              <a:ext uri="{FF2B5EF4-FFF2-40B4-BE49-F238E27FC236}">
                <a16:creationId xmlns:a16="http://schemas.microsoft.com/office/drawing/2014/main" id="{827D0A1D-011D-DA38-2450-22C876CA0F47}"/>
              </a:ext>
            </a:extLst>
          </p:cNvPr>
          <p:cNvPicPr>
            <a:picLocks noChangeAspect="1"/>
          </p:cNvPicPr>
          <p:nvPr/>
        </p:nvPicPr>
        <p:blipFill rotWithShape="1">
          <a:blip r:embed="rId2">
            <a:extLst>
              <a:ext uri="{28A0092B-C50C-407E-A947-70E740481C1C}">
                <a14:useLocalDpi xmlns:a14="http://schemas.microsoft.com/office/drawing/2010/main" val="0"/>
              </a:ext>
            </a:extLst>
          </a:blip>
          <a:srcRect t="1851" r="3" b="3"/>
          <a:stretch/>
        </p:blipFill>
        <p:spPr>
          <a:xfrm rot="5400000">
            <a:off x="5468268" y="1109545"/>
            <a:ext cx="6301838" cy="4638908"/>
          </a:xfrm>
          <a:prstGeom prst="rect">
            <a:avLst/>
          </a:prstGeom>
        </p:spPr>
      </p:pic>
    </p:spTree>
    <p:extLst>
      <p:ext uri="{BB962C8B-B14F-4D97-AF65-F5344CB8AC3E}">
        <p14:creationId xmlns:p14="http://schemas.microsoft.com/office/powerpoint/2010/main" val="258534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ED87AC93-A47B-3C82-7DCA-B388F40FCC8C}"/>
              </a:ext>
            </a:extLst>
          </p:cNvPr>
          <p:cNvGraphicFramePr>
            <a:graphicFrameLocks noGrp="1"/>
          </p:cNvGraphicFramePr>
          <p:nvPr>
            <p:extLst>
              <p:ext uri="{D42A27DB-BD31-4B8C-83A1-F6EECF244321}">
                <p14:modId xmlns:p14="http://schemas.microsoft.com/office/powerpoint/2010/main" val="557521762"/>
              </p:ext>
            </p:extLst>
          </p:nvPr>
        </p:nvGraphicFramePr>
        <p:xfrm>
          <a:off x="416560" y="701040"/>
          <a:ext cx="11369040" cy="5527040"/>
        </p:xfrm>
        <a:graphic>
          <a:graphicData uri="http://schemas.openxmlformats.org/drawingml/2006/table">
            <a:tbl>
              <a:tblPr firstRow="1" firstCol="1" bandRow="1"/>
              <a:tblGrid>
                <a:gridCol w="3072712">
                  <a:extLst>
                    <a:ext uri="{9D8B030D-6E8A-4147-A177-3AD203B41FA5}">
                      <a16:colId xmlns:a16="http://schemas.microsoft.com/office/drawing/2014/main" val="4286291708"/>
                    </a:ext>
                  </a:extLst>
                </a:gridCol>
                <a:gridCol w="4147352">
                  <a:extLst>
                    <a:ext uri="{9D8B030D-6E8A-4147-A177-3AD203B41FA5}">
                      <a16:colId xmlns:a16="http://schemas.microsoft.com/office/drawing/2014/main" val="1724581799"/>
                    </a:ext>
                  </a:extLst>
                </a:gridCol>
                <a:gridCol w="4148976">
                  <a:extLst>
                    <a:ext uri="{9D8B030D-6E8A-4147-A177-3AD203B41FA5}">
                      <a16:colId xmlns:a16="http://schemas.microsoft.com/office/drawing/2014/main" val="342088156"/>
                    </a:ext>
                  </a:extLst>
                </a:gridCol>
              </a:tblGrid>
              <a:tr h="1162622">
                <a:tc>
                  <a:txBody>
                    <a:bodyPr/>
                    <a:lstStyle/>
                    <a:p>
                      <a:pPr algn="just" latinLnBrk="1">
                        <a:lnSpc>
                          <a:spcPct val="107000"/>
                        </a:lnSpc>
                        <a:spcAft>
                          <a:spcPts val="800"/>
                        </a:spcAft>
                      </a:pPr>
                      <a:r>
                        <a:rPr lang="it-IT" sz="3200" kern="100" dirty="0">
                          <a:effectLst/>
                          <a:latin typeface="Times New Roman" panose="02020603050405020304" pitchFamily="18" charset="0"/>
                          <a:ea typeface="맑은 고딕" panose="020B0503020000020004" pitchFamily="50" charset="-127"/>
                          <a:cs typeface="Times New Roman" panose="02020603050405020304" pitchFamily="18" charset="0"/>
                        </a:rPr>
                        <a:t> </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36195" marB="36195">
                    <a:lnL>
                      <a:noFill/>
                    </a:lnL>
                    <a:lnR w="1905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tc>
                  <a:txBody>
                    <a:bodyPr/>
                    <a:lstStyle/>
                    <a:p>
                      <a:pPr algn="just" latinLnBrk="1">
                        <a:lnSpc>
                          <a:spcPct val="107000"/>
                        </a:lnSpc>
                        <a:spcAft>
                          <a:spcPts val="800"/>
                        </a:spcAft>
                      </a:pPr>
                      <a:r>
                        <a:rPr lang="en-US" sz="3200" b="1" kern="100" dirty="0">
                          <a:solidFill>
                            <a:schemeClr val="bg2">
                              <a:lumMod val="90000"/>
                              <a:lumOff val="10000"/>
                            </a:schemeClr>
                          </a:solidFill>
                          <a:effectLst/>
                          <a:latin typeface="Times New Roman" panose="02020603050405020304" pitchFamily="18" charset="0"/>
                          <a:ea typeface="맑은 고딕" panose="020B0503020000020004" pitchFamily="50" charset="-127"/>
                          <a:cs typeface="Times New Roman" panose="02020603050405020304" pitchFamily="18" charset="0"/>
                        </a:rPr>
                        <a:t>Non </a:t>
                      </a:r>
                      <a:r>
                        <a:rPr lang="en-US" sz="3200" b="1" kern="100" dirty="0" err="1">
                          <a:solidFill>
                            <a:schemeClr val="bg2">
                              <a:lumMod val="90000"/>
                              <a:lumOff val="10000"/>
                            </a:schemeClr>
                          </a:solidFill>
                          <a:effectLst/>
                          <a:latin typeface="Times New Roman" panose="02020603050405020304" pitchFamily="18" charset="0"/>
                          <a:ea typeface="맑은 고딕" panose="020B0503020000020004" pitchFamily="50" charset="-127"/>
                          <a:cs typeface="Times New Roman" panose="02020603050405020304" pitchFamily="18" charset="0"/>
                        </a:rPr>
                        <a:t>ancora</a:t>
                      </a:r>
                      <a:r>
                        <a:rPr lang="en-US" sz="3200" b="1" kern="100" dirty="0">
                          <a:solidFill>
                            <a:schemeClr val="bg2">
                              <a:lumMod val="90000"/>
                              <a:lumOff val="10000"/>
                            </a:schemeClr>
                          </a:solidFill>
                          <a:effectLst/>
                          <a:latin typeface="Times New Roman" panose="02020603050405020304" pitchFamily="18" charset="0"/>
                          <a:ea typeface="맑은 고딕" panose="020B0503020000020004" pitchFamily="50" charset="-127"/>
                          <a:cs typeface="Times New Roman" panose="02020603050405020304" pitchFamily="18" charset="0"/>
                        </a:rPr>
                        <a:t> </a:t>
                      </a:r>
                      <a:r>
                        <a:rPr lang="en-US" sz="3200" b="1" kern="100" dirty="0" err="1">
                          <a:solidFill>
                            <a:schemeClr val="bg2">
                              <a:lumMod val="90000"/>
                              <a:lumOff val="10000"/>
                            </a:schemeClr>
                          </a:solidFill>
                          <a:effectLst/>
                          <a:latin typeface="Times New Roman" panose="02020603050405020304" pitchFamily="18" charset="0"/>
                          <a:ea typeface="맑은 고딕" panose="020B0503020000020004" pitchFamily="50" charset="-127"/>
                          <a:cs typeface="Times New Roman" panose="02020603050405020304" pitchFamily="18" charset="0"/>
                        </a:rPr>
                        <a:t>sorti</a:t>
                      </a:r>
                      <a:endParaRPr lang="en-GB" sz="3200" kern="100" dirty="0">
                        <a:solidFill>
                          <a:schemeClr val="bg2">
                            <a:lumMod val="90000"/>
                            <a:lumOff val="10000"/>
                          </a:schemeClr>
                        </a:solidFill>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36195" marB="36195">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tc>
                  <a:txBody>
                    <a:bodyPr/>
                    <a:lstStyle/>
                    <a:p>
                      <a:pPr algn="just" latinLnBrk="1">
                        <a:lnSpc>
                          <a:spcPct val="107000"/>
                        </a:lnSpc>
                        <a:spcAft>
                          <a:spcPts val="800"/>
                        </a:spcAft>
                      </a:pPr>
                      <a:r>
                        <a:rPr lang="en-US" sz="3200" b="1" kern="100" dirty="0" err="1">
                          <a:solidFill>
                            <a:schemeClr val="bg2">
                              <a:lumMod val="90000"/>
                              <a:lumOff val="10000"/>
                            </a:schemeClr>
                          </a:solidFill>
                          <a:effectLst/>
                          <a:latin typeface="Times New Roman" panose="02020603050405020304" pitchFamily="18" charset="0"/>
                          <a:ea typeface="맑은 고딕" panose="020B0503020000020004" pitchFamily="50" charset="-127"/>
                          <a:cs typeface="Times New Roman" panose="02020603050405020304" pitchFamily="18" charset="0"/>
                        </a:rPr>
                        <a:t>Già</a:t>
                      </a:r>
                      <a:r>
                        <a:rPr lang="en-US" sz="3200" b="1" kern="100" dirty="0">
                          <a:solidFill>
                            <a:schemeClr val="bg2">
                              <a:lumMod val="90000"/>
                              <a:lumOff val="10000"/>
                            </a:schemeClr>
                          </a:solidFill>
                          <a:effectLst/>
                          <a:latin typeface="Times New Roman" panose="02020603050405020304" pitchFamily="18" charset="0"/>
                          <a:ea typeface="맑은 고딕" panose="020B0503020000020004" pitchFamily="50" charset="-127"/>
                          <a:cs typeface="Times New Roman" panose="02020603050405020304" pitchFamily="18" charset="0"/>
                        </a:rPr>
                        <a:t> </a:t>
                      </a:r>
                      <a:r>
                        <a:rPr lang="en-US" sz="3200" b="1" kern="100" dirty="0" err="1">
                          <a:solidFill>
                            <a:schemeClr val="bg2">
                              <a:lumMod val="90000"/>
                              <a:lumOff val="10000"/>
                            </a:schemeClr>
                          </a:solidFill>
                          <a:effectLst/>
                          <a:latin typeface="Times New Roman" panose="02020603050405020304" pitchFamily="18" charset="0"/>
                          <a:ea typeface="맑은 고딕" panose="020B0503020000020004" pitchFamily="50" charset="-127"/>
                          <a:cs typeface="Times New Roman" panose="02020603050405020304" pitchFamily="18" charset="0"/>
                        </a:rPr>
                        <a:t>sorti</a:t>
                      </a:r>
                      <a:endParaRPr lang="en-GB" sz="3200" kern="100" dirty="0">
                        <a:solidFill>
                          <a:schemeClr val="bg2">
                            <a:lumMod val="90000"/>
                            <a:lumOff val="10000"/>
                          </a:schemeClr>
                        </a:solidFill>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36195" marB="36195">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340210197"/>
                  </a:ext>
                </a:extLst>
              </a:tr>
              <a:tr h="2434689">
                <a:tc>
                  <a:txBody>
                    <a:bodyPr/>
                    <a:lstStyle/>
                    <a:p>
                      <a:pPr algn="just" latinLnBrk="1">
                        <a:lnSpc>
                          <a:spcPct val="107000"/>
                        </a:lnSpc>
                        <a:spcAft>
                          <a:spcPts val="800"/>
                        </a:spcAft>
                      </a:pPr>
                      <a:r>
                        <a:rPr lang="en-US" sz="3200" b="1" kern="100" dirty="0" err="1">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Stati</a:t>
                      </a:r>
                      <a:r>
                        <a:rPr lang="en-US" sz="3200" b="1" kern="100" dirty="0">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 </a:t>
                      </a:r>
                      <a:r>
                        <a:rPr lang="en-US" sz="3200" b="1" kern="100" dirty="0" err="1">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insalubri</a:t>
                      </a:r>
                      <a:r>
                        <a:rPr lang="en-US" sz="3200" b="1" kern="100" dirty="0">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 </a:t>
                      </a:r>
                    </a:p>
                    <a:p>
                      <a:pPr algn="just" latinLnBrk="1">
                        <a:lnSpc>
                          <a:spcPct val="107000"/>
                        </a:lnSpc>
                        <a:spcAft>
                          <a:spcPts val="800"/>
                        </a:spcAft>
                      </a:pPr>
                      <a:r>
                        <a:rPr lang="en-US" sz="3200" b="1" kern="100" dirty="0">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a:t>
                      </a:r>
                      <a:r>
                        <a:rPr lang="en-US" sz="3200" b="1" kern="100" dirty="0" err="1">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akusala</a:t>
                      </a:r>
                      <a:r>
                        <a:rPr lang="en-US" sz="3200" b="1" kern="100" dirty="0">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tc>
                  <a:txBody>
                    <a:bodyPr/>
                    <a:lstStyle/>
                    <a:p>
                      <a:pPr algn="just" latinLnBrk="1">
                        <a:lnSpc>
                          <a:spcPct val="107000"/>
                        </a:lnSpc>
                        <a:spcAft>
                          <a:spcPts val="800"/>
                        </a:spcAft>
                      </a:pPr>
                      <a:r>
                        <a:rPr lang="it-IT"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Prevenirne il sorgere</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algn="just" latinLnBrk="1">
                        <a:lnSpc>
                          <a:spcPct val="107000"/>
                        </a:lnSpc>
                        <a:spcAft>
                          <a:spcPts val="800"/>
                        </a:spcAft>
                      </a:pPr>
                      <a:r>
                        <a:rPr lang="it-IT"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r>
                        <a:rPr lang="it-IT" sz="3200" i="1"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saṃvara-padhāna</a:t>
                      </a:r>
                      <a:r>
                        <a:rPr lang="it-IT"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36195" marB="36195">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tc>
                  <a:txBody>
                    <a:bodyPr/>
                    <a:lstStyle/>
                    <a:p>
                      <a:pPr algn="just" latinLnBrk="1">
                        <a:lnSpc>
                          <a:spcPct val="107000"/>
                        </a:lnSpc>
                        <a:spcAft>
                          <a:spcPts val="800"/>
                        </a:spcAft>
                      </a:pPr>
                      <a:r>
                        <a:rPr lang="en-US" sz="3200"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Abbandonare</a:t>
                      </a:r>
                      <a:r>
                        <a:rPr lang="en-US"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 </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algn="just" latinLnBrk="1">
                        <a:lnSpc>
                          <a:spcPct val="107000"/>
                        </a:lnSpc>
                        <a:spcAft>
                          <a:spcPts val="800"/>
                        </a:spcAft>
                      </a:pPr>
                      <a:r>
                        <a:rPr lang="en-US"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r>
                        <a:rPr lang="en-US" sz="3200" i="1"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pahāna-padhāna</a:t>
                      </a:r>
                      <a:r>
                        <a:rPr lang="en-US"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36195" marB="36195">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337379704"/>
                  </a:ext>
                </a:extLst>
              </a:tr>
              <a:tr h="1929729">
                <a:tc>
                  <a:txBody>
                    <a:bodyPr/>
                    <a:lstStyle/>
                    <a:p>
                      <a:pPr algn="just" latinLnBrk="1">
                        <a:lnSpc>
                          <a:spcPct val="107000"/>
                        </a:lnSpc>
                        <a:spcAft>
                          <a:spcPts val="800"/>
                        </a:spcAft>
                      </a:pPr>
                      <a:r>
                        <a:rPr lang="en-US" sz="3200" b="1" kern="100" dirty="0" err="1">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Stati</a:t>
                      </a:r>
                      <a:r>
                        <a:rPr lang="en-US" sz="3200" b="1" kern="100" dirty="0">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 </a:t>
                      </a:r>
                      <a:r>
                        <a:rPr lang="en-US" sz="3200" b="1" kern="100" dirty="0" err="1">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salubri</a:t>
                      </a:r>
                      <a:r>
                        <a:rPr lang="en-US" sz="3200" b="1" kern="100" dirty="0">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 </a:t>
                      </a:r>
                    </a:p>
                    <a:p>
                      <a:pPr algn="just" latinLnBrk="1">
                        <a:lnSpc>
                          <a:spcPct val="107000"/>
                        </a:lnSpc>
                        <a:spcAft>
                          <a:spcPts val="800"/>
                        </a:spcAft>
                      </a:pPr>
                      <a:r>
                        <a:rPr lang="en-US" sz="3200" b="1" kern="100" dirty="0">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a:t>
                      </a:r>
                      <a:r>
                        <a:rPr lang="en-US" sz="3200" b="1" kern="100" dirty="0" err="1">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kusala</a:t>
                      </a:r>
                      <a:r>
                        <a:rPr lang="en-US" sz="3200" b="1" kern="100" dirty="0">
                          <a:solidFill>
                            <a:srgbClr val="C00000"/>
                          </a:solidFill>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tc>
                  <a:txBody>
                    <a:bodyPr/>
                    <a:lstStyle/>
                    <a:p>
                      <a:pPr algn="just" latinLnBrk="1">
                        <a:lnSpc>
                          <a:spcPct val="107000"/>
                        </a:lnSpc>
                        <a:spcAft>
                          <a:spcPts val="800"/>
                        </a:spcAft>
                      </a:pPr>
                      <a:r>
                        <a:rPr lang="it-IT"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Favorirne il sorgere </a:t>
                      </a:r>
                    </a:p>
                    <a:p>
                      <a:pPr algn="just" latinLnBrk="1">
                        <a:lnSpc>
                          <a:spcPct val="107000"/>
                        </a:lnSpc>
                        <a:spcAft>
                          <a:spcPts val="800"/>
                        </a:spcAft>
                      </a:pPr>
                      <a:r>
                        <a:rPr lang="it-IT"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r>
                        <a:rPr lang="it-IT" sz="3200" i="1"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bhāvanā-</a:t>
                      </a:r>
                      <a:r>
                        <a:rPr lang="it-IT" sz="3200" i="1"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padhāna</a:t>
                      </a:r>
                      <a:r>
                        <a:rPr lang="it-IT"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36195" marB="36195">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tc>
                  <a:txBody>
                    <a:bodyPr/>
                    <a:lstStyle/>
                    <a:p>
                      <a:pPr algn="just" latinLnBrk="1">
                        <a:lnSpc>
                          <a:spcPct val="107000"/>
                        </a:lnSpc>
                        <a:spcAft>
                          <a:spcPts val="800"/>
                        </a:spcAft>
                      </a:pPr>
                      <a:r>
                        <a:rPr lang="it-IT"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Preservare</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algn="just" latinLnBrk="1">
                        <a:lnSpc>
                          <a:spcPct val="107000"/>
                        </a:lnSpc>
                        <a:spcAft>
                          <a:spcPts val="800"/>
                        </a:spcAft>
                      </a:pPr>
                      <a:r>
                        <a:rPr lang="en-US"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r>
                        <a:rPr lang="en-US" sz="3200" i="1" kern="100" dirty="0" err="1">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anurakkhaṇa-padhāna</a:t>
                      </a:r>
                      <a:r>
                        <a:rPr lang="en-US" sz="3200" kern="100" dirty="0">
                          <a:solidFill>
                            <a:srgbClr val="000000"/>
                          </a:solidFill>
                          <a:effectLst/>
                          <a:latin typeface="Times New Roman" panose="02020603050405020304" pitchFamily="18" charset="0"/>
                          <a:ea typeface="맑은 고딕" panose="020B0503020000020004" pitchFamily="50" charset="-127"/>
                          <a:cs typeface="Times New Roman" panose="02020603050405020304" pitchFamily="18" charset="0"/>
                        </a:rPr>
                        <a:t>)</a:t>
                      </a:r>
                      <a:endParaRPr lang="en-GB" sz="320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68580" marR="68580" marT="36195" marB="36195">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tcPr>
                </a:tc>
                <a:extLst>
                  <a:ext uri="{0D108BD9-81ED-4DB2-BD59-A6C34878D82A}">
                    <a16:rowId xmlns:a16="http://schemas.microsoft.com/office/drawing/2014/main" val="1351979568"/>
                  </a:ext>
                </a:extLst>
              </a:tr>
            </a:tbl>
          </a:graphicData>
        </a:graphic>
      </p:graphicFrame>
    </p:spTree>
    <p:extLst>
      <p:ext uri="{BB962C8B-B14F-4D97-AF65-F5344CB8AC3E}">
        <p14:creationId xmlns:p14="http://schemas.microsoft.com/office/powerpoint/2010/main" val="3675628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D844FD6-1DAA-82B9-6844-D788A4EBD665}"/>
              </a:ext>
            </a:extLst>
          </p:cNvPr>
          <p:cNvSpPr>
            <a:spLocks noGrp="1"/>
          </p:cNvSpPr>
          <p:nvPr>
            <p:ph type="title" idx="4294967295"/>
          </p:nvPr>
        </p:nvSpPr>
        <p:spPr>
          <a:xfrm>
            <a:off x="1148080" y="852486"/>
            <a:ext cx="3451225" cy="5153025"/>
          </a:xfrm>
        </p:spPr>
        <p:txBody>
          <a:bodyPr>
            <a:normAutofit/>
          </a:bodyPr>
          <a:lstStyle/>
          <a:p>
            <a:r>
              <a:rPr lang="it-IT" b="1" dirty="0">
                <a:latin typeface="Georgia Pro Cond Semibold" panose="02040706050405020303" pitchFamily="18" charset="0"/>
              </a:rPr>
              <a:t>Qualità salubri ed insalubri</a:t>
            </a:r>
            <a:endParaRPr lang="en-GB" b="1" dirty="0">
              <a:latin typeface="Georgia Pro Cond Semibold" panose="02040706050405020303" pitchFamily="18" charset="0"/>
            </a:endParaRPr>
          </a:p>
        </p:txBody>
      </p:sp>
      <p:graphicFrame>
        <p:nvGraphicFramePr>
          <p:cNvPr id="7" name="Segnaposto contenuto 2">
            <a:extLst>
              <a:ext uri="{FF2B5EF4-FFF2-40B4-BE49-F238E27FC236}">
                <a16:creationId xmlns:a16="http://schemas.microsoft.com/office/drawing/2014/main" id="{531AC18C-07A9-1F74-EAE1-A643C4363D8C}"/>
              </a:ext>
            </a:extLst>
          </p:cNvPr>
          <p:cNvGraphicFramePr>
            <a:graphicFrameLocks noGrp="1"/>
          </p:cNvGraphicFramePr>
          <p:nvPr>
            <p:ph idx="4294967295"/>
            <p:extLst>
              <p:ext uri="{D42A27DB-BD31-4B8C-83A1-F6EECF244321}">
                <p14:modId xmlns:p14="http://schemas.microsoft.com/office/powerpoint/2010/main" val="3000508641"/>
              </p:ext>
            </p:extLst>
          </p:nvPr>
        </p:nvGraphicFramePr>
        <p:xfrm>
          <a:off x="5558155" y="609599"/>
          <a:ext cx="6054725"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0159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E7388E-7DC6-F831-DED3-9163D249322F}"/>
              </a:ext>
            </a:extLst>
          </p:cNvPr>
          <p:cNvSpPr>
            <a:spLocks noGrp="1"/>
          </p:cNvSpPr>
          <p:nvPr>
            <p:ph type="title"/>
          </p:nvPr>
        </p:nvSpPr>
        <p:spPr/>
        <p:txBody>
          <a:bodyPr>
            <a:normAutofit/>
          </a:bodyPr>
          <a:lstStyle/>
          <a:p>
            <a:pPr>
              <a:lnSpc>
                <a:spcPct val="90000"/>
              </a:lnSpc>
            </a:pPr>
            <a:r>
              <a:rPr lang="en-US" sz="3600" b="1" dirty="0" err="1">
                <a:effectLst/>
                <a:latin typeface="Times New Roman" panose="02020603050405020304" pitchFamily="18" charset="0"/>
                <a:ea typeface="맑은 고딕" panose="020B0503020000020004" pitchFamily="50" charset="-127"/>
              </a:rPr>
              <a:t>Thanissaro</a:t>
            </a:r>
            <a:r>
              <a:rPr lang="en-US" sz="3600" b="1" dirty="0">
                <a:effectLst/>
                <a:latin typeface="Times New Roman" panose="02020603050405020304" pitchFamily="18" charset="0"/>
                <a:ea typeface="맑은 고딕" panose="020B0503020000020004" pitchFamily="50" charset="-127"/>
              </a:rPr>
              <a:t> Bhikkhu, </a:t>
            </a:r>
            <a:r>
              <a:rPr lang="en-US" sz="3600" b="1" i="1" dirty="0">
                <a:effectLst/>
                <a:latin typeface="Times New Roman" panose="02020603050405020304" pitchFamily="18" charset="0"/>
                <a:ea typeface="맑은 고딕" panose="020B0503020000020004" pitchFamily="50" charset="-127"/>
              </a:rPr>
              <a:t>The Wings to Awakening, </a:t>
            </a:r>
            <a:r>
              <a:rPr lang="en-US" sz="3600" b="1" dirty="0">
                <a:effectLst/>
                <a:latin typeface="Times New Roman" panose="02020603050405020304" pitchFamily="18" charset="0"/>
                <a:ea typeface="맑은 고딕" panose="020B0503020000020004" pitchFamily="50" charset="-127"/>
              </a:rPr>
              <a:t>p. 100</a:t>
            </a:r>
            <a:endParaRPr lang="en-GB" sz="3600" b="1" dirty="0"/>
          </a:p>
        </p:txBody>
      </p:sp>
      <p:sp>
        <p:nvSpPr>
          <p:cNvPr id="3" name="Segnaposto contenuto 2">
            <a:extLst>
              <a:ext uri="{FF2B5EF4-FFF2-40B4-BE49-F238E27FC236}">
                <a16:creationId xmlns:a16="http://schemas.microsoft.com/office/drawing/2014/main" id="{D03A8EE1-3B61-DA39-97A4-7CBD53480F0D}"/>
              </a:ext>
            </a:extLst>
          </p:cNvPr>
          <p:cNvSpPr>
            <a:spLocks noGrp="1"/>
          </p:cNvSpPr>
          <p:nvPr>
            <p:ph idx="1"/>
          </p:nvPr>
        </p:nvSpPr>
        <p:spPr/>
        <p:txBody>
          <a:bodyPr>
            <a:normAutofit fontScale="92500" lnSpcReduction="20000"/>
          </a:bodyPr>
          <a:lstStyle/>
          <a:p>
            <a:pPr>
              <a:lnSpc>
                <a:spcPct val="100000"/>
              </a:lnSpc>
            </a:pPr>
            <a:r>
              <a:rPr lang="it-IT" dirty="0"/>
              <a:t>Tutti quattro giocano un ruolo essenziale nel condurre la mente all’illuminazione, benché in alcuni casi essi siano semplicemente i quattro aspetti di uno stesso processo. L’abbandono di qualità mentali insalubri può spesso essere realizzato semplicemente focalizzando sullo sviluppo di quelle salubri, come la consapevolezza. Lo stesso principio vale anche all’inverso: nell’abile sradicamento di qualità insalubri, l’abilità nello sradicamento costituisce di per sé lo sviluppo del discernimento consapevole. …..</a:t>
            </a:r>
          </a:p>
          <a:p>
            <a:pPr>
              <a:lnSpc>
                <a:spcPct val="100000"/>
              </a:lnSpc>
            </a:pPr>
            <a:r>
              <a:rPr lang="it-IT" dirty="0"/>
              <a:t>L’atto di nutrire un fattore di illuminazione può simultaneamente privare un ostacolo del nutrimento, mentre il privare consciamente un ostacolo del nutrimento può favorire un fattore di illuminazione ….</a:t>
            </a:r>
          </a:p>
          <a:p>
            <a:pPr>
              <a:lnSpc>
                <a:spcPct val="100000"/>
              </a:lnSpc>
            </a:pPr>
            <a:r>
              <a:rPr lang="it-IT" dirty="0"/>
              <a:t>Forse, l’elemento più sorprendente del retto sforzo è il ruolo giocato dal desiderio … il desiderio può essere sia salubre che insalubre ….</a:t>
            </a:r>
          </a:p>
          <a:p>
            <a:pPr>
              <a:lnSpc>
                <a:spcPct val="100000"/>
              </a:lnSpc>
            </a:pPr>
            <a:r>
              <a:rPr lang="it-IT" dirty="0"/>
              <a:t>Il punto più importante nello sviluppo del retto sforzo è realizzare che lo sforzo di abbandonare qualità insalubri e sviluppare quelle salubri deve essere esso stesso abile …</a:t>
            </a:r>
          </a:p>
          <a:p>
            <a:pPr>
              <a:lnSpc>
                <a:spcPct val="100000"/>
              </a:lnSpc>
            </a:pPr>
            <a:endParaRPr lang="en-GB" sz="1500" dirty="0"/>
          </a:p>
        </p:txBody>
      </p:sp>
    </p:spTree>
    <p:extLst>
      <p:ext uri="{BB962C8B-B14F-4D97-AF65-F5344CB8AC3E}">
        <p14:creationId xmlns:p14="http://schemas.microsoft.com/office/powerpoint/2010/main" val="2548851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Segnaposto immagine 7" descr="Immagine che contiene albero, esterni, acqua, fiume">
            <a:extLst>
              <a:ext uri="{FF2B5EF4-FFF2-40B4-BE49-F238E27FC236}">
                <a16:creationId xmlns:a16="http://schemas.microsoft.com/office/drawing/2014/main" id="{D5197643-B119-8D6E-2375-71EB14D5CA38}"/>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7425" b="17425"/>
          <a:stretch/>
        </p:blipFill>
        <p:spPr>
          <a:prstGeom prst="rect">
            <a:avLst/>
          </a:prstGeom>
        </p:spPr>
      </p:pic>
      <p:sp>
        <p:nvSpPr>
          <p:cNvPr id="6" name="Segnaposto testo 5">
            <a:extLst>
              <a:ext uri="{FF2B5EF4-FFF2-40B4-BE49-F238E27FC236}">
                <a16:creationId xmlns:a16="http://schemas.microsoft.com/office/drawing/2014/main" id="{08782B63-6374-A0AB-0E62-2E71FFD7FA72}"/>
              </a:ext>
            </a:extLst>
          </p:cNvPr>
          <p:cNvSpPr>
            <a:spLocks noGrp="1"/>
          </p:cNvSpPr>
          <p:nvPr>
            <p:ph type="body" sz="half" idx="2"/>
          </p:nvPr>
        </p:nvSpPr>
        <p:spPr/>
        <p:txBody>
          <a:bodyPr vert="horz" lIns="91440" tIns="45720" rIns="91440" bIns="45720" rtlCol="0">
            <a:normAutofit/>
          </a:bodyPr>
          <a:lstStyle/>
          <a:p>
            <a:r>
              <a:rPr lang="en-US" b="1" dirty="0" err="1">
                <a:latin typeface="Georgia Pro Black" panose="02040A02050405020203" pitchFamily="18" charset="0"/>
              </a:rPr>
              <a:t>Yoniso</a:t>
            </a:r>
            <a:r>
              <a:rPr lang="en-US" b="1" dirty="0">
                <a:latin typeface="Georgia Pro Black" panose="02040A02050405020203" pitchFamily="18" charset="0"/>
              </a:rPr>
              <a:t>/</a:t>
            </a:r>
            <a:r>
              <a:rPr lang="en-US" b="1" dirty="0" err="1">
                <a:latin typeface="Georgia Pro Black" panose="02040A02050405020203" pitchFamily="18" charset="0"/>
              </a:rPr>
              <a:t>Ayoniso</a:t>
            </a:r>
            <a:r>
              <a:rPr lang="en-US" b="1" dirty="0">
                <a:latin typeface="Georgia Pro Black" panose="02040A02050405020203" pitchFamily="18" charset="0"/>
              </a:rPr>
              <a:t> manasikāra</a:t>
            </a:r>
            <a:endParaRPr lang="en-US" dirty="0">
              <a:latin typeface="Georgia Pro Black" panose="02040A02050405020203" pitchFamily="18" charset="0"/>
            </a:endParaRPr>
          </a:p>
        </p:txBody>
      </p:sp>
      <p:sp>
        <p:nvSpPr>
          <p:cNvPr id="4" name="Titolo 3">
            <a:extLst>
              <a:ext uri="{FF2B5EF4-FFF2-40B4-BE49-F238E27FC236}">
                <a16:creationId xmlns:a16="http://schemas.microsoft.com/office/drawing/2014/main" id="{0260FF52-2718-BF7C-A67D-970A6981C458}"/>
              </a:ext>
            </a:extLst>
          </p:cNvPr>
          <p:cNvSpPr>
            <a:spLocks noGrp="1"/>
          </p:cNvSpPr>
          <p:nvPr>
            <p:ph type="title"/>
          </p:nvPr>
        </p:nvSpPr>
        <p:spPr/>
        <p:txBody>
          <a:bodyPr vert="horz" lIns="91440" tIns="45720" rIns="91440" bIns="45720" rtlCol="0" anchor="b">
            <a:normAutofit/>
          </a:bodyPr>
          <a:lstStyle/>
          <a:p>
            <a:pPr eaLnBrk="0" hangingPunct="0">
              <a:lnSpc>
                <a:spcPct val="90000"/>
              </a:lnSpc>
            </a:pPr>
            <a:r>
              <a:rPr lang="en-US" sz="2600" b="1" dirty="0" err="1">
                <a:effectLst/>
                <a:latin typeface="Georgia Pro Black" panose="02040A02050405020203" pitchFamily="18" charset="0"/>
              </a:rPr>
              <a:t>Attenzione</a:t>
            </a:r>
            <a:r>
              <a:rPr lang="en-US" sz="2600" b="1" dirty="0">
                <a:effectLst/>
                <a:latin typeface="Georgia Pro Black" panose="02040A02050405020203" pitchFamily="18" charset="0"/>
              </a:rPr>
              <a:t> </a:t>
            </a:r>
            <a:r>
              <a:rPr lang="en-US" sz="2600" b="1" dirty="0" err="1">
                <a:effectLst/>
                <a:latin typeface="Georgia Pro Black" panose="02040A02050405020203" pitchFamily="18" charset="0"/>
              </a:rPr>
              <a:t>appropriata</a:t>
            </a:r>
            <a:r>
              <a:rPr lang="en-US" sz="2600" b="1" dirty="0">
                <a:effectLst/>
                <a:latin typeface="Georgia Pro Black" panose="02040A02050405020203" pitchFamily="18" charset="0"/>
              </a:rPr>
              <a:t>/</a:t>
            </a:r>
            <a:br>
              <a:rPr lang="en-US" sz="2600" b="1" dirty="0">
                <a:effectLst/>
                <a:latin typeface="Georgia Pro Black" panose="02040A02050405020203" pitchFamily="18" charset="0"/>
              </a:rPr>
            </a:br>
            <a:r>
              <a:rPr lang="en-US" sz="2600" b="1" dirty="0" err="1">
                <a:effectLst/>
                <a:latin typeface="Georgia Pro Black" panose="02040A02050405020203" pitchFamily="18" charset="0"/>
              </a:rPr>
              <a:t>inappropriata</a:t>
            </a:r>
            <a:br>
              <a:rPr lang="en-US" sz="2600" b="1" dirty="0">
                <a:effectLst/>
              </a:rPr>
            </a:br>
            <a:endParaRPr lang="en-US" sz="2600" dirty="0"/>
          </a:p>
        </p:txBody>
      </p:sp>
    </p:spTree>
    <p:extLst>
      <p:ext uri="{BB962C8B-B14F-4D97-AF65-F5344CB8AC3E}">
        <p14:creationId xmlns:p14="http://schemas.microsoft.com/office/powerpoint/2010/main" val="2209737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349728-D1AF-A3B7-D77A-5606A37B0152}"/>
              </a:ext>
            </a:extLst>
          </p:cNvPr>
          <p:cNvSpPr>
            <a:spLocks noGrp="1"/>
          </p:cNvSpPr>
          <p:nvPr>
            <p:ph type="title"/>
          </p:nvPr>
        </p:nvSpPr>
        <p:spPr>
          <a:xfrm>
            <a:off x="580738" y="245244"/>
            <a:ext cx="11338560" cy="846307"/>
          </a:xfrm>
          <a:solidFill>
            <a:schemeClr val="bg1"/>
          </a:solidFill>
        </p:spPr>
        <p:txBody>
          <a:bodyPr/>
          <a:lstStyle/>
          <a:p>
            <a:r>
              <a:rPr lang="it-IT" dirty="0">
                <a:latin typeface="Georgia Pro Semibold" panose="02040702050405020303" pitchFamily="18" charset="0"/>
              </a:rPr>
              <a:t>Manasikāra</a:t>
            </a:r>
            <a:r>
              <a:rPr lang="it-IT" dirty="0"/>
              <a:t> </a:t>
            </a:r>
            <a:endParaRPr lang="en-GB" dirty="0"/>
          </a:p>
        </p:txBody>
      </p:sp>
      <p:sp>
        <p:nvSpPr>
          <p:cNvPr id="3" name="Segnaposto testo 2">
            <a:extLst>
              <a:ext uri="{FF2B5EF4-FFF2-40B4-BE49-F238E27FC236}">
                <a16:creationId xmlns:a16="http://schemas.microsoft.com/office/drawing/2014/main" id="{579B8BAA-67F0-849F-FD6A-8096BA418AD3}"/>
              </a:ext>
            </a:extLst>
          </p:cNvPr>
          <p:cNvSpPr>
            <a:spLocks noGrp="1"/>
          </p:cNvSpPr>
          <p:nvPr>
            <p:ph type="body" idx="1"/>
          </p:nvPr>
        </p:nvSpPr>
        <p:spPr>
          <a:xfrm>
            <a:off x="629919" y="1229034"/>
            <a:ext cx="5312059" cy="710119"/>
          </a:xfrm>
          <a:solidFill>
            <a:schemeClr val="bg1"/>
          </a:solidFill>
        </p:spPr>
        <p:txBody>
          <a:bodyPr>
            <a:normAutofit/>
          </a:bodyPr>
          <a:lstStyle/>
          <a:p>
            <a:r>
              <a:rPr lang="it-IT" b="1" dirty="0"/>
              <a:t>Abhidharma</a:t>
            </a:r>
            <a:endParaRPr lang="en-GB" b="1" dirty="0"/>
          </a:p>
        </p:txBody>
      </p:sp>
      <p:sp>
        <p:nvSpPr>
          <p:cNvPr id="4" name="Segnaposto contenuto 3">
            <a:extLst>
              <a:ext uri="{FF2B5EF4-FFF2-40B4-BE49-F238E27FC236}">
                <a16:creationId xmlns:a16="http://schemas.microsoft.com/office/drawing/2014/main" id="{DAFCA1CE-C372-0A7F-8BFE-180223D1F95A}"/>
              </a:ext>
            </a:extLst>
          </p:cNvPr>
          <p:cNvSpPr>
            <a:spLocks noGrp="1"/>
          </p:cNvSpPr>
          <p:nvPr>
            <p:ph sz="half" idx="2"/>
          </p:nvPr>
        </p:nvSpPr>
        <p:spPr>
          <a:xfrm>
            <a:off x="580738" y="2054482"/>
            <a:ext cx="5312059" cy="4558274"/>
          </a:xfrm>
          <a:solidFill>
            <a:schemeClr val="bg1"/>
          </a:solidFill>
        </p:spPr>
        <p:txBody>
          <a:bodyPr>
            <a:normAutofit fontScale="25000" lnSpcReduction="20000"/>
          </a:bodyPr>
          <a:lstStyle/>
          <a:p>
            <a:r>
              <a:rPr lang="it-IT" sz="6400" dirty="0"/>
              <a:t>Attenzione (</a:t>
            </a:r>
            <a:r>
              <a:rPr lang="it-IT" sz="6400" i="1" dirty="0"/>
              <a:t>manasikāra</a:t>
            </a:r>
            <a:r>
              <a:rPr lang="it-IT" sz="6400" dirty="0"/>
              <a:t>). Il termine Pāli letteralmente significa “fare nella mente”. L’attenzione è il fattore mentale responsabile del volgersi della mente all’oggetto, in virtù della quale l’oggetto diviene presente alla coscienza. La sua funzione è condurre gli stati mentali associati verso l’oggetto. Si manifesta come confronto con l’oggetto e la sua causa prossima è l’oggetto. L’attenzione è come il timoniere di una nave che la dirige verso la sua destinazione, o come un cocchiere che conduce cavalli ben allenati (gli stati mentali concomitanti) verso la loro destinazione (l’oggetto). </a:t>
            </a:r>
            <a:r>
              <a:rPr lang="it-IT" sz="6400" i="1" dirty="0"/>
              <a:t>Manasikāra</a:t>
            </a:r>
            <a:r>
              <a:rPr lang="it-IT" sz="6400" dirty="0"/>
              <a:t> deve essere distinta da </a:t>
            </a:r>
            <a:r>
              <a:rPr lang="it-IT" sz="6400" i="1" dirty="0"/>
              <a:t>vitakka</a:t>
            </a:r>
            <a:r>
              <a:rPr lang="it-IT" sz="6400" dirty="0"/>
              <a:t>: mentre la prima conduce i concomitanti all’oggetto, la seconda li applica sull’oggetto. </a:t>
            </a:r>
            <a:r>
              <a:rPr lang="it-IT" sz="6400" i="1" dirty="0"/>
              <a:t>Manasikāra</a:t>
            </a:r>
            <a:r>
              <a:rPr lang="it-IT" sz="6400" dirty="0"/>
              <a:t> è un fattore cognitivo presente in tutti gli stati di coscienza; </a:t>
            </a:r>
            <a:r>
              <a:rPr lang="it-IT" sz="6400" i="1" dirty="0"/>
              <a:t>vitakka</a:t>
            </a:r>
            <a:r>
              <a:rPr lang="it-IT" sz="6400" dirty="0"/>
              <a:t> è un fattore specializzato non indispensabile per l’atto cognitivo. (Bhikkhu Bodhi, </a:t>
            </a:r>
            <a:r>
              <a:rPr lang="it-IT" sz="6400" i="1" dirty="0"/>
              <a:t>A Comprehensive Manual of </a:t>
            </a:r>
            <a:r>
              <a:rPr lang="it-IT" sz="6400" i="1" dirty="0" err="1"/>
              <a:t>Ahidhamma</a:t>
            </a:r>
            <a:r>
              <a:rPr lang="it-IT" sz="6400" dirty="0"/>
              <a:t>)</a:t>
            </a:r>
            <a:endParaRPr lang="en-GB" sz="6400" dirty="0"/>
          </a:p>
        </p:txBody>
      </p:sp>
      <p:sp>
        <p:nvSpPr>
          <p:cNvPr id="5" name="Segnaposto testo 4">
            <a:extLst>
              <a:ext uri="{FF2B5EF4-FFF2-40B4-BE49-F238E27FC236}">
                <a16:creationId xmlns:a16="http://schemas.microsoft.com/office/drawing/2014/main" id="{35CDBF88-2580-EEF3-CE75-6C8375EFFF5F}"/>
              </a:ext>
            </a:extLst>
          </p:cNvPr>
          <p:cNvSpPr>
            <a:spLocks noGrp="1"/>
          </p:cNvSpPr>
          <p:nvPr>
            <p:ph type="body" sz="quarter" idx="3"/>
          </p:nvPr>
        </p:nvSpPr>
        <p:spPr>
          <a:xfrm>
            <a:off x="6250018" y="1229034"/>
            <a:ext cx="5718462" cy="710119"/>
          </a:xfrm>
          <a:solidFill>
            <a:schemeClr val="bg1"/>
          </a:solidFill>
        </p:spPr>
        <p:txBody>
          <a:bodyPr>
            <a:normAutofit/>
          </a:bodyPr>
          <a:lstStyle/>
          <a:p>
            <a:r>
              <a:rPr lang="it-IT" b="1" dirty="0"/>
              <a:t>Significato esteso</a:t>
            </a:r>
            <a:endParaRPr lang="en-GB" b="1" dirty="0"/>
          </a:p>
        </p:txBody>
      </p:sp>
      <p:sp>
        <p:nvSpPr>
          <p:cNvPr id="6" name="Segnaposto contenuto 5">
            <a:extLst>
              <a:ext uri="{FF2B5EF4-FFF2-40B4-BE49-F238E27FC236}">
                <a16:creationId xmlns:a16="http://schemas.microsoft.com/office/drawing/2014/main" id="{1CF80BB2-C230-B95B-7EF3-D27988CC9760}"/>
              </a:ext>
            </a:extLst>
          </p:cNvPr>
          <p:cNvSpPr>
            <a:spLocks noGrp="1"/>
          </p:cNvSpPr>
          <p:nvPr>
            <p:ph sz="quarter" idx="4"/>
          </p:nvPr>
        </p:nvSpPr>
        <p:spPr>
          <a:xfrm>
            <a:off x="6250018" y="2076636"/>
            <a:ext cx="5718461" cy="4558274"/>
          </a:xfrm>
          <a:solidFill>
            <a:schemeClr val="bg1"/>
          </a:solidFill>
        </p:spPr>
        <p:txBody>
          <a:bodyPr>
            <a:noAutofit/>
          </a:bodyPr>
          <a:lstStyle/>
          <a:p>
            <a:r>
              <a:rPr lang="it-IT" sz="1800" dirty="0"/>
              <a:t>Il significato dato dall’</a:t>
            </a:r>
            <a:r>
              <a:rPr lang="it-IT" sz="1800" dirty="0" err="1"/>
              <a:t>Abhidhamma</a:t>
            </a:r>
            <a:r>
              <a:rPr lang="it-IT" sz="1800" dirty="0"/>
              <a:t> a questo termine è molto ristretto e specifico. Tuttavia, nell’espressione </a:t>
            </a:r>
            <a:r>
              <a:rPr lang="it-IT" sz="1800" i="1" dirty="0" err="1"/>
              <a:t>yoniso</a:t>
            </a:r>
            <a:r>
              <a:rPr lang="it-IT" sz="1800" i="1" dirty="0"/>
              <a:t> manasikāra, </a:t>
            </a:r>
            <a:r>
              <a:rPr lang="it-IT" sz="1800" dirty="0"/>
              <a:t>esso può avere un significato più vasto. Cfr. per esempio </a:t>
            </a:r>
            <a:r>
              <a:rPr lang="it-IT" sz="1800"/>
              <a:t>SN 46:51 </a:t>
            </a:r>
            <a:r>
              <a:rPr lang="it-IT" sz="1800" dirty="0"/>
              <a:t>e </a:t>
            </a:r>
            <a:r>
              <a:rPr lang="it-IT" sz="1800"/>
              <a:t>MN 2: </a:t>
            </a:r>
            <a:r>
              <a:rPr lang="it-IT" sz="1800" dirty="0"/>
              <a:t>in questi sutta, </a:t>
            </a:r>
            <a:r>
              <a:rPr lang="it-IT" sz="1800" i="1" dirty="0"/>
              <a:t>manasikāra</a:t>
            </a:r>
            <a:r>
              <a:rPr lang="it-IT" sz="1800" dirty="0"/>
              <a:t> può essere resa come </a:t>
            </a:r>
            <a:r>
              <a:rPr lang="it-IT" sz="1800" i="1" dirty="0"/>
              <a:t>riflessione</a:t>
            </a:r>
            <a:r>
              <a:rPr lang="it-IT" sz="1800" dirty="0"/>
              <a:t> o </a:t>
            </a:r>
            <a:r>
              <a:rPr lang="it-IT" sz="1800" i="1" dirty="0"/>
              <a:t>considerazione</a:t>
            </a:r>
            <a:r>
              <a:rPr lang="it-IT" sz="1800" dirty="0"/>
              <a:t>. (Bhikkhu Bodhi, Lezione su AN)</a:t>
            </a:r>
            <a:endParaRPr lang="en-GB" sz="1800" dirty="0"/>
          </a:p>
        </p:txBody>
      </p:sp>
    </p:spTree>
    <p:extLst>
      <p:ext uri="{BB962C8B-B14F-4D97-AF65-F5344CB8AC3E}">
        <p14:creationId xmlns:p14="http://schemas.microsoft.com/office/powerpoint/2010/main" val="2409585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2CD2D9-6A9B-62D9-3E44-DCDAA16A1A32}"/>
              </a:ext>
            </a:extLst>
          </p:cNvPr>
          <p:cNvSpPr>
            <a:spLocks noGrp="1"/>
          </p:cNvSpPr>
          <p:nvPr>
            <p:ph type="title"/>
          </p:nvPr>
        </p:nvSpPr>
        <p:spPr>
          <a:xfrm>
            <a:off x="1143000" y="958856"/>
            <a:ext cx="9905999" cy="1360898"/>
          </a:xfrm>
          <a:solidFill>
            <a:schemeClr val="bg1"/>
          </a:solidFill>
        </p:spPr>
        <p:txBody>
          <a:bodyPr/>
          <a:lstStyle/>
          <a:p>
            <a:r>
              <a:rPr lang="it-IT" dirty="0" err="1">
                <a:latin typeface="Georgia Pro Semibold" panose="02040702050405020303" pitchFamily="18" charset="0"/>
              </a:rPr>
              <a:t>Yoniso</a:t>
            </a:r>
            <a:endParaRPr lang="en-GB"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58585FD1-6CBD-BCA8-5B1B-0B7F76E93BB2}"/>
              </a:ext>
            </a:extLst>
          </p:cNvPr>
          <p:cNvSpPr>
            <a:spLocks noGrp="1"/>
          </p:cNvSpPr>
          <p:nvPr>
            <p:ph idx="1"/>
          </p:nvPr>
        </p:nvSpPr>
        <p:spPr>
          <a:solidFill>
            <a:schemeClr val="bg1"/>
          </a:solidFill>
        </p:spPr>
        <p:txBody>
          <a:bodyPr/>
          <a:lstStyle/>
          <a:p>
            <a:r>
              <a:rPr lang="it-IT" i="1" dirty="0" err="1"/>
              <a:t>Yoniso</a:t>
            </a:r>
            <a:r>
              <a:rPr lang="it-IT" dirty="0"/>
              <a:t> è basato sulla parola </a:t>
            </a:r>
            <a:r>
              <a:rPr lang="it-IT" i="1" dirty="0" err="1"/>
              <a:t>yoni</a:t>
            </a:r>
            <a:r>
              <a:rPr lang="it-IT" dirty="0"/>
              <a:t> che originariamente sembra potesse indicare il grembo materno. Assume quindi il significato esteso di essere la sorgente o l’origine di qualcosa, per esempio, i quattro </a:t>
            </a:r>
            <a:r>
              <a:rPr lang="it-IT" i="1" dirty="0" err="1"/>
              <a:t>yoni</a:t>
            </a:r>
            <a:r>
              <a:rPr lang="it-IT" dirty="0"/>
              <a:t> sono i quattro modi in cui gli esseri senzienti si originano. </a:t>
            </a:r>
          </a:p>
          <a:p>
            <a:r>
              <a:rPr lang="it-IT" i="1" dirty="0" err="1"/>
              <a:t>Yoniso</a:t>
            </a:r>
            <a:r>
              <a:rPr lang="it-IT" dirty="0"/>
              <a:t> è un’espressione avverbiale il cui significato è più o meno </a:t>
            </a:r>
            <a:r>
              <a:rPr lang="it-IT" i="1" dirty="0"/>
              <a:t>per mezzo dell’origine</a:t>
            </a:r>
            <a:r>
              <a:rPr lang="it-IT" dirty="0"/>
              <a:t>. Tuttavia, con il Buddha assume il significato di </a:t>
            </a:r>
            <a:r>
              <a:rPr lang="it-IT" i="1" dirty="0"/>
              <a:t>totalmente</a:t>
            </a:r>
            <a:r>
              <a:rPr lang="it-IT" dirty="0"/>
              <a:t>, nel senso di esaminare qualcosa dalla radice su </a:t>
            </a:r>
            <a:r>
              <a:rPr lang="it-IT" dirty="0" err="1"/>
              <a:t>su</a:t>
            </a:r>
            <a:r>
              <a:rPr lang="it-IT" dirty="0"/>
              <a:t> fino all’altra estremità.</a:t>
            </a:r>
            <a:endParaRPr lang="en-GB" dirty="0"/>
          </a:p>
        </p:txBody>
      </p:sp>
    </p:spTree>
    <p:extLst>
      <p:ext uri="{BB962C8B-B14F-4D97-AF65-F5344CB8AC3E}">
        <p14:creationId xmlns:p14="http://schemas.microsoft.com/office/powerpoint/2010/main" val="2599486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586752-3595-F11A-AA6E-26FD25D5C4BF}"/>
              </a:ext>
            </a:extLst>
          </p:cNvPr>
          <p:cNvSpPr>
            <a:spLocks noGrp="1"/>
          </p:cNvSpPr>
          <p:nvPr>
            <p:ph type="title"/>
          </p:nvPr>
        </p:nvSpPr>
        <p:spPr/>
        <p:txBody>
          <a:bodyPr/>
          <a:lstStyle/>
          <a:p>
            <a:r>
              <a:rPr lang="it-IT" i="1" dirty="0" err="1"/>
              <a:t>Yoniso</a:t>
            </a:r>
            <a:r>
              <a:rPr lang="it-IT" i="1" dirty="0"/>
              <a:t> manasikāra </a:t>
            </a:r>
            <a:r>
              <a:rPr lang="it-IT" dirty="0"/>
              <a:t>ha quindi il significato di </a:t>
            </a:r>
            <a:r>
              <a:rPr lang="it-IT" dirty="0">
                <a:solidFill>
                  <a:srgbClr val="FF0000"/>
                </a:solidFill>
              </a:rPr>
              <a:t>ATTENZIONE METICOLOSA O TOTALE</a:t>
            </a:r>
            <a:endParaRPr lang="en-GB" dirty="0">
              <a:solidFill>
                <a:srgbClr val="FF0000"/>
              </a:solidFill>
            </a:endParaRPr>
          </a:p>
        </p:txBody>
      </p:sp>
    </p:spTree>
    <p:extLst>
      <p:ext uri="{BB962C8B-B14F-4D97-AF65-F5344CB8AC3E}">
        <p14:creationId xmlns:p14="http://schemas.microsoft.com/office/powerpoint/2010/main" val="2048674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A185BC-BF12-B134-3061-AE79499B9F16}"/>
              </a:ext>
            </a:extLst>
          </p:cNvPr>
          <p:cNvSpPr>
            <a:spLocks noGrp="1"/>
          </p:cNvSpPr>
          <p:nvPr>
            <p:ph type="title"/>
          </p:nvPr>
        </p:nvSpPr>
        <p:spPr>
          <a:xfrm>
            <a:off x="894080" y="1600200"/>
            <a:ext cx="4181157" cy="1964986"/>
          </a:xfrm>
        </p:spPr>
        <p:txBody>
          <a:bodyPr>
            <a:normAutofit/>
          </a:bodyPr>
          <a:lstStyle/>
          <a:p>
            <a:r>
              <a:rPr lang="it-IT" sz="4400" dirty="0" err="1">
                <a:latin typeface="Georgia Pro Semibold" panose="02040702050405020303" pitchFamily="18" charset="0"/>
              </a:rPr>
              <a:t>Sabb</a:t>
            </a:r>
            <a:r>
              <a:rPr lang="it-IT" sz="4400" dirty="0" err="1">
                <a:latin typeface="Georgia Pro Semibold" panose="02040702050405020303" pitchFamily="18" charset="0"/>
                <a:cs typeface="Times New Roman" panose="02020603050405020304" pitchFamily="18" charset="0"/>
              </a:rPr>
              <a:t>ā</a:t>
            </a:r>
            <a:r>
              <a:rPr lang="it-IT" sz="4400" dirty="0" err="1">
                <a:latin typeface="Georgia Pro Semibold" panose="02040702050405020303" pitchFamily="18" charset="0"/>
              </a:rPr>
              <a:t>sava</a:t>
            </a:r>
            <a:r>
              <a:rPr lang="it-IT" sz="4400" dirty="0">
                <a:latin typeface="Georgia Pro Semibold" panose="02040702050405020303" pitchFamily="18" charset="0"/>
              </a:rPr>
              <a:t> Sutta</a:t>
            </a:r>
            <a:endParaRPr lang="en-GB" sz="4400" dirty="0">
              <a:latin typeface="Georgia Pro Semibold" panose="02040702050405020303" pitchFamily="18" charset="0"/>
            </a:endParaRPr>
          </a:p>
        </p:txBody>
      </p:sp>
      <p:pic>
        <p:nvPicPr>
          <p:cNvPr id="6" name="Segnaposto immagine 5">
            <a:extLst>
              <a:ext uri="{FF2B5EF4-FFF2-40B4-BE49-F238E27FC236}">
                <a16:creationId xmlns:a16="http://schemas.microsoft.com/office/drawing/2014/main" id="{C632777D-3F47-5B3D-38E3-70F2C57CD6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p:blipFill>
        <p:spPr>
          <a:xfrm>
            <a:off x="6509503" y="987425"/>
            <a:ext cx="3657682" cy="4873625"/>
          </a:xfrm>
        </p:spPr>
      </p:pic>
      <p:sp>
        <p:nvSpPr>
          <p:cNvPr id="4" name="Segnaposto testo 3">
            <a:extLst>
              <a:ext uri="{FF2B5EF4-FFF2-40B4-BE49-F238E27FC236}">
                <a16:creationId xmlns:a16="http://schemas.microsoft.com/office/drawing/2014/main" id="{410C3F71-4083-C97A-C635-F6AEEAAB481E}"/>
              </a:ext>
            </a:extLst>
          </p:cNvPr>
          <p:cNvSpPr>
            <a:spLocks noGrp="1"/>
          </p:cNvSpPr>
          <p:nvPr>
            <p:ph type="body" sz="half" idx="2"/>
          </p:nvPr>
        </p:nvSpPr>
        <p:spPr>
          <a:xfrm>
            <a:off x="894080" y="3654527"/>
            <a:ext cx="3932237" cy="2206523"/>
          </a:xfrm>
        </p:spPr>
        <p:txBody>
          <a:bodyPr>
            <a:normAutofit/>
          </a:bodyPr>
          <a:lstStyle/>
          <a:p>
            <a:r>
              <a:rPr lang="it-IT" sz="3600" dirty="0">
                <a:latin typeface="Georgia Pro Semibold" panose="02040702050405020303" pitchFamily="18" charset="0"/>
              </a:rPr>
              <a:t>MN 2</a:t>
            </a:r>
            <a:endParaRPr lang="en-GB" sz="3600" dirty="0">
              <a:latin typeface="Georgia Pro Semibold" panose="02040702050405020303" pitchFamily="18" charset="0"/>
            </a:endParaRPr>
          </a:p>
        </p:txBody>
      </p:sp>
    </p:spTree>
    <p:extLst>
      <p:ext uri="{BB962C8B-B14F-4D97-AF65-F5344CB8AC3E}">
        <p14:creationId xmlns:p14="http://schemas.microsoft.com/office/powerpoint/2010/main" val="2406691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A81FBE-18B6-202D-5CC3-B44AA35A5A19}"/>
              </a:ext>
            </a:extLst>
          </p:cNvPr>
          <p:cNvSpPr>
            <a:spLocks noGrp="1"/>
          </p:cNvSpPr>
          <p:nvPr>
            <p:ph type="title"/>
          </p:nvPr>
        </p:nvSpPr>
        <p:spPr>
          <a:xfrm>
            <a:off x="1143001" y="206185"/>
            <a:ext cx="9905999" cy="1070165"/>
          </a:xfrm>
        </p:spPr>
        <p:txBody>
          <a:bodyPr>
            <a:normAutofit/>
          </a:bodyPr>
          <a:lstStyle/>
          <a:p>
            <a:r>
              <a:rPr lang="en-GB" sz="4800" dirty="0">
                <a:latin typeface="Times New Roman" panose="02020603050405020304" pitchFamily="18" charset="0"/>
                <a:cs typeface="Times New Roman" panose="02020603050405020304" pitchFamily="18" charset="0"/>
              </a:rPr>
              <a:t>Āsava, </a:t>
            </a:r>
            <a:r>
              <a:rPr lang="en-GB" sz="4800" dirty="0" err="1">
                <a:latin typeface="Times New Roman" panose="02020603050405020304" pitchFamily="18" charset="0"/>
                <a:cs typeface="Times New Roman" panose="02020603050405020304" pitchFamily="18" charset="0"/>
              </a:rPr>
              <a:t>influssi</a:t>
            </a:r>
            <a:endParaRPr lang="en-GB" sz="4800" dirty="0"/>
          </a:p>
        </p:txBody>
      </p:sp>
      <p:sp>
        <p:nvSpPr>
          <p:cNvPr id="3" name="Segnaposto contenuto 2">
            <a:extLst>
              <a:ext uri="{FF2B5EF4-FFF2-40B4-BE49-F238E27FC236}">
                <a16:creationId xmlns:a16="http://schemas.microsoft.com/office/drawing/2014/main" id="{8725081C-FF13-5F8E-1B92-2A7E59C50987}"/>
              </a:ext>
            </a:extLst>
          </p:cNvPr>
          <p:cNvSpPr>
            <a:spLocks noGrp="1"/>
          </p:cNvSpPr>
          <p:nvPr>
            <p:ph sz="half" idx="1"/>
          </p:nvPr>
        </p:nvSpPr>
        <p:spPr>
          <a:xfrm>
            <a:off x="1143000" y="1419225"/>
            <a:ext cx="5676900" cy="4470873"/>
          </a:xfrm>
        </p:spPr>
        <p:txBody>
          <a:bodyPr>
            <a:normAutofit fontScale="92500" lnSpcReduction="20000"/>
          </a:bodyPr>
          <a:lstStyle/>
          <a:p>
            <a:r>
              <a:rPr lang="en-US" sz="2800" dirty="0">
                <a:effectLst/>
                <a:latin typeface="Times New Roman" panose="02020603050405020304" pitchFamily="18" charset="0"/>
                <a:ea typeface="맑은 고딕" panose="020B0503020000020004" pitchFamily="50" charset="-127"/>
              </a:rPr>
              <a:t>Bhikkhu Bodhi: </a:t>
            </a:r>
            <a:r>
              <a:rPr lang="en-US" sz="2800" dirty="0" err="1">
                <a:effectLst/>
                <a:latin typeface="Times New Roman" panose="02020603050405020304" pitchFamily="18" charset="0"/>
                <a:ea typeface="맑은 고딕" panose="020B0503020000020004" pitchFamily="50" charset="-127"/>
              </a:rPr>
              <a:t>Contaminanti</a:t>
            </a:r>
            <a:r>
              <a:rPr lang="en-US" sz="2800" dirty="0">
                <a:effectLst/>
                <a:latin typeface="Times New Roman" panose="02020603050405020304" pitchFamily="18" charset="0"/>
                <a:ea typeface="맑은 고딕" panose="020B0503020000020004" pitchFamily="50" charset="-127"/>
              </a:rPr>
              <a:t> </a:t>
            </a:r>
            <a:r>
              <a:rPr lang="en-US" sz="2800" dirty="0" err="1">
                <a:effectLst/>
                <a:latin typeface="Times New Roman" panose="02020603050405020304" pitchFamily="18" charset="0"/>
                <a:ea typeface="맑은 고딕" panose="020B0503020000020004" pitchFamily="50" charset="-127"/>
              </a:rPr>
              <a:t>primordiali</a:t>
            </a:r>
            <a:r>
              <a:rPr lang="en-US" sz="2800" dirty="0">
                <a:effectLst/>
                <a:latin typeface="Times New Roman" panose="02020603050405020304" pitchFamily="18" charset="0"/>
                <a:ea typeface="맑은 고딕" panose="020B0503020000020004" pitchFamily="50" charset="-127"/>
              </a:rPr>
              <a:t> </a:t>
            </a:r>
            <a:r>
              <a:rPr lang="en-US" sz="2800" dirty="0" err="1">
                <a:effectLst/>
                <a:latin typeface="Times New Roman" panose="02020603050405020304" pitchFamily="18" charset="0"/>
                <a:ea typeface="맑은 고딕" panose="020B0503020000020004" pitchFamily="50" charset="-127"/>
              </a:rPr>
              <a:t>che</a:t>
            </a:r>
            <a:r>
              <a:rPr lang="en-US" sz="2800" dirty="0">
                <a:effectLst/>
                <a:latin typeface="Times New Roman" panose="02020603050405020304" pitchFamily="18" charset="0"/>
                <a:ea typeface="맑은 고딕" panose="020B0503020000020004" pitchFamily="50" charset="-127"/>
              </a:rPr>
              <a:t> </a:t>
            </a:r>
            <a:r>
              <a:rPr lang="en-US" sz="2800" dirty="0" err="1">
                <a:effectLst/>
                <a:latin typeface="Times New Roman" panose="02020603050405020304" pitchFamily="18" charset="0"/>
                <a:ea typeface="맑은 고딕" panose="020B0503020000020004" pitchFamily="50" charset="-127"/>
              </a:rPr>
              <a:t>si</a:t>
            </a:r>
            <a:r>
              <a:rPr lang="en-US" sz="2800" dirty="0">
                <a:effectLst/>
                <a:latin typeface="Times New Roman" panose="02020603050405020304" pitchFamily="18" charset="0"/>
                <a:ea typeface="맑은 고딕" panose="020B0503020000020004" pitchFamily="50" charset="-127"/>
              </a:rPr>
              <a:t> </a:t>
            </a:r>
            <a:r>
              <a:rPr lang="en-US" sz="2800" dirty="0" err="1">
                <a:effectLst/>
                <a:latin typeface="Times New Roman" panose="02020603050405020304" pitchFamily="18" charset="0"/>
                <a:ea typeface="맑은 고딕" panose="020B0503020000020004" pitchFamily="50" charset="-127"/>
              </a:rPr>
              <a:t>trovano</a:t>
            </a:r>
            <a:r>
              <a:rPr lang="en-US" sz="2800" dirty="0">
                <a:effectLst/>
                <a:latin typeface="Times New Roman" panose="02020603050405020304" pitchFamily="18" charset="0"/>
                <a:ea typeface="맑은 고딕" panose="020B0503020000020004" pitchFamily="50" charset="-127"/>
              </a:rPr>
              <a:t> </a:t>
            </a:r>
            <a:r>
              <a:rPr lang="en-US" sz="2800" dirty="0" err="1">
                <a:effectLst/>
                <a:latin typeface="Times New Roman" panose="02020603050405020304" pitchFamily="18" charset="0"/>
                <a:ea typeface="맑은 고딕" panose="020B0503020000020004" pitchFamily="50" charset="-127"/>
              </a:rPr>
              <a:t>alla</a:t>
            </a:r>
            <a:r>
              <a:rPr lang="en-US" sz="2800" dirty="0">
                <a:effectLst/>
                <a:latin typeface="Times New Roman" panose="02020603050405020304" pitchFamily="18" charset="0"/>
                <a:ea typeface="맑은 고딕" panose="020B0503020000020004" pitchFamily="50" charset="-127"/>
              </a:rPr>
              <a:t> base </a:t>
            </a:r>
            <a:r>
              <a:rPr lang="en-US" sz="2800" dirty="0" err="1">
                <a:effectLst/>
                <a:latin typeface="Times New Roman" panose="02020603050405020304" pitchFamily="18" charset="0"/>
                <a:ea typeface="맑은 고딕" panose="020B0503020000020004" pitchFamily="50" charset="-127"/>
              </a:rPr>
              <a:t>dell’esistenza</a:t>
            </a:r>
            <a:r>
              <a:rPr lang="en-US" sz="2800" dirty="0">
                <a:effectLst/>
                <a:latin typeface="Times New Roman" panose="02020603050405020304" pitchFamily="18" charset="0"/>
                <a:ea typeface="맑은 고딕" panose="020B0503020000020004" pitchFamily="50" charset="-127"/>
              </a:rPr>
              <a:t> </a:t>
            </a:r>
            <a:r>
              <a:rPr lang="en-US" sz="2800" dirty="0" err="1">
                <a:effectLst/>
                <a:latin typeface="Times New Roman" panose="02020603050405020304" pitchFamily="18" charset="0"/>
                <a:ea typeface="맑은 고딕" panose="020B0503020000020004" pitchFamily="50" charset="-127"/>
              </a:rPr>
              <a:t>samsarica</a:t>
            </a:r>
            <a:r>
              <a:rPr lang="en-US" sz="2800" dirty="0">
                <a:effectLst/>
                <a:latin typeface="Times New Roman" panose="02020603050405020304" pitchFamily="18" charset="0"/>
                <a:ea typeface="맑은 고딕" panose="020B0503020000020004" pitchFamily="50" charset="-127"/>
              </a:rPr>
              <a:t>, </a:t>
            </a:r>
            <a:r>
              <a:rPr lang="en-US" sz="2800" dirty="0" err="1">
                <a:effectLst/>
                <a:latin typeface="Times New Roman" panose="02020603050405020304" pitchFamily="18" charset="0"/>
                <a:ea typeface="맑은 고딕" panose="020B0503020000020004" pitchFamily="50" charset="-127"/>
              </a:rPr>
              <a:t>forze</a:t>
            </a:r>
            <a:r>
              <a:rPr lang="en-US" sz="2800" dirty="0">
                <a:effectLst/>
                <a:latin typeface="Times New Roman" panose="02020603050405020304" pitchFamily="18" charset="0"/>
                <a:ea typeface="맑은 고딕" panose="020B0503020000020004" pitchFamily="50" charset="-127"/>
              </a:rPr>
              <a:t> </a:t>
            </a:r>
            <a:r>
              <a:rPr lang="en-US" sz="2800" dirty="0" err="1">
                <a:effectLst/>
                <a:latin typeface="Times New Roman" panose="02020603050405020304" pitchFamily="18" charset="0"/>
                <a:ea typeface="맑은 고딕" panose="020B0503020000020004" pitchFamily="50" charset="-127"/>
              </a:rPr>
              <a:t>fondamentali</a:t>
            </a:r>
            <a:endParaRPr lang="en-US" sz="2800" dirty="0">
              <a:latin typeface="Times New Roman" panose="02020603050405020304" pitchFamily="18" charset="0"/>
              <a:ea typeface="맑은 고딕" panose="020B0503020000020004" pitchFamily="50" charset="-127"/>
            </a:endParaRPr>
          </a:p>
          <a:p>
            <a:r>
              <a:rPr lang="it-IT" sz="4400" dirty="0"/>
              <a:t>a </a:t>
            </a:r>
            <a:r>
              <a:rPr lang="en-US" altLang="zh-TW" sz="4400" dirty="0"/>
              <a:t>+ </a:t>
            </a:r>
            <a:r>
              <a:rPr lang="it-IT" altLang="zh-TW" sz="4400" i="1" dirty="0" err="1"/>
              <a:t>sava</a:t>
            </a:r>
            <a:r>
              <a:rPr lang="it-IT" altLang="zh-TW" sz="4400" dirty="0"/>
              <a:t> </a:t>
            </a:r>
            <a:r>
              <a:rPr lang="it-IT" altLang="zh-TW" sz="2400" dirty="0"/>
              <a:t>(dalla radice </a:t>
            </a:r>
            <a:r>
              <a:rPr lang="it-IT" altLang="zh-TW" sz="2400" i="1" dirty="0"/>
              <a:t>su</a:t>
            </a:r>
            <a:r>
              <a:rPr lang="it-IT" altLang="zh-TW" sz="2400" dirty="0"/>
              <a:t> che significa fluire)</a:t>
            </a:r>
          </a:p>
          <a:p>
            <a:r>
              <a:rPr lang="it-IT" sz="2400" i="1" dirty="0"/>
              <a:t>a </a:t>
            </a:r>
            <a:r>
              <a:rPr lang="it-IT" sz="2400" dirty="0"/>
              <a:t>indica direzione</a:t>
            </a:r>
            <a:r>
              <a:rPr lang="en-GB" sz="2400" dirty="0">
                <a:effectLst/>
                <a:latin typeface="Times New Roman" panose="02020603050405020304" pitchFamily="18" charset="0"/>
                <a:ea typeface="맑은 고딕" panose="020B0503020000020004" pitchFamily="50" charset="-127"/>
              </a:rPr>
              <a:t>, </a:t>
            </a:r>
            <a:r>
              <a:rPr lang="en-GB" sz="2400" dirty="0" err="1">
                <a:effectLst/>
                <a:latin typeface="Times New Roman" panose="02020603050405020304" pitchFamily="18" charset="0"/>
                <a:ea typeface="맑은 고딕" panose="020B0503020000020004" pitchFamily="50" charset="-127"/>
              </a:rPr>
              <a:t>tuttavia</a:t>
            </a:r>
            <a:r>
              <a:rPr lang="en-GB" sz="2400" dirty="0">
                <a:effectLst/>
                <a:latin typeface="Times New Roman" panose="02020603050405020304" pitchFamily="18" charset="0"/>
                <a:ea typeface="맑은 고딕" panose="020B0503020000020004" pitchFamily="50" charset="-127"/>
              </a:rPr>
              <a:t> </a:t>
            </a:r>
            <a:r>
              <a:rPr lang="en-GB" sz="2400" dirty="0" err="1">
                <a:latin typeface="Times New Roman" panose="02020603050405020304" pitchFamily="18" charset="0"/>
                <a:ea typeface="맑은 고딕" panose="020B0503020000020004" pitchFamily="50" charset="-127"/>
              </a:rPr>
              <a:t>i</a:t>
            </a:r>
            <a:r>
              <a:rPr lang="en-GB" sz="2400" dirty="0">
                <a:latin typeface="Times New Roman" panose="02020603050405020304" pitchFamily="18" charset="0"/>
                <a:ea typeface="맑은 고딕" panose="020B0503020000020004" pitchFamily="50" charset="-127"/>
              </a:rPr>
              <a:t> </a:t>
            </a:r>
            <a:r>
              <a:rPr lang="en-GB" sz="2400" dirty="0" err="1">
                <a:latin typeface="Times New Roman" panose="02020603050405020304" pitchFamily="18" charset="0"/>
                <a:ea typeface="맑은 고딕" panose="020B0503020000020004" pitchFamily="50" charset="-127"/>
              </a:rPr>
              <a:t>commentari</a:t>
            </a:r>
            <a:r>
              <a:rPr lang="en-GB" sz="2400" dirty="0">
                <a:latin typeface="Times New Roman" panose="02020603050405020304" pitchFamily="18" charset="0"/>
                <a:ea typeface="맑은 고딕" panose="020B0503020000020004" pitchFamily="50" charset="-127"/>
              </a:rPr>
              <a:t> non </a:t>
            </a:r>
            <a:r>
              <a:rPr lang="en-GB" sz="2400" dirty="0" err="1">
                <a:latin typeface="Times New Roman" panose="02020603050405020304" pitchFamily="18" charset="0"/>
                <a:ea typeface="맑은 고딕" panose="020B0503020000020004" pitchFamily="50" charset="-127"/>
              </a:rPr>
              <a:t>sono</a:t>
            </a:r>
            <a:r>
              <a:rPr lang="en-GB" sz="2400" dirty="0">
                <a:latin typeface="Times New Roman" panose="02020603050405020304" pitchFamily="18" charset="0"/>
                <a:ea typeface="맑은 고딕" panose="020B0503020000020004" pitchFamily="50" charset="-127"/>
              </a:rPr>
              <a:t> </a:t>
            </a:r>
            <a:r>
              <a:rPr lang="en-GB" sz="2400" dirty="0" err="1">
                <a:latin typeface="Times New Roman" panose="02020603050405020304" pitchFamily="18" charset="0"/>
                <a:ea typeface="맑은 고딕" panose="020B0503020000020004" pitchFamily="50" charset="-127"/>
              </a:rPr>
              <a:t>certi</a:t>
            </a:r>
            <a:r>
              <a:rPr lang="en-GB" sz="2400" dirty="0">
                <a:latin typeface="Times New Roman" panose="02020603050405020304" pitchFamily="18" charset="0"/>
                <a:ea typeface="맑은 고딕" panose="020B0503020000020004" pitchFamily="50" charset="-127"/>
              </a:rPr>
              <a:t> di quale </a:t>
            </a:r>
            <a:r>
              <a:rPr lang="en-GB" sz="2400" dirty="0" err="1">
                <a:latin typeface="Times New Roman" panose="02020603050405020304" pitchFamily="18" charset="0"/>
                <a:ea typeface="맑은 고딕" panose="020B0503020000020004" pitchFamily="50" charset="-127"/>
              </a:rPr>
              <a:t>direzione</a:t>
            </a:r>
            <a:r>
              <a:rPr lang="en-GB" sz="2400" dirty="0">
                <a:latin typeface="Times New Roman" panose="02020603050405020304" pitchFamily="18" charset="0"/>
                <a:ea typeface="맑은 고딕" panose="020B0503020000020004" pitchFamily="50" charset="-127"/>
              </a:rPr>
              <a:t>. </a:t>
            </a:r>
            <a:r>
              <a:rPr lang="en-GB" sz="2400" dirty="0" err="1">
                <a:latin typeface="Times New Roman" panose="02020603050405020304" pitchFamily="18" charset="0"/>
                <a:ea typeface="맑은 고딕" panose="020B0503020000020004" pitchFamily="50" charset="-127"/>
              </a:rPr>
              <a:t>Confrontando</a:t>
            </a:r>
            <a:r>
              <a:rPr lang="en-GB" sz="2400" dirty="0">
                <a:latin typeface="Times New Roman" panose="02020603050405020304" pitchFamily="18" charset="0"/>
                <a:ea typeface="맑은 고딕" panose="020B0503020000020004" pitchFamily="50" charset="-127"/>
              </a:rPr>
              <a:t> il </a:t>
            </a:r>
            <a:r>
              <a:rPr lang="en-GB" sz="2400" dirty="0" err="1">
                <a:latin typeface="Times New Roman" panose="02020603050405020304" pitchFamily="18" charset="0"/>
                <a:ea typeface="맑은 고딕" panose="020B0503020000020004" pitchFamily="50" charset="-127"/>
              </a:rPr>
              <a:t>termine</a:t>
            </a:r>
            <a:r>
              <a:rPr lang="en-GB" sz="2400" dirty="0">
                <a:latin typeface="Times New Roman" panose="02020603050405020304" pitchFamily="18" charset="0"/>
                <a:ea typeface="맑은 고딕" panose="020B0503020000020004" pitchFamily="50" charset="-127"/>
              </a:rPr>
              <a:t> con </a:t>
            </a:r>
            <a:r>
              <a:rPr lang="en-GB" sz="2400" dirty="0" err="1">
                <a:latin typeface="Times New Roman" panose="02020603050405020304" pitchFamily="18" charset="0"/>
                <a:ea typeface="맑은 고딕" panose="020B0503020000020004" pitchFamily="50" charset="-127"/>
              </a:rPr>
              <a:t>alcuni</a:t>
            </a:r>
            <a:r>
              <a:rPr lang="en-GB" sz="2400" dirty="0">
                <a:latin typeface="Times New Roman" panose="02020603050405020304" pitchFamily="18" charset="0"/>
                <a:ea typeface="맑은 고딕" panose="020B0503020000020004" pitchFamily="50" charset="-127"/>
              </a:rPr>
              <a:t> </a:t>
            </a:r>
            <a:r>
              <a:rPr lang="en-GB" sz="2400" dirty="0" err="1">
                <a:latin typeface="Times New Roman" panose="02020603050405020304" pitchFamily="18" charset="0"/>
                <a:ea typeface="맑은 고딕" panose="020B0503020000020004" pitchFamily="50" charset="-127"/>
              </a:rPr>
              <a:t>suoi</a:t>
            </a:r>
            <a:r>
              <a:rPr lang="en-GB" sz="2400" dirty="0">
                <a:latin typeface="Times New Roman" panose="02020603050405020304" pitchFamily="18" charset="0"/>
                <a:ea typeface="맑은 고딕" panose="020B0503020000020004" pitchFamily="50" charset="-127"/>
              </a:rPr>
              <a:t> </a:t>
            </a:r>
            <a:r>
              <a:rPr lang="en-GB" sz="2400" dirty="0" err="1">
                <a:latin typeface="Times New Roman" panose="02020603050405020304" pitchFamily="18" charset="0"/>
                <a:ea typeface="맑은 고딕" panose="020B0503020000020004" pitchFamily="50" charset="-127"/>
              </a:rPr>
              <a:t>composti</a:t>
            </a:r>
            <a:r>
              <a:rPr lang="en-GB" sz="2400" dirty="0">
                <a:latin typeface="Times New Roman" panose="02020603050405020304" pitchFamily="18" charset="0"/>
                <a:ea typeface="맑은 고딕" panose="020B0503020000020004" pitchFamily="50" charset="-127"/>
              </a:rPr>
              <a:t>, </a:t>
            </a:r>
            <a:r>
              <a:rPr lang="en-GB" sz="2400" dirty="0" err="1">
                <a:latin typeface="Times New Roman" panose="02020603050405020304" pitchFamily="18" charset="0"/>
                <a:ea typeface="맑은 고딕" panose="020B0503020000020004" pitchFamily="50" charset="-127"/>
              </a:rPr>
              <a:t>si</a:t>
            </a:r>
            <a:r>
              <a:rPr lang="en-GB" sz="2400" dirty="0">
                <a:latin typeface="Times New Roman" panose="02020603050405020304" pitchFamily="18" charset="0"/>
                <a:ea typeface="맑은 고딕" panose="020B0503020000020004" pitchFamily="50" charset="-127"/>
              </a:rPr>
              <a:t> deduce </a:t>
            </a:r>
            <a:r>
              <a:rPr lang="en-GB" sz="2400" dirty="0" err="1">
                <a:latin typeface="Times New Roman" panose="02020603050405020304" pitchFamily="18" charset="0"/>
                <a:ea typeface="맑은 고딕" panose="020B0503020000020004" pitchFamily="50" charset="-127"/>
              </a:rPr>
              <a:t>che</a:t>
            </a:r>
            <a:r>
              <a:rPr lang="en-GB" sz="2400" dirty="0">
                <a:latin typeface="Times New Roman" panose="02020603050405020304" pitchFamily="18" charset="0"/>
                <a:ea typeface="맑은 고딕" panose="020B0503020000020004" pitchFamily="50" charset="-127"/>
              </a:rPr>
              <a:t> la </a:t>
            </a:r>
            <a:r>
              <a:rPr lang="en-GB" sz="2400" dirty="0" err="1">
                <a:latin typeface="Times New Roman" panose="02020603050405020304" pitchFamily="18" charset="0"/>
                <a:ea typeface="맑은 고딕" panose="020B0503020000020004" pitchFamily="50" charset="-127"/>
              </a:rPr>
              <a:t>direzione</a:t>
            </a:r>
            <a:r>
              <a:rPr lang="en-GB" sz="2400" dirty="0">
                <a:latin typeface="Times New Roman" panose="02020603050405020304" pitchFamily="18" charset="0"/>
                <a:ea typeface="맑은 고딕" panose="020B0503020000020004" pitchFamily="50" charset="-127"/>
              </a:rPr>
              <a:t> </a:t>
            </a:r>
            <a:r>
              <a:rPr lang="en-GB" sz="2400" dirty="0" err="1">
                <a:latin typeface="Times New Roman" panose="02020603050405020304" pitchFamily="18" charset="0"/>
                <a:ea typeface="맑은 고딕" panose="020B0503020000020004" pitchFamily="50" charset="-127"/>
              </a:rPr>
              <a:t>più</a:t>
            </a:r>
            <a:r>
              <a:rPr lang="en-GB" sz="2400" dirty="0">
                <a:latin typeface="Times New Roman" panose="02020603050405020304" pitchFamily="18" charset="0"/>
                <a:ea typeface="맑은 고딕" panose="020B0503020000020004" pitchFamily="50" charset="-127"/>
              </a:rPr>
              <a:t> </a:t>
            </a:r>
            <a:r>
              <a:rPr lang="en-GB" sz="2400" dirty="0" err="1">
                <a:latin typeface="Times New Roman" panose="02020603050405020304" pitchFamily="18" charset="0"/>
                <a:ea typeface="맑은 고딕" panose="020B0503020000020004" pitchFamily="50" charset="-127"/>
              </a:rPr>
              <a:t>probabile</a:t>
            </a:r>
            <a:r>
              <a:rPr lang="en-GB" sz="2400" dirty="0">
                <a:latin typeface="Times New Roman" panose="02020603050405020304" pitchFamily="18" charset="0"/>
                <a:ea typeface="맑은 고딕" panose="020B0503020000020004" pitchFamily="50" charset="-127"/>
              </a:rPr>
              <a:t> è verso se </a:t>
            </a:r>
            <a:r>
              <a:rPr lang="en-GB" sz="2400" dirty="0" err="1">
                <a:latin typeface="Times New Roman" panose="02020603050405020304" pitchFamily="18" charset="0"/>
                <a:ea typeface="맑은 고딕" panose="020B0503020000020004" pitchFamily="50" charset="-127"/>
              </a:rPr>
              <a:t>stessi</a:t>
            </a:r>
            <a:r>
              <a:rPr lang="en-GB" sz="2400" dirty="0">
                <a:latin typeface="Times New Roman" panose="02020603050405020304" pitchFamily="18" charset="0"/>
                <a:ea typeface="맑은 고딕" panose="020B0503020000020004" pitchFamily="50" charset="-127"/>
              </a:rPr>
              <a:t>.</a:t>
            </a:r>
            <a:endParaRPr lang="en-US" sz="2400" dirty="0">
              <a:effectLst/>
              <a:latin typeface="Times New Roman" panose="02020603050405020304" pitchFamily="18" charset="0"/>
              <a:ea typeface="맑은 고딕" panose="020B0503020000020004" pitchFamily="50" charset="-127"/>
            </a:endParaRPr>
          </a:p>
        </p:txBody>
      </p:sp>
      <p:sp>
        <p:nvSpPr>
          <p:cNvPr id="4" name="Segnaposto contenuto 3">
            <a:extLst>
              <a:ext uri="{FF2B5EF4-FFF2-40B4-BE49-F238E27FC236}">
                <a16:creationId xmlns:a16="http://schemas.microsoft.com/office/drawing/2014/main" id="{79AB5751-4A87-A7A9-84FE-8764F5469EFE}"/>
              </a:ext>
            </a:extLst>
          </p:cNvPr>
          <p:cNvSpPr>
            <a:spLocks noGrp="1"/>
          </p:cNvSpPr>
          <p:nvPr>
            <p:ph sz="half" idx="2"/>
          </p:nvPr>
        </p:nvSpPr>
        <p:spPr>
          <a:xfrm>
            <a:off x="7478745" y="1295400"/>
            <a:ext cx="3570255" cy="4613748"/>
          </a:xfrm>
        </p:spPr>
        <p:txBody>
          <a:bodyPr>
            <a:normAutofit fontScale="92500" lnSpcReduction="20000"/>
          </a:bodyPr>
          <a:lstStyle/>
          <a:p>
            <a:r>
              <a:rPr lang="en-GB" sz="4400" dirty="0" err="1"/>
              <a:t>Kāmāsava</a:t>
            </a:r>
            <a:endParaRPr lang="en-GB" sz="4400" dirty="0"/>
          </a:p>
          <a:p>
            <a:r>
              <a:rPr lang="en-GB" sz="4400" dirty="0" err="1"/>
              <a:t>Bhavāsava</a:t>
            </a:r>
            <a:endParaRPr lang="en-GB" sz="4400" dirty="0"/>
          </a:p>
          <a:p>
            <a:r>
              <a:rPr lang="en-GB" sz="4400" dirty="0" err="1"/>
              <a:t>Avijjāsava</a:t>
            </a:r>
            <a:endParaRPr lang="en-GB" sz="4400" dirty="0"/>
          </a:p>
          <a:p>
            <a:r>
              <a:rPr lang="en-GB" sz="4400" dirty="0"/>
              <a:t>(</a:t>
            </a:r>
            <a:r>
              <a:rPr lang="en-GB" sz="4400" dirty="0" err="1"/>
              <a:t>Diṭṭhāsava</a:t>
            </a:r>
            <a:r>
              <a:rPr lang="en-GB" sz="4400" dirty="0"/>
              <a:t>)</a:t>
            </a:r>
          </a:p>
          <a:p>
            <a:endParaRPr lang="en-GB" dirty="0"/>
          </a:p>
        </p:txBody>
      </p:sp>
    </p:spTree>
    <p:extLst>
      <p:ext uri="{BB962C8B-B14F-4D97-AF65-F5344CB8AC3E}">
        <p14:creationId xmlns:p14="http://schemas.microsoft.com/office/powerpoint/2010/main" val="2004207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a:extLst>
              <a:ext uri="{FF2B5EF4-FFF2-40B4-BE49-F238E27FC236}">
                <a16:creationId xmlns:a16="http://schemas.microsoft.com/office/drawing/2014/main" id="{5E016A9C-036C-4F40-BA14-B8285622014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6985" b="16985"/>
          <a:stretch>
            <a:fillRect/>
          </a:stretch>
        </p:blipFill>
        <p:spPr>
          <a:xfrm>
            <a:off x="6441440" y="995364"/>
            <a:ext cx="4881880" cy="4873625"/>
          </a:xfrm>
        </p:spPr>
      </p:pic>
      <p:sp>
        <p:nvSpPr>
          <p:cNvPr id="9" name="Segnaposto testo 8">
            <a:extLst>
              <a:ext uri="{FF2B5EF4-FFF2-40B4-BE49-F238E27FC236}">
                <a16:creationId xmlns:a16="http://schemas.microsoft.com/office/drawing/2014/main" id="{C3422EA6-6A26-145F-40E5-5A3982725654}"/>
              </a:ext>
            </a:extLst>
          </p:cNvPr>
          <p:cNvSpPr>
            <a:spLocks noGrp="1"/>
          </p:cNvSpPr>
          <p:nvPr>
            <p:ph type="body" sz="half" idx="2"/>
          </p:nvPr>
        </p:nvSpPr>
        <p:spPr>
          <a:xfrm>
            <a:off x="1142999" y="964568"/>
            <a:ext cx="4607561" cy="4765672"/>
          </a:xfrm>
        </p:spPr>
        <p:txBody>
          <a:bodyPr>
            <a:noAutofit/>
          </a:bodyPr>
          <a:lstStyle/>
          <a:p>
            <a:r>
              <a:rPr lang="it-IT" sz="3200" i="0" dirty="0"/>
              <a:t>Tuttavia, nel </a:t>
            </a:r>
            <a:r>
              <a:rPr lang="it-IT" sz="3200" i="0" dirty="0" err="1"/>
              <a:t>Sabb</a:t>
            </a:r>
            <a:r>
              <a:rPr lang="it-IT" sz="3200" i="0" dirty="0" err="1">
                <a:latin typeface="Times New Roman" panose="02020603050405020304" pitchFamily="18" charset="0"/>
                <a:cs typeface="Times New Roman" panose="02020603050405020304" pitchFamily="18" charset="0"/>
              </a:rPr>
              <a:t>ā</a:t>
            </a:r>
            <a:r>
              <a:rPr lang="it-IT" sz="3200" i="0" dirty="0" err="1"/>
              <a:t>sava</a:t>
            </a:r>
            <a:r>
              <a:rPr lang="it-IT" sz="3200" i="0" dirty="0"/>
              <a:t> Sutta il termine </a:t>
            </a:r>
            <a:r>
              <a:rPr lang="it-IT" sz="3200" dirty="0"/>
              <a:t>āsava</a:t>
            </a:r>
            <a:r>
              <a:rPr lang="it-IT" sz="3200" i="0" dirty="0"/>
              <a:t> è evidentemente usato in senso lato per indicare qualunque tipo di contaminante ed azione inappropriata</a:t>
            </a:r>
            <a:endParaRPr lang="en-GB" sz="3200" i="0" dirty="0"/>
          </a:p>
        </p:txBody>
      </p:sp>
    </p:spTree>
    <p:extLst>
      <p:ext uri="{BB962C8B-B14F-4D97-AF65-F5344CB8AC3E}">
        <p14:creationId xmlns:p14="http://schemas.microsoft.com/office/powerpoint/2010/main" val="3226467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04C6EF-E2B1-CBE2-08DE-FF141E1A7FDE}"/>
              </a:ext>
            </a:extLst>
          </p:cNvPr>
          <p:cNvSpPr>
            <a:spLocks noGrp="1"/>
          </p:cNvSpPr>
          <p:nvPr>
            <p:ph type="title"/>
          </p:nvPr>
        </p:nvSpPr>
        <p:spPr>
          <a:xfrm>
            <a:off x="1143000" y="1600200"/>
            <a:ext cx="3932237" cy="2860040"/>
          </a:xfrm>
        </p:spPr>
        <p:txBody>
          <a:bodyPr/>
          <a:lstStyle/>
          <a:p>
            <a:r>
              <a:rPr lang="it-IT" dirty="0"/>
              <a:t>IL Sutta elenca sette modi di abbandonare gli āsava </a:t>
            </a:r>
            <a:endParaRPr lang="en-GB" dirty="0"/>
          </a:p>
        </p:txBody>
      </p:sp>
      <p:sp>
        <p:nvSpPr>
          <p:cNvPr id="3" name="Segnaposto contenuto 2">
            <a:extLst>
              <a:ext uri="{FF2B5EF4-FFF2-40B4-BE49-F238E27FC236}">
                <a16:creationId xmlns:a16="http://schemas.microsoft.com/office/drawing/2014/main" id="{0A42956F-F062-08D6-37B5-35620EE2B23B}"/>
              </a:ext>
            </a:extLst>
          </p:cNvPr>
          <p:cNvSpPr>
            <a:spLocks noGrp="1"/>
          </p:cNvSpPr>
          <p:nvPr>
            <p:ph idx="1"/>
          </p:nvPr>
        </p:nvSpPr>
        <p:spPr>
          <a:xfrm>
            <a:off x="5232400" y="487680"/>
            <a:ext cx="5816599" cy="6024879"/>
          </a:xfrm>
        </p:spPr>
        <p:txBody>
          <a:bodyPr>
            <a:normAutofit/>
          </a:bodyPr>
          <a:lstStyle/>
          <a:p>
            <a:r>
              <a:rPr lang="it-IT" sz="2800" dirty="0"/>
              <a:t>1. Abbandono tramite la visione</a:t>
            </a:r>
          </a:p>
          <a:p>
            <a:r>
              <a:rPr lang="en-GB" sz="2800" dirty="0"/>
              <a:t>2. </a:t>
            </a:r>
            <a:r>
              <a:rPr lang="en-GB" sz="2800" dirty="0" err="1"/>
              <a:t>Abbandono</a:t>
            </a:r>
            <a:r>
              <a:rPr lang="en-GB" sz="2800" dirty="0"/>
              <a:t> </a:t>
            </a:r>
            <a:r>
              <a:rPr lang="en-GB" sz="2800" dirty="0" err="1"/>
              <a:t>tramite</a:t>
            </a:r>
            <a:r>
              <a:rPr lang="en-GB" sz="2800" dirty="0"/>
              <a:t> il </a:t>
            </a:r>
            <a:r>
              <a:rPr lang="en-GB" sz="2800" dirty="0" err="1"/>
              <a:t>contenimento</a:t>
            </a:r>
            <a:endParaRPr lang="en-GB" sz="2800" dirty="0"/>
          </a:p>
          <a:p>
            <a:r>
              <a:rPr lang="en-GB" sz="2800" dirty="0"/>
              <a:t>3. </a:t>
            </a:r>
            <a:r>
              <a:rPr lang="en-GB" sz="2800" dirty="0" err="1"/>
              <a:t>Abbandono</a:t>
            </a:r>
            <a:r>
              <a:rPr lang="en-GB" sz="2800" dirty="0"/>
              <a:t> </a:t>
            </a:r>
            <a:r>
              <a:rPr lang="en-GB" sz="2800" dirty="0" err="1"/>
              <a:t>tramite</a:t>
            </a:r>
            <a:r>
              <a:rPr lang="en-GB" sz="2800" dirty="0"/>
              <a:t> </a:t>
            </a:r>
            <a:r>
              <a:rPr lang="en-GB" sz="2800" dirty="0" err="1"/>
              <a:t>l’uso</a:t>
            </a:r>
            <a:endParaRPr lang="en-GB" sz="2800" dirty="0"/>
          </a:p>
          <a:p>
            <a:r>
              <a:rPr lang="en-GB" sz="2800" dirty="0"/>
              <a:t>4. </a:t>
            </a:r>
            <a:r>
              <a:rPr lang="en-GB" sz="2800" dirty="0" err="1"/>
              <a:t>Abbandono</a:t>
            </a:r>
            <a:r>
              <a:rPr lang="en-GB" sz="2800" dirty="0"/>
              <a:t> </a:t>
            </a:r>
            <a:r>
              <a:rPr lang="en-GB" sz="2800" dirty="0" err="1"/>
              <a:t>tramite</a:t>
            </a:r>
            <a:r>
              <a:rPr lang="en-GB" sz="2800" dirty="0"/>
              <a:t> la </a:t>
            </a:r>
            <a:r>
              <a:rPr lang="en-GB" sz="2800" dirty="0" err="1"/>
              <a:t>sopportazione</a:t>
            </a:r>
            <a:endParaRPr lang="en-GB" sz="2800" dirty="0"/>
          </a:p>
          <a:p>
            <a:r>
              <a:rPr lang="en-GB" sz="2800" dirty="0"/>
              <a:t>5. </a:t>
            </a:r>
            <a:r>
              <a:rPr lang="en-GB" sz="2800" dirty="0" err="1"/>
              <a:t>Abbandono</a:t>
            </a:r>
            <a:r>
              <a:rPr lang="en-GB" sz="2800" dirty="0"/>
              <a:t> </a:t>
            </a:r>
            <a:r>
              <a:rPr lang="en-GB" sz="2800" dirty="0" err="1"/>
              <a:t>tramite</a:t>
            </a:r>
            <a:r>
              <a:rPr lang="en-GB" sz="2800" dirty="0"/>
              <a:t> </a:t>
            </a:r>
            <a:r>
              <a:rPr lang="en-GB" sz="2800" dirty="0" err="1"/>
              <a:t>l’atto</a:t>
            </a:r>
            <a:r>
              <a:rPr lang="en-GB" sz="2800" dirty="0"/>
              <a:t> di </a:t>
            </a:r>
            <a:r>
              <a:rPr lang="en-GB" sz="2800" dirty="0" err="1"/>
              <a:t>evitare</a:t>
            </a:r>
            <a:endParaRPr lang="en-GB" sz="2800" dirty="0"/>
          </a:p>
          <a:p>
            <a:r>
              <a:rPr lang="en-GB" sz="2800" dirty="0"/>
              <a:t>6. </a:t>
            </a:r>
            <a:r>
              <a:rPr lang="en-GB" sz="2800" dirty="0" err="1"/>
              <a:t>Abbandono</a:t>
            </a:r>
            <a:r>
              <a:rPr lang="en-GB" sz="2800" dirty="0"/>
              <a:t> </a:t>
            </a:r>
            <a:r>
              <a:rPr lang="en-GB" sz="2800" dirty="0" err="1"/>
              <a:t>tramite</a:t>
            </a:r>
            <a:r>
              <a:rPr lang="en-GB" sz="2800" dirty="0"/>
              <a:t> la </a:t>
            </a:r>
            <a:r>
              <a:rPr lang="en-GB" sz="2800" dirty="0" err="1"/>
              <a:t>rimozione</a:t>
            </a:r>
            <a:endParaRPr lang="en-GB" sz="2800" dirty="0"/>
          </a:p>
          <a:p>
            <a:r>
              <a:rPr lang="en-GB" sz="2800" dirty="0"/>
              <a:t>7. </a:t>
            </a:r>
            <a:r>
              <a:rPr lang="en-GB" sz="2800" dirty="0" err="1"/>
              <a:t>Abbandono</a:t>
            </a:r>
            <a:r>
              <a:rPr lang="en-GB" sz="2800" dirty="0"/>
              <a:t> </a:t>
            </a:r>
            <a:r>
              <a:rPr lang="en-GB" sz="2800" dirty="0" err="1"/>
              <a:t>tramite</a:t>
            </a:r>
            <a:r>
              <a:rPr lang="en-GB" sz="2800" dirty="0"/>
              <a:t> lo </a:t>
            </a:r>
            <a:r>
              <a:rPr lang="en-GB" sz="2800" dirty="0" err="1"/>
              <a:t>sviluppo</a:t>
            </a:r>
            <a:endParaRPr lang="en-GB" sz="2800" dirty="0"/>
          </a:p>
        </p:txBody>
      </p:sp>
    </p:spTree>
    <p:extLst>
      <p:ext uri="{BB962C8B-B14F-4D97-AF65-F5344CB8AC3E}">
        <p14:creationId xmlns:p14="http://schemas.microsoft.com/office/powerpoint/2010/main" val="1369142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immagine 5" descr="Immagine che contiene albero, esterni, cielo, pianta&#10;&#10;Descrizione generata automaticamente">
            <a:extLst>
              <a:ext uri="{FF2B5EF4-FFF2-40B4-BE49-F238E27FC236}">
                <a16:creationId xmlns:a16="http://schemas.microsoft.com/office/drawing/2014/main" id="{188B1576-ED00-BF01-3A35-6A0015DE410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5979" b="5979"/>
          <a:stretch>
            <a:fillRect/>
          </a:stretch>
        </p:blipFill>
        <p:spPr>
          <a:xfrm>
            <a:off x="6329680" y="987425"/>
            <a:ext cx="4719320" cy="4873625"/>
          </a:xfrm>
        </p:spPr>
      </p:pic>
      <p:sp>
        <p:nvSpPr>
          <p:cNvPr id="3" name="Segnaposto testo 2">
            <a:extLst>
              <a:ext uri="{FF2B5EF4-FFF2-40B4-BE49-F238E27FC236}">
                <a16:creationId xmlns:a16="http://schemas.microsoft.com/office/drawing/2014/main" id="{8CEEAA9E-39C6-368C-12DC-8342F7BA0F80}"/>
              </a:ext>
            </a:extLst>
          </p:cNvPr>
          <p:cNvSpPr>
            <a:spLocks noGrp="1"/>
          </p:cNvSpPr>
          <p:nvPr>
            <p:ph type="body" sz="half" idx="2"/>
          </p:nvPr>
        </p:nvSpPr>
        <p:spPr>
          <a:xfrm>
            <a:off x="314960" y="695960"/>
            <a:ext cx="5659120" cy="5897880"/>
          </a:xfrm>
        </p:spPr>
        <p:txBody>
          <a:bodyPr>
            <a:noAutofit/>
          </a:bodyPr>
          <a:lstStyle/>
          <a:p>
            <a:r>
              <a:rPr lang="it-IT" sz="2400" i="0" dirty="0"/>
              <a:t>“Monaci, io dico che la distruzione degli influssi è per coloro che conoscono e vedono, non per coloro che non conoscono e non vedono. Coloro che conoscono e vedono cosa? </a:t>
            </a:r>
            <a:r>
              <a:rPr lang="it-IT" sz="2400" b="1" i="0" u="sng" dirty="0"/>
              <a:t>Adeguata attenzione ed inadeguata attenzione</a:t>
            </a:r>
            <a:r>
              <a:rPr lang="it-IT" sz="2400" i="0" dirty="0"/>
              <a:t>. Quando uno presta inadeguata attenzione, influssi non ancora sorti sorgono e influssi già sorti si accrescono. Quando uno presta adeguata attenzione, influssi non ancora sorti non sorgono, e influssi già sorti vengono abbandonati.» </a:t>
            </a:r>
            <a:endParaRPr lang="en-GB" sz="2400" i="0" dirty="0"/>
          </a:p>
        </p:txBody>
      </p:sp>
    </p:spTree>
    <p:extLst>
      <p:ext uri="{BB962C8B-B14F-4D97-AF65-F5344CB8AC3E}">
        <p14:creationId xmlns:p14="http://schemas.microsoft.com/office/powerpoint/2010/main" val="665519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012E3094-1A3B-6C88-3DD9-476844016A84}"/>
              </a:ext>
            </a:extLst>
          </p:cNvPr>
          <p:cNvSpPr>
            <a:spLocks noGrp="1"/>
          </p:cNvSpPr>
          <p:nvPr>
            <p:ph type="body" idx="1"/>
          </p:nvPr>
        </p:nvSpPr>
        <p:spPr>
          <a:xfrm>
            <a:off x="1051559" y="766647"/>
            <a:ext cx="4798980" cy="710119"/>
          </a:xfrm>
        </p:spPr>
        <p:txBody>
          <a:bodyPr>
            <a:normAutofit fontScale="92500" lnSpcReduction="20000"/>
          </a:bodyPr>
          <a:lstStyle/>
          <a:p>
            <a:r>
              <a:rPr lang="it-IT" dirty="0"/>
              <a:t>Cose appropriate per l’attenzione</a:t>
            </a:r>
            <a:endParaRPr lang="en-GB" dirty="0"/>
          </a:p>
        </p:txBody>
      </p:sp>
      <p:sp>
        <p:nvSpPr>
          <p:cNvPr id="4" name="Segnaposto contenuto 3">
            <a:extLst>
              <a:ext uri="{FF2B5EF4-FFF2-40B4-BE49-F238E27FC236}">
                <a16:creationId xmlns:a16="http://schemas.microsoft.com/office/drawing/2014/main" id="{422ABAFC-5FE0-CD1F-5887-DCCCE23C8185}"/>
              </a:ext>
            </a:extLst>
          </p:cNvPr>
          <p:cNvSpPr>
            <a:spLocks noGrp="1"/>
          </p:cNvSpPr>
          <p:nvPr>
            <p:ph sz="half" idx="2"/>
          </p:nvPr>
        </p:nvSpPr>
        <p:spPr>
          <a:xfrm>
            <a:off x="1051559" y="1788160"/>
            <a:ext cx="4798980" cy="4101939"/>
          </a:xfrm>
        </p:spPr>
        <p:txBody>
          <a:bodyPr/>
          <a:lstStyle/>
          <a:p>
            <a:r>
              <a:rPr lang="it-IT" sz="1800" dirty="0">
                <a:effectLst/>
                <a:latin typeface="Times New Roman" panose="02020603050405020304" pitchFamily="18" charset="0"/>
                <a:ea typeface="맑은 고딕" panose="020B0503020000020004" pitchFamily="50" charset="-127"/>
              </a:rPr>
              <a:t>“Quali sono le cose inappropriate per l’attenzione? Sono cose di natura tale che quando vi si presta attenzione l’influsso non ancora sorto del desiderio sensuale sorge e l’influsso già sorto del desiderio sensuale si accresce, l’influsso non ancora sorto dell’esistenza sorge e l’influsso già sorto dell’esistenza si accresce, l’influsso non ancora sorto dell’ignoranza sorge e l’influsso già sorto dell’ignoranza si accresce. Queste sono le cose inappropriate per l’attenzione.»</a:t>
            </a:r>
            <a:endParaRPr lang="en-GB" dirty="0"/>
          </a:p>
        </p:txBody>
      </p:sp>
      <p:sp>
        <p:nvSpPr>
          <p:cNvPr id="5" name="Segnaposto testo 4">
            <a:extLst>
              <a:ext uri="{FF2B5EF4-FFF2-40B4-BE49-F238E27FC236}">
                <a16:creationId xmlns:a16="http://schemas.microsoft.com/office/drawing/2014/main" id="{2487C31D-5B0C-C2FA-DD46-570A9BD859E4}"/>
              </a:ext>
            </a:extLst>
          </p:cNvPr>
          <p:cNvSpPr>
            <a:spLocks noGrp="1"/>
          </p:cNvSpPr>
          <p:nvPr>
            <p:ph type="body" sz="quarter" idx="3"/>
          </p:nvPr>
        </p:nvSpPr>
        <p:spPr>
          <a:xfrm>
            <a:off x="6250019" y="766647"/>
            <a:ext cx="4798981" cy="710119"/>
          </a:xfrm>
        </p:spPr>
        <p:txBody>
          <a:bodyPr>
            <a:normAutofit fontScale="92500" lnSpcReduction="20000"/>
          </a:bodyPr>
          <a:lstStyle/>
          <a:p>
            <a:r>
              <a:rPr lang="it-IT" dirty="0"/>
              <a:t>Cose inappropriate per l’attenzione</a:t>
            </a:r>
            <a:endParaRPr lang="en-GB" dirty="0"/>
          </a:p>
        </p:txBody>
      </p:sp>
      <p:sp>
        <p:nvSpPr>
          <p:cNvPr id="6" name="Segnaposto contenuto 5">
            <a:extLst>
              <a:ext uri="{FF2B5EF4-FFF2-40B4-BE49-F238E27FC236}">
                <a16:creationId xmlns:a16="http://schemas.microsoft.com/office/drawing/2014/main" id="{2E24FD36-7D5E-A533-4BA7-01FB3DEBA0F4}"/>
              </a:ext>
            </a:extLst>
          </p:cNvPr>
          <p:cNvSpPr>
            <a:spLocks noGrp="1"/>
          </p:cNvSpPr>
          <p:nvPr>
            <p:ph sz="quarter" idx="4"/>
          </p:nvPr>
        </p:nvSpPr>
        <p:spPr>
          <a:xfrm>
            <a:off x="6250019" y="1797995"/>
            <a:ext cx="4798982" cy="4092104"/>
          </a:xfrm>
        </p:spPr>
        <p:txBody>
          <a:bodyPr/>
          <a:lstStyle/>
          <a:p>
            <a:r>
              <a:rPr lang="it-IT" sz="1800" dirty="0">
                <a:effectLst/>
                <a:latin typeface="Times New Roman" panose="02020603050405020304" pitchFamily="18" charset="0"/>
                <a:ea typeface="맑은 고딕" panose="020B0503020000020004" pitchFamily="50" charset="-127"/>
              </a:rPr>
              <a:t>«E quali sono le cose appropriate per l’attenzione ? Sono cose di natura tale che quando vi si presta attenzione l’influsso non ancora sorto del desiderio sensuale non sorge e l’influsso già sorto del desiderio sensuale viene abbandonato, l’influsso non ancora sorto dell’esistenza non sorge e l’influsso già sorto dell’esistenza viene abbandonato, l’influsso non ancora sorto dell’ignoranza non sorge e l’influsso già sorto dell’ignoranza viene abbandonato.»</a:t>
            </a:r>
            <a:endParaRPr lang="en-GB" dirty="0"/>
          </a:p>
        </p:txBody>
      </p:sp>
    </p:spTree>
    <p:extLst>
      <p:ext uri="{BB962C8B-B14F-4D97-AF65-F5344CB8AC3E}">
        <p14:creationId xmlns:p14="http://schemas.microsoft.com/office/powerpoint/2010/main" val="334388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5B3304-26F6-4CCC-ACB6-CE3D95E2EEB6}"/>
              </a:ext>
            </a:extLst>
          </p:cNvPr>
          <p:cNvSpPr>
            <a:spLocks noGrp="1"/>
          </p:cNvSpPr>
          <p:nvPr>
            <p:ph type="title"/>
          </p:nvPr>
        </p:nvSpPr>
        <p:spPr>
          <a:xfrm>
            <a:off x="1142999" y="1676400"/>
            <a:ext cx="3932237" cy="898186"/>
          </a:xfrm>
        </p:spPr>
        <p:txBody>
          <a:bodyPr/>
          <a:lstStyle/>
          <a:p>
            <a:r>
              <a:rPr lang="it-IT" dirty="0"/>
              <a:t>AN 4:14 Contenimento</a:t>
            </a:r>
            <a:endParaRPr lang="en-GB" dirty="0"/>
          </a:p>
        </p:txBody>
      </p:sp>
      <p:sp>
        <p:nvSpPr>
          <p:cNvPr id="3" name="Segnaposto contenuto 2">
            <a:extLst>
              <a:ext uri="{FF2B5EF4-FFF2-40B4-BE49-F238E27FC236}">
                <a16:creationId xmlns:a16="http://schemas.microsoft.com/office/drawing/2014/main" id="{2BD16BB3-0C89-09EA-9D73-3D8265E287DB}"/>
              </a:ext>
            </a:extLst>
          </p:cNvPr>
          <p:cNvSpPr>
            <a:spLocks noGrp="1"/>
          </p:cNvSpPr>
          <p:nvPr>
            <p:ph idx="1"/>
          </p:nvPr>
        </p:nvSpPr>
        <p:spPr/>
        <p:txBody>
          <a:bodyPr>
            <a:normAutofit lnSpcReduction="10000"/>
          </a:bodyPr>
          <a:lstStyle/>
          <a:p>
            <a:r>
              <a:rPr lang="it-IT" dirty="0"/>
              <a:t>1. Sforzo mediante il contenimento</a:t>
            </a:r>
          </a:p>
          <a:p>
            <a:r>
              <a:rPr lang="it-IT" dirty="0"/>
              <a:t>2. Sforzo mediante l’abbandono</a:t>
            </a:r>
          </a:p>
          <a:p>
            <a:r>
              <a:rPr lang="it-IT" dirty="0"/>
              <a:t>3. Sforzo mediante lo sviluppo</a:t>
            </a:r>
          </a:p>
          <a:p>
            <a:r>
              <a:rPr lang="it-IT" dirty="0"/>
              <a:t>4. Sforzi mediante protezione</a:t>
            </a:r>
            <a:endParaRPr lang="en-GB" dirty="0"/>
          </a:p>
        </p:txBody>
      </p:sp>
      <p:sp>
        <p:nvSpPr>
          <p:cNvPr id="4" name="Segnaposto testo 3">
            <a:extLst>
              <a:ext uri="{FF2B5EF4-FFF2-40B4-BE49-F238E27FC236}">
                <a16:creationId xmlns:a16="http://schemas.microsoft.com/office/drawing/2014/main" id="{E99FDB7C-9CB7-BAE9-089B-388AA6542F78}"/>
              </a:ext>
            </a:extLst>
          </p:cNvPr>
          <p:cNvSpPr>
            <a:spLocks noGrp="1"/>
          </p:cNvSpPr>
          <p:nvPr>
            <p:ph type="body" sz="half" idx="2"/>
          </p:nvPr>
        </p:nvSpPr>
        <p:spPr/>
        <p:txBody>
          <a:bodyPr>
            <a:normAutofit/>
          </a:bodyPr>
          <a:lstStyle/>
          <a:p>
            <a:r>
              <a:rPr lang="it-IT" sz="2800" i="0" dirty="0"/>
              <a:t>I quattro retti sforzi elencati in questo sutta sono diversi</a:t>
            </a:r>
            <a:endParaRPr lang="en-GB" sz="2800" i="0" dirty="0"/>
          </a:p>
        </p:txBody>
      </p:sp>
    </p:spTree>
    <p:extLst>
      <p:ext uri="{BB962C8B-B14F-4D97-AF65-F5344CB8AC3E}">
        <p14:creationId xmlns:p14="http://schemas.microsoft.com/office/powerpoint/2010/main" val="2041994335"/>
      </p:ext>
    </p:extLst>
  </p:cSld>
  <p:clrMapOvr>
    <a:masterClrMapping/>
  </p:clrMapOvr>
</p:sld>
</file>

<file path=ppt/theme/theme1.xml><?xml version="1.0" encoding="utf-8"?>
<a:theme xmlns:a="http://schemas.openxmlformats.org/drawingml/2006/main" name="RegattaVTI">
  <a:themeElements>
    <a:clrScheme name="Regatta Yellow">
      <a:dk1>
        <a:sysClr val="windowText" lastClr="000000"/>
      </a:dk1>
      <a:lt1>
        <a:sysClr val="window" lastClr="FFFFFF"/>
      </a:lt1>
      <a:dk2>
        <a:srgbClr val="181C30"/>
      </a:dk2>
      <a:lt2>
        <a:srgbClr val="C8E1F4"/>
      </a:lt2>
      <a:accent1>
        <a:srgbClr val="217ED3"/>
      </a:accent1>
      <a:accent2>
        <a:srgbClr val="B92525"/>
      </a:accent2>
      <a:accent3>
        <a:srgbClr val="18558C"/>
      </a:accent3>
      <a:accent4>
        <a:srgbClr val="1D8B35"/>
      </a:accent4>
      <a:accent5>
        <a:srgbClr val="EA75AA"/>
      </a:accent5>
      <a:accent6>
        <a:srgbClr val="F5A700"/>
      </a:accent6>
      <a:hlink>
        <a:srgbClr val="DB0000"/>
      </a:hlink>
      <a:folHlink>
        <a:srgbClr val="066BB6"/>
      </a:folHlink>
    </a:clrScheme>
    <a:fontScheme name="Walbaum Display">
      <a:majorFont>
        <a:latin typeface="Walbaum Display"/>
        <a:ea typeface=""/>
        <a:cs typeface=""/>
      </a:majorFont>
      <a:minorFont>
        <a:latin typeface="Walbaum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docProps/app.xml><?xml version="1.0" encoding="utf-8"?>
<Properties xmlns="http://schemas.openxmlformats.org/officeDocument/2006/extended-properties" xmlns:vt="http://schemas.openxmlformats.org/officeDocument/2006/docPropsVTypes">
  <TotalTime>548</TotalTime>
  <Words>1038</Words>
  <Application>Microsoft Office PowerPoint</Application>
  <PresentationFormat>Widescreen</PresentationFormat>
  <Paragraphs>67</Paragraphs>
  <Slides>15</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15</vt:i4>
      </vt:variant>
    </vt:vector>
  </HeadingPairs>
  <TitlesOfParts>
    <vt:vector size="23" baseType="lpstr">
      <vt:lpstr>Arial</vt:lpstr>
      <vt:lpstr>Georgia Pro Black</vt:lpstr>
      <vt:lpstr>Georgia Pro Cond Black</vt:lpstr>
      <vt:lpstr>Georgia Pro Cond Semibold</vt:lpstr>
      <vt:lpstr>Georgia Pro Semibold</vt:lpstr>
      <vt:lpstr>Times New Roman</vt:lpstr>
      <vt:lpstr>Walbaum Display</vt:lpstr>
      <vt:lpstr>RegattaVTI</vt:lpstr>
      <vt:lpstr>I Quattro Retti Sforzi</vt:lpstr>
      <vt:lpstr>Presentazione standard di PowerPoint</vt:lpstr>
      <vt:lpstr>Qualità salubri ed insalubri</vt:lpstr>
      <vt:lpstr>Thanissaro Bhikkhu, The Wings to Awakening, p. 100</vt:lpstr>
      <vt:lpstr>Attenzione appropriata/ inappropriata </vt:lpstr>
      <vt:lpstr>Manasikāra </vt:lpstr>
      <vt:lpstr>Yoniso</vt:lpstr>
      <vt:lpstr>Yoniso manasikāra ha quindi il significato di ATTENZIONE METICOLOSA O TOTALE</vt:lpstr>
      <vt:lpstr>Sabbāsava Sutta</vt:lpstr>
      <vt:lpstr>Āsava, influssi</vt:lpstr>
      <vt:lpstr>Presentazione standard di PowerPoint</vt:lpstr>
      <vt:lpstr>IL Sutta elenca sette modi di abbandonare gli āsava </vt:lpstr>
      <vt:lpstr>Presentazione standard di PowerPoint</vt:lpstr>
      <vt:lpstr>Presentazione standard di PowerPoint</vt:lpstr>
      <vt:lpstr>AN 4:14 Contenimento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Quattro Retti Sforzi</dc:title>
  <dc:creator>isabella coiutti</dc:creator>
  <cp:lastModifiedBy>isabella coiutti</cp:lastModifiedBy>
  <cp:revision>5</cp:revision>
  <dcterms:created xsi:type="dcterms:W3CDTF">2022-11-08T05:14:55Z</dcterms:created>
  <dcterms:modified xsi:type="dcterms:W3CDTF">2022-11-12T13:11:23Z</dcterms:modified>
</cp:coreProperties>
</file>