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59" r:id="rId5"/>
    <p:sldId id="260" r:id="rId6"/>
    <p:sldId id="261" r:id="rId7"/>
    <p:sldId id="262" r:id="rId8"/>
    <p:sldId id="263" r:id="rId9"/>
    <p:sldId id="266" r:id="rId10"/>
    <p:sldId id="268" r:id="rId11"/>
    <p:sldId id="264" r:id="rId12"/>
    <p:sldId id="265" r:id="rId13"/>
    <p:sldId id="267" r:id="rId14"/>
    <p:sldId id="269" r:id="rId15"/>
    <p:sldId id="270" r:id="rId16"/>
    <p:sldId id="271" r:id="rId17"/>
    <p:sldId id="272" r:id="rId18"/>
    <p:sldId id="273" r:id="rId19"/>
    <p:sldId id="279" r:id="rId20"/>
    <p:sldId id="281" r:id="rId21"/>
    <p:sldId id="282" r:id="rId22"/>
    <p:sldId id="280" r:id="rId23"/>
    <p:sldId id="288" r:id="rId24"/>
    <p:sldId id="274" r:id="rId25"/>
    <p:sldId id="275" r:id="rId26"/>
    <p:sldId id="276" r:id="rId27"/>
    <p:sldId id="277" r:id="rId28"/>
    <p:sldId id="278" r:id="rId29"/>
    <p:sldId id="283" r:id="rId30"/>
    <p:sldId id="286" r:id="rId31"/>
    <p:sldId id="287"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ADDEA869-BD79-40B2-AAC4-5A375374C7C2}"/>
    <pc:docChg chg="custSel modSld">
      <pc:chgData name="isabella coiutti" userId="3098eb96f0132675" providerId="LiveId" clId="{ADDEA869-BD79-40B2-AAC4-5A375374C7C2}" dt="2023-01-07T07:33:00.551" v="80" actId="207"/>
      <pc:docMkLst>
        <pc:docMk/>
      </pc:docMkLst>
      <pc:sldChg chg="modSp mod">
        <pc:chgData name="isabella coiutti" userId="3098eb96f0132675" providerId="LiveId" clId="{ADDEA869-BD79-40B2-AAC4-5A375374C7C2}" dt="2023-01-07T07:05:21.667" v="14" actId="114"/>
        <pc:sldMkLst>
          <pc:docMk/>
          <pc:sldMk cId="3239093469" sldId="278"/>
        </pc:sldMkLst>
        <pc:graphicFrameChg chg="modGraphic">
          <ac:chgData name="isabella coiutti" userId="3098eb96f0132675" providerId="LiveId" clId="{ADDEA869-BD79-40B2-AAC4-5A375374C7C2}" dt="2023-01-07T07:05:21.667" v="14" actId="114"/>
          <ac:graphicFrameMkLst>
            <pc:docMk/>
            <pc:sldMk cId="3239093469" sldId="278"/>
            <ac:graphicFrameMk id="4" creationId="{95E637C0-CCA2-830B-A916-13B49280C819}"/>
          </ac:graphicFrameMkLst>
        </pc:graphicFrameChg>
      </pc:sldChg>
      <pc:sldChg chg="modSp mod">
        <pc:chgData name="isabella coiutti" userId="3098eb96f0132675" providerId="LiveId" clId="{ADDEA869-BD79-40B2-AAC4-5A375374C7C2}" dt="2023-01-07T06:57:51.491" v="13" actId="20577"/>
        <pc:sldMkLst>
          <pc:docMk/>
          <pc:sldMk cId="2759428964" sldId="280"/>
        </pc:sldMkLst>
        <pc:spChg chg="mod">
          <ac:chgData name="isabella coiutti" userId="3098eb96f0132675" providerId="LiveId" clId="{ADDEA869-BD79-40B2-AAC4-5A375374C7C2}" dt="2023-01-07T06:57:51.491" v="13" actId="20577"/>
          <ac:spMkLst>
            <pc:docMk/>
            <pc:sldMk cId="2759428964" sldId="280"/>
            <ac:spMk id="3" creationId="{AED142C8-CE34-9177-AF5B-32DA9EC95E8A}"/>
          </ac:spMkLst>
        </pc:spChg>
      </pc:sldChg>
      <pc:sldChg chg="modSp mod">
        <pc:chgData name="isabella coiutti" userId="3098eb96f0132675" providerId="LiveId" clId="{ADDEA869-BD79-40B2-AAC4-5A375374C7C2}" dt="2023-01-07T07:28:46.649" v="74" actId="14100"/>
        <pc:sldMkLst>
          <pc:docMk/>
          <pc:sldMk cId="1089346598" sldId="284"/>
        </pc:sldMkLst>
        <pc:graphicFrameChg chg="mod modGraphic">
          <ac:chgData name="isabella coiutti" userId="3098eb96f0132675" providerId="LiveId" clId="{ADDEA869-BD79-40B2-AAC4-5A375374C7C2}" dt="2023-01-07T07:28:46.649" v="74" actId="14100"/>
          <ac:graphicFrameMkLst>
            <pc:docMk/>
            <pc:sldMk cId="1089346598" sldId="284"/>
            <ac:graphicFrameMk id="4" creationId="{A8B840D6-198B-DB29-623F-8C42D508F89B}"/>
          </ac:graphicFrameMkLst>
        </pc:graphicFrameChg>
      </pc:sldChg>
      <pc:sldChg chg="modSp mod">
        <pc:chgData name="isabella coiutti" userId="3098eb96f0132675" providerId="LiveId" clId="{ADDEA869-BD79-40B2-AAC4-5A375374C7C2}" dt="2023-01-07T07:33:00.551" v="80" actId="207"/>
        <pc:sldMkLst>
          <pc:docMk/>
          <pc:sldMk cId="1210301368" sldId="285"/>
        </pc:sldMkLst>
        <pc:spChg chg="mod">
          <ac:chgData name="isabella coiutti" userId="3098eb96f0132675" providerId="LiveId" clId="{ADDEA869-BD79-40B2-AAC4-5A375374C7C2}" dt="2023-01-07T07:33:00.551" v="80" actId="207"/>
          <ac:spMkLst>
            <pc:docMk/>
            <pc:sldMk cId="1210301368" sldId="285"/>
            <ac:spMk id="3" creationId="{101A7FC1-0FFF-2903-7354-E8C484F15915}"/>
          </ac:spMkLst>
        </pc:spChg>
      </pc:sldChg>
      <pc:sldChg chg="delSp mod">
        <pc:chgData name="isabella coiutti" userId="3098eb96f0132675" providerId="LiveId" clId="{ADDEA869-BD79-40B2-AAC4-5A375374C7C2}" dt="2023-01-07T06:32:52.754" v="0" actId="478"/>
        <pc:sldMkLst>
          <pc:docMk/>
          <pc:sldMk cId="3424700720" sldId="288"/>
        </pc:sldMkLst>
        <pc:spChg chg="del">
          <ac:chgData name="isabella coiutti" userId="3098eb96f0132675" providerId="LiveId" clId="{ADDEA869-BD79-40B2-AAC4-5A375374C7C2}" dt="2023-01-07T06:32:52.754" v="0" actId="478"/>
          <ac:spMkLst>
            <pc:docMk/>
            <pc:sldMk cId="3424700720" sldId="288"/>
            <ac:spMk id="6" creationId="{32126F54-4EB6-B0B5-6B2E-347E2F5F054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A4557F-80E4-4960-8693-FA6E91455131}"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F1B90950-EDCC-4A28-A288-934BB8DC99DE}">
      <dgm:prSet phldrT="[Testo]" custT="1"/>
      <dgm:spPr>
        <a:solidFill>
          <a:schemeClr val="bg2"/>
        </a:solidFill>
      </dgm:spPr>
      <dgm:t>
        <a:bodyPr/>
        <a:lstStyle/>
        <a:p>
          <a:r>
            <a:rPr lang="it-IT" sz="2400" dirty="0">
              <a:latin typeface="Georgia Pro" panose="02040502050405020303" pitchFamily="18" charset="0"/>
            </a:rPr>
            <a:t>Retta opinione che si accorda con le verità</a:t>
          </a:r>
        </a:p>
        <a:p>
          <a:r>
            <a:rPr lang="it-IT" sz="2400" i="1" dirty="0" err="1">
              <a:latin typeface="Georgia Pro" panose="02040502050405020303" pitchFamily="18" charset="0"/>
            </a:rPr>
            <a:t>Saccanulomika</a:t>
          </a:r>
          <a:r>
            <a:rPr lang="it-IT" sz="2400" i="1" dirty="0">
              <a:latin typeface="Georgia Pro" panose="02040502050405020303" pitchFamily="18" charset="0"/>
            </a:rPr>
            <a:t> sammā </a:t>
          </a:r>
          <a:r>
            <a:rPr lang="it-IT" sz="2400" i="1" dirty="0" err="1">
              <a:latin typeface="Georgia Pro" panose="02040502050405020303" pitchFamily="18" charset="0"/>
            </a:rPr>
            <a:t>di</a:t>
          </a:r>
          <a:r>
            <a:rPr lang="it-IT" sz="2400" i="1" dirty="0" err="1">
              <a:latin typeface="Times New Roman" panose="02020603050405020304" pitchFamily="18" charset="0"/>
              <a:cs typeface="Times New Roman" panose="02020603050405020304" pitchFamily="18" charset="0"/>
            </a:rPr>
            <a:t>ṭṭ</a:t>
          </a:r>
          <a:r>
            <a:rPr lang="it-IT" sz="2400" i="1" dirty="0" err="1">
              <a:latin typeface="Georgia Pro" panose="02040502050405020303" pitchFamily="18" charset="0"/>
            </a:rPr>
            <a:t>hi</a:t>
          </a:r>
          <a:endParaRPr lang="it-IT" sz="2400" i="1" dirty="0">
            <a:latin typeface="Georgia Pro" panose="02040502050405020303" pitchFamily="18" charset="0"/>
          </a:endParaRPr>
        </a:p>
        <a:p>
          <a:r>
            <a:rPr lang="it-IT" sz="2000" i="1" dirty="0">
              <a:latin typeface="Georgia Pro" panose="02040502050405020303" pitchFamily="18" charset="0"/>
            </a:rPr>
            <a:t>La comprensione è inizialmente solo concettuale</a:t>
          </a:r>
          <a:endParaRPr lang="en-GB" sz="2000" i="1" dirty="0">
            <a:latin typeface="Georgia Pro" panose="02040502050405020303" pitchFamily="18" charset="0"/>
          </a:endParaRPr>
        </a:p>
      </dgm:t>
    </dgm:pt>
    <dgm:pt modelId="{A6CD5C0D-B0F7-4373-82E9-FFB2E8DBF421}" type="parTrans" cxnId="{DFA26D91-40C1-488C-9957-E915F8B8B641}">
      <dgm:prSet/>
      <dgm:spPr/>
      <dgm:t>
        <a:bodyPr/>
        <a:lstStyle/>
        <a:p>
          <a:endParaRPr lang="en-GB"/>
        </a:p>
      </dgm:t>
    </dgm:pt>
    <dgm:pt modelId="{7EFA6306-19C5-4A7C-AD54-EC5E33EAAA2F}" type="sibTrans" cxnId="{DFA26D91-40C1-488C-9957-E915F8B8B641}">
      <dgm:prSet/>
      <dgm:spPr/>
      <dgm:t>
        <a:bodyPr/>
        <a:lstStyle/>
        <a:p>
          <a:endParaRPr lang="en-GB"/>
        </a:p>
      </dgm:t>
    </dgm:pt>
    <dgm:pt modelId="{82941CA3-DF4C-4744-BAF0-1FB91479DDB3}">
      <dgm:prSet phldrT="[Testo]" custT="1"/>
      <dgm:spPr>
        <a:solidFill>
          <a:schemeClr val="bg2"/>
        </a:solidFill>
      </dgm:spPr>
      <dgm:t>
        <a:bodyPr/>
        <a:lstStyle/>
        <a:p>
          <a:r>
            <a:rPr lang="it-IT" sz="2400" dirty="0">
              <a:latin typeface="Georgia Pro" panose="02040502050405020303" pitchFamily="18" charset="0"/>
            </a:rPr>
            <a:t>Retta opinione che penetra le verità</a:t>
          </a:r>
        </a:p>
        <a:p>
          <a:r>
            <a:rPr lang="it-IT" sz="2400" i="1" dirty="0" err="1">
              <a:latin typeface="Georgia Pro" panose="02040502050405020303" pitchFamily="18" charset="0"/>
            </a:rPr>
            <a:t>Saccapa</a:t>
          </a:r>
          <a:r>
            <a:rPr lang="it-IT" sz="2400" i="1" dirty="0" err="1">
              <a:latin typeface="Times New Roman" panose="02020603050405020304" pitchFamily="18" charset="0"/>
              <a:cs typeface="Times New Roman" panose="02020603050405020304" pitchFamily="18" charset="0"/>
            </a:rPr>
            <a:t>ṭ</a:t>
          </a:r>
          <a:r>
            <a:rPr lang="it-IT" sz="2400" i="1" dirty="0" err="1">
              <a:latin typeface="Georgia Pro" panose="02040502050405020303" pitchFamily="18" charset="0"/>
            </a:rPr>
            <a:t>ivedha</a:t>
          </a:r>
          <a:r>
            <a:rPr lang="it-IT" sz="2400" i="1" dirty="0">
              <a:latin typeface="Georgia Pro" panose="02040502050405020303" pitchFamily="18" charset="0"/>
            </a:rPr>
            <a:t> sammā </a:t>
          </a:r>
          <a:r>
            <a:rPr lang="it-IT" sz="2400" i="1" dirty="0" err="1">
              <a:latin typeface="Georgia Pro" panose="02040502050405020303" pitchFamily="18" charset="0"/>
            </a:rPr>
            <a:t>di</a:t>
          </a:r>
          <a:r>
            <a:rPr lang="it-IT" sz="2400" i="1" dirty="0" err="1">
              <a:latin typeface="Times New Roman" panose="02020603050405020304" pitchFamily="18" charset="0"/>
              <a:cs typeface="Times New Roman" panose="02020603050405020304" pitchFamily="18" charset="0"/>
            </a:rPr>
            <a:t>ṭṭ</a:t>
          </a:r>
          <a:r>
            <a:rPr lang="it-IT" sz="2400" i="1" dirty="0" err="1">
              <a:latin typeface="Georgia Pro" panose="02040502050405020303" pitchFamily="18" charset="0"/>
            </a:rPr>
            <a:t>hi</a:t>
          </a:r>
          <a:endParaRPr lang="it-IT" sz="2400" i="1" dirty="0">
            <a:latin typeface="Georgia Pro" panose="02040502050405020303" pitchFamily="18" charset="0"/>
          </a:endParaRPr>
        </a:p>
        <a:p>
          <a:r>
            <a:rPr lang="it-IT" sz="2000" i="1" dirty="0">
              <a:latin typeface="Georgia Pro" panose="02040502050405020303" pitchFamily="18" charset="0"/>
            </a:rPr>
            <a:t>Alla realizzazione del primo frutto c’è la realizzazione e la visione diretta delle Quattro Nobili Verità</a:t>
          </a:r>
          <a:endParaRPr lang="en-GB" sz="2000" i="1" dirty="0">
            <a:latin typeface="Georgia Pro" panose="02040502050405020303" pitchFamily="18" charset="0"/>
          </a:endParaRPr>
        </a:p>
      </dgm:t>
    </dgm:pt>
    <dgm:pt modelId="{CE392B61-7B28-40C3-8340-C3C9CF9D6B7A}" type="parTrans" cxnId="{48649242-390C-4038-8FBE-E460BD3DA546}">
      <dgm:prSet/>
      <dgm:spPr/>
      <dgm:t>
        <a:bodyPr/>
        <a:lstStyle/>
        <a:p>
          <a:endParaRPr lang="en-GB"/>
        </a:p>
      </dgm:t>
    </dgm:pt>
    <dgm:pt modelId="{74B2434A-C2EC-4C98-96C4-E0F978A6EDC1}" type="sibTrans" cxnId="{48649242-390C-4038-8FBE-E460BD3DA546}">
      <dgm:prSet/>
      <dgm:spPr/>
      <dgm:t>
        <a:bodyPr/>
        <a:lstStyle/>
        <a:p>
          <a:endParaRPr lang="en-GB"/>
        </a:p>
      </dgm:t>
    </dgm:pt>
    <dgm:pt modelId="{644EDA99-F1F2-4205-9A94-857378706D8C}" type="pres">
      <dgm:prSet presAssocID="{1EA4557F-80E4-4960-8693-FA6E91455131}" presName="rootnode" presStyleCnt="0">
        <dgm:presLayoutVars>
          <dgm:chMax/>
          <dgm:chPref/>
          <dgm:dir/>
          <dgm:animLvl val="lvl"/>
        </dgm:presLayoutVars>
      </dgm:prSet>
      <dgm:spPr/>
    </dgm:pt>
    <dgm:pt modelId="{100A7774-CA5A-4AD4-BDEE-BD52A854F9A5}" type="pres">
      <dgm:prSet presAssocID="{F1B90950-EDCC-4A28-A288-934BB8DC99DE}" presName="composite" presStyleCnt="0"/>
      <dgm:spPr/>
    </dgm:pt>
    <dgm:pt modelId="{A0A706C2-A684-44E5-AC5A-5C44C51E3F61}" type="pres">
      <dgm:prSet presAssocID="{F1B90950-EDCC-4A28-A288-934BB8DC99DE}" presName="LShape" presStyleLbl="alignNode1" presStyleIdx="0" presStyleCnt="3"/>
      <dgm:spPr>
        <a:solidFill>
          <a:schemeClr val="accent6">
            <a:lumMod val="60000"/>
            <a:lumOff val="40000"/>
          </a:schemeClr>
        </a:solidFill>
      </dgm:spPr>
    </dgm:pt>
    <dgm:pt modelId="{BFEA4A3C-72C4-481D-8E2E-4339FF2806E4}" type="pres">
      <dgm:prSet presAssocID="{F1B90950-EDCC-4A28-A288-934BB8DC99DE}" presName="ParentText" presStyleLbl="revTx" presStyleIdx="0" presStyleCnt="2">
        <dgm:presLayoutVars>
          <dgm:chMax val="0"/>
          <dgm:chPref val="0"/>
          <dgm:bulletEnabled val="1"/>
        </dgm:presLayoutVars>
      </dgm:prSet>
      <dgm:spPr/>
    </dgm:pt>
    <dgm:pt modelId="{91A402F9-361E-42AA-B63B-04D19198C3AF}" type="pres">
      <dgm:prSet presAssocID="{F1B90950-EDCC-4A28-A288-934BB8DC99DE}" presName="Triangle" presStyleLbl="alignNode1" presStyleIdx="1" presStyleCnt="3"/>
      <dgm:spPr>
        <a:solidFill>
          <a:schemeClr val="accent6">
            <a:lumMod val="60000"/>
            <a:lumOff val="40000"/>
          </a:schemeClr>
        </a:solidFill>
      </dgm:spPr>
    </dgm:pt>
    <dgm:pt modelId="{29029847-6E4D-409F-A0EE-084B267046D4}" type="pres">
      <dgm:prSet presAssocID="{7EFA6306-19C5-4A7C-AD54-EC5E33EAAA2F}" presName="sibTrans" presStyleCnt="0"/>
      <dgm:spPr/>
    </dgm:pt>
    <dgm:pt modelId="{F3EFEFA3-8BB2-48CC-AC84-654D192FA391}" type="pres">
      <dgm:prSet presAssocID="{7EFA6306-19C5-4A7C-AD54-EC5E33EAAA2F}" presName="space" presStyleCnt="0"/>
      <dgm:spPr/>
    </dgm:pt>
    <dgm:pt modelId="{EF4F9A90-43FA-4245-89DA-8952555252D6}" type="pres">
      <dgm:prSet presAssocID="{82941CA3-DF4C-4744-BAF0-1FB91479DDB3}" presName="composite" presStyleCnt="0"/>
      <dgm:spPr/>
    </dgm:pt>
    <dgm:pt modelId="{199368EB-4A14-4340-9246-E18AE09A4775}" type="pres">
      <dgm:prSet presAssocID="{82941CA3-DF4C-4744-BAF0-1FB91479DDB3}" presName="LShape" presStyleLbl="alignNode1" presStyleIdx="2" presStyleCnt="3"/>
      <dgm:spPr>
        <a:solidFill>
          <a:schemeClr val="accent6">
            <a:lumMod val="60000"/>
            <a:lumOff val="40000"/>
          </a:schemeClr>
        </a:solidFill>
      </dgm:spPr>
    </dgm:pt>
    <dgm:pt modelId="{B145798A-1825-4F5E-993F-346AC163DD44}" type="pres">
      <dgm:prSet presAssocID="{82941CA3-DF4C-4744-BAF0-1FB91479DDB3}" presName="ParentText" presStyleLbl="revTx" presStyleIdx="1" presStyleCnt="2">
        <dgm:presLayoutVars>
          <dgm:chMax val="0"/>
          <dgm:chPref val="0"/>
          <dgm:bulletEnabled val="1"/>
        </dgm:presLayoutVars>
      </dgm:prSet>
      <dgm:spPr/>
    </dgm:pt>
  </dgm:ptLst>
  <dgm:cxnLst>
    <dgm:cxn modelId="{91F0280A-3FCB-4E54-8D78-11C45D1B1FAB}" type="presOf" srcId="{F1B90950-EDCC-4A28-A288-934BB8DC99DE}" destId="{BFEA4A3C-72C4-481D-8E2E-4339FF2806E4}" srcOrd="0" destOrd="0" presId="urn:microsoft.com/office/officeart/2009/3/layout/StepUpProcess"/>
    <dgm:cxn modelId="{6C1DBC26-2346-4228-B657-6D47D4B99395}" type="presOf" srcId="{1EA4557F-80E4-4960-8693-FA6E91455131}" destId="{644EDA99-F1F2-4205-9A94-857378706D8C}" srcOrd="0" destOrd="0" presId="urn:microsoft.com/office/officeart/2009/3/layout/StepUpProcess"/>
    <dgm:cxn modelId="{48649242-390C-4038-8FBE-E460BD3DA546}" srcId="{1EA4557F-80E4-4960-8693-FA6E91455131}" destId="{82941CA3-DF4C-4744-BAF0-1FB91479DDB3}" srcOrd="1" destOrd="0" parTransId="{CE392B61-7B28-40C3-8340-C3C9CF9D6B7A}" sibTransId="{74B2434A-C2EC-4C98-96C4-E0F978A6EDC1}"/>
    <dgm:cxn modelId="{05085C91-C58F-4EC4-9C31-1820C495B629}" type="presOf" srcId="{82941CA3-DF4C-4744-BAF0-1FB91479DDB3}" destId="{B145798A-1825-4F5E-993F-346AC163DD44}" srcOrd="0" destOrd="0" presId="urn:microsoft.com/office/officeart/2009/3/layout/StepUpProcess"/>
    <dgm:cxn modelId="{DFA26D91-40C1-488C-9957-E915F8B8B641}" srcId="{1EA4557F-80E4-4960-8693-FA6E91455131}" destId="{F1B90950-EDCC-4A28-A288-934BB8DC99DE}" srcOrd="0" destOrd="0" parTransId="{A6CD5C0D-B0F7-4373-82E9-FFB2E8DBF421}" sibTransId="{7EFA6306-19C5-4A7C-AD54-EC5E33EAAA2F}"/>
    <dgm:cxn modelId="{C248DDDE-9401-4E5C-A516-2876BA25DA98}" type="presParOf" srcId="{644EDA99-F1F2-4205-9A94-857378706D8C}" destId="{100A7774-CA5A-4AD4-BDEE-BD52A854F9A5}" srcOrd="0" destOrd="0" presId="urn:microsoft.com/office/officeart/2009/3/layout/StepUpProcess"/>
    <dgm:cxn modelId="{6D41CFE0-8934-40DD-8D18-D88BF7E9636B}" type="presParOf" srcId="{100A7774-CA5A-4AD4-BDEE-BD52A854F9A5}" destId="{A0A706C2-A684-44E5-AC5A-5C44C51E3F61}" srcOrd="0" destOrd="0" presId="urn:microsoft.com/office/officeart/2009/3/layout/StepUpProcess"/>
    <dgm:cxn modelId="{472046CA-6BCE-4661-B28E-3A22706CD098}" type="presParOf" srcId="{100A7774-CA5A-4AD4-BDEE-BD52A854F9A5}" destId="{BFEA4A3C-72C4-481D-8E2E-4339FF2806E4}" srcOrd="1" destOrd="0" presId="urn:microsoft.com/office/officeart/2009/3/layout/StepUpProcess"/>
    <dgm:cxn modelId="{B2B846D8-C760-4289-9FAC-194ABE3C023C}" type="presParOf" srcId="{100A7774-CA5A-4AD4-BDEE-BD52A854F9A5}" destId="{91A402F9-361E-42AA-B63B-04D19198C3AF}" srcOrd="2" destOrd="0" presId="urn:microsoft.com/office/officeart/2009/3/layout/StepUpProcess"/>
    <dgm:cxn modelId="{E13DA821-DC7D-4EF4-97AC-DB3B8C5555A4}" type="presParOf" srcId="{644EDA99-F1F2-4205-9A94-857378706D8C}" destId="{29029847-6E4D-409F-A0EE-084B267046D4}" srcOrd="1" destOrd="0" presId="urn:microsoft.com/office/officeart/2009/3/layout/StepUpProcess"/>
    <dgm:cxn modelId="{AF0051CE-789B-4DEA-A51C-9598E76BEE92}" type="presParOf" srcId="{29029847-6E4D-409F-A0EE-084B267046D4}" destId="{F3EFEFA3-8BB2-48CC-AC84-654D192FA391}" srcOrd="0" destOrd="0" presId="urn:microsoft.com/office/officeart/2009/3/layout/StepUpProcess"/>
    <dgm:cxn modelId="{1A1C3D91-EF64-424E-B158-F8A389203F1E}" type="presParOf" srcId="{644EDA99-F1F2-4205-9A94-857378706D8C}" destId="{EF4F9A90-43FA-4245-89DA-8952555252D6}" srcOrd="2" destOrd="0" presId="urn:microsoft.com/office/officeart/2009/3/layout/StepUpProcess"/>
    <dgm:cxn modelId="{86B37C16-B77A-4303-8523-6923DAA1F797}" type="presParOf" srcId="{EF4F9A90-43FA-4245-89DA-8952555252D6}" destId="{199368EB-4A14-4340-9246-E18AE09A4775}" srcOrd="0" destOrd="0" presId="urn:microsoft.com/office/officeart/2009/3/layout/StepUpProcess"/>
    <dgm:cxn modelId="{4F27C445-529C-4CF1-991A-5996AF02BEDA}" type="presParOf" srcId="{EF4F9A90-43FA-4245-89DA-8952555252D6}" destId="{B145798A-1825-4F5E-993F-346AC163DD44}"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706C2-A684-44E5-AC5A-5C44C51E3F61}">
      <dsp:nvSpPr>
        <dsp:cNvPr id="0" name=""/>
        <dsp:cNvSpPr/>
      </dsp:nvSpPr>
      <dsp:spPr>
        <a:xfrm rot="5400000">
          <a:off x="702957" y="595426"/>
          <a:ext cx="2107588" cy="3506979"/>
        </a:xfrm>
        <a:prstGeom prst="corner">
          <a:avLst>
            <a:gd name="adj1" fmla="val 16120"/>
            <a:gd name="adj2" fmla="val 16110"/>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EA4A3C-72C4-481D-8E2E-4339FF2806E4}">
      <dsp:nvSpPr>
        <dsp:cNvPr id="0" name=""/>
        <dsp:cNvSpPr/>
      </dsp:nvSpPr>
      <dsp:spPr>
        <a:xfrm>
          <a:off x="351148" y="1643257"/>
          <a:ext cx="3166120" cy="2775290"/>
        </a:xfrm>
        <a:prstGeom prst="rect">
          <a:avLst/>
        </a:prstGeom>
        <a:solidFill>
          <a:schemeClr val="bg2"/>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it-IT" sz="2400" kern="1200" dirty="0">
              <a:latin typeface="Georgia Pro" panose="02040502050405020303" pitchFamily="18" charset="0"/>
            </a:rPr>
            <a:t>Retta opinione che si accorda con le verità</a:t>
          </a:r>
        </a:p>
        <a:p>
          <a:pPr marL="0" lvl="0" indent="0" algn="l" defTabSz="1066800">
            <a:lnSpc>
              <a:spcPct val="90000"/>
            </a:lnSpc>
            <a:spcBef>
              <a:spcPct val="0"/>
            </a:spcBef>
            <a:spcAft>
              <a:spcPct val="35000"/>
            </a:spcAft>
            <a:buNone/>
          </a:pPr>
          <a:r>
            <a:rPr lang="it-IT" sz="2400" i="1" kern="1200" dirty="0" err="1">
              <a:latin typeface="Georgia Pro" panose="02040502050405020303" pitchFamily="18" charset="0"/>
            </a:rPr>
            <a:t>Saccanulomika</a:t>
          </a:r>
          <a:r>
            <a:rPr lang="it-IT" sz="2400" i="1" kern="1200" dirty="0">
              <a:latin typeface="Georgia Pro" panose="02040502050405020303" pitchFamily="18" charset="0"/>
            </a:rPr>
            <a:t> sammā </a:t>
          </a:r>
          <a:r>
            <a:rPr lang="it-IT" sz="2400" i="1" kern="1200" dirty="0" err="1">
              <a:latin typeface="Georgia Pro" panose="02040502050405020303" pitchFamily="18" charset="0"/>
            </a:rPr>
            <a:t>di</a:t>
          </a:r>
          <a:r>
            <a:rPr lang="it-IT" sz="2400" i="1" kern="1200" dirty="0" err="1">
              <a:latin typeface="Times New Roman" panose="02020603050405020304" pitchFamily="18" charset="0"/>
              <a:cs typeface="Times New Roman" panose="02020603050405020304" pitchFamily="18" charset="0"/>
            </a:rPr>
            <a:t>ṭṭ</a:t>
          </a:r>
          <a:r>
            <a:rPr lang="it-IT" sz="2400" i="1" kern="1200" dirty="0" err="1">
              <a:latin typeface="Georgia Pro" panose="02040502050405020303" pitchFamily="18" charset="0"/>
            </a:rPr>
            <a:t>hi</a:t>
          </a:r>
          <a:endParaRPr lang="it-IT" sz="2400" i="1" kern="1200" dirty="0">
            <a:latin typeface="Georgia Pro" panose="02040502050405020303" pitchFamily="18" charset="0"/>
          </a:endParaRPr>
        </a:p>
        <a:p>
          <a:pPr marL="0" lvl="0" indent="0" algn="l" defTabSz="1066800">
            <a:lnSpc>
              <a:spcPct val="90000"/>
            </a:lnSpc>
            <a:spcBef>
              <a:spcPct val="0"/>
            </a:spcBef>
            <a:spcAft>
              <a:spcPct val="35000"/>
            </a:spcAft>
            <a:buNone/>
          </a:pPr>
          <a:r>
            <a:rPr lang="it-IT" sz="2000" i="1" kern="1200" dirty="0">
              <a:latin typeface="Georgia Pro" panose="02040502050405020303" pitchFamily="18" charset="0"/>
            </a:rPr>
            <a:t>La comprensione è inizialmente solo concettuale</a:t>
          </a:r>
          <a:endParaRPr lang="en-GB" sz="2000" i="1" kern="1200" dirty="0">
            <a:latin typeface="Georgia Pro" panose="02040502050405020303" pitchFamily="18" charset="0"/>
          </a:endParaRPr>
        </a:p>
      </dsp:txBody>
      <dsp:txXfrm>
        <a:off x="351148" y="1643257"/>
        <a:ext cx="3166120" cy="2775290"/>
      </dsp:txXfrm>
    </dsp:sp>
    <dsp:sp modelId="{91A402F9-361E-42AA-B63B-04D19198C3AF}">
      <dsp:nvSpPr>
        <dsp:cNvPr id="0" name=""/>
        <dsp:cNvSpPr/>
      </dsp:nvSpPr>
      <dsp:spPr>
        <a:xfrm>
          <a:off x="2919887" y="337238"/>
          <a:ext cx="597381" cy="597381"/>
        </a:xfrm>
        <a:prstGeom prst="triangle">
          <a:avLst>
            <a:gd name="adj" fmla="val 100000"/>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9368EB-4A14-4340-9246-E18AE09A4775}">
      <dsp:nvSpPr>
        <dsp:cNvPr id="0" name=""/>
        <dsp:cNvSpPr/>
      </dsp:nvSpPr>
      <dsp:spPr>
        <a:xfrm rot="5400000">
          <a:off x="4578907" y="-363681"/>
          <a:ext cx="2107588" cy="3506979"/>
        </a:xfrm>
        <a:prstGeom prst="corner">
          <a:avLst>
            <a:gd name="adj1" fmla="val 16120"/>
            <a:gd name="adj2" fmla="val 16110"/>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45798A-1825-4F5E-993F-346AC163DD44}">
      <dsp:nvSpPr>
        <dsp:cNvPr id="0" name=""/>
        <dsp:cNvSpPr/>
      </dsp:nvSpPr>
      <dsp:spPr>
        <a:xfrm>
          <a:off x="4227098" y="684150"/>
          <a:ext cx="3166120" cy="2775290"/>
        </a:xfrm>
        <a:prstGeom prst="rect">
          <a:avLst/>
        </a:prstGeom>
        <a:solidFill>
          <a:schemeClr val="bg2"/>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it-IT" sz="2400" kern="1200" dirty="0">
              <a:latin typeface="Georgia Pro" panose="02040502050405020303" pitchFamily="18" charset="0"/>
            </a:rPr>
            <a:t>Retta opinione che penetra le verità</a:t>
          </a:r>
        </a:p>
        <a:p>
          <a:pPr marL="0" lvl="0" indent="0" algn="l" defTabSz="1066800">
            <a:lnSpc>
              <a:spcPct val="90000"/>
            </a:lnSpc>
            <a:spcBef>
              <a:spcPct val="0"/>
            </a:spcBef>
            <a:spcAft>
              <a:spcPct val="35000"/>
            </a:spcAft>
            <a:buNone/>
          </a:pPr>
          <a:r>
            <a:rPr lang="it-IT" sz="2400" i="1" kern="1200" dirty="0" err="1">
              <a:latin typeface="Georgia Pro" panose="02040502050405020303" pitchFamily="18" charset="0"/>
            </a:rPr>
            <a:t>Saccapa</a:t>
          </a:r>
          <a:r>
            <a:rPr lang="it-IT" sz="2400" i="1" kern="1200" dirty="0" err="1">
              <a:latin typeface="Times New Roman" panose="02020603050405020304" pitchFamily="18" charset="0"/>
              <a:cs typeface="Times New Roman" panose="02020603050405020304" pitchFamily="18" charset="0"/>
            </a:rPr>
            <a:t>ṭ</a:t>
          </a:r>
          <a:r>
            <a:rPr lang="it-IT" sz="2400" i="1" kern="1200" dirty="0" err="1">
              <a:latin typeface="Georgia Pro" panose="02040502050405020303" pitchFamily="18" charset="0"/>
            </a:rPr>
            <a:t>ivedha</a:t>
          </a:r>
          <a:r>
            <a:rPr lang="it-IT" sz="2400" i="1" kern="1200" dirty="0">
              <a:latin typeface="Georgia Pro" panose="02040502050405020303" pitchFamily="18" charset="0"/>
            </a:rPr>
            <a:t> sammā </a:t>
          </a:r>
          <a:r>
            <a:rPr lang="it-IT" sz="2400" i="1" kern="1200" dirty="0" err="1">
              <a:latin typeface="Georgia Pro" panose="02040502050405020303" pitchFamily="18" charset="0"/>
            </a:rPr>
            <a:t>di</a:t>
          </a:r>
          <a:r>
            <a:rPr lang="it-IT" sz="2400" i="1" kern="1200" dirty="0" err="1">
              <a:latin typeface="Times New Roman" panose="02020603050405020304" pitchFamily="18" charset="0"/>
              <a:cs typeface="Times New Roman" panose="02020603050405020304" pitchFamily="18" charset="0"/>
            </a:rPr>
            <a:t>ṭṭ</a:t>
          </a:r>
          <a:r>
            <a:rPr lang="it-IT" sz="2400" i="1" kern="1200" dirty="0" err="1">
              <a:latin typeface="Georgia Pro" panose="02040502050405020303" pitchFamily="18" charset="0"/>
            </a:rPr>
            <a:t>hi</a:t>
          </a:r>
          <a:endParaRPr lang="it-IT" sz="2400" i="1" kern="1200" dirty="0">
            <a:latin typeface="Georgia Pro" panose="02040502050405020303" pitchFamily="18" charset="0"/>
          </a:endParaRPr>
        </a:p>
        <a:p>
          <a:pPr marL="0" lvl="0" indent="0" algn="l" defTabSz="1066800">
            <a:lnSpc>
              <a:spcPct val="90000"/>
            </a:lnSpc>
            <a:spcBef>
              <a:spcPct val="0"/>
            </a:spcBef>
            <a:spcAft>
              <a:spcPct val="35000"/>
            </a:spcAft>
            <a:buNone/>
          </a:pPr>
          <a:r>
            <a:rPr lang="it-IT" sz="2000" i="1" kern="1200" dirty="0">
              <a:latin typeface="Georgia Pro" panose="02040502050405020303" pitchFamily="18" charset="0"/>
            </a:rPr>
            <a:t>Alla realizzazione del primo frutto c’è la realizzazione e la visione diretta delle Quattro Nobili Verità</a:t>
          </a:r>
          <a:endParaRPr lang="en-GB" sz="2000" i="1" kern="1200" dirty="0">
            <a:latin typeface="Georgia Pro" panose="02040502050405020303" pitchFamily="18" charset="0"/>
          </a:endParaRPr>
        </a:p>
      </dsp:txBody>
      <dsp:txXfrm>
        <a:off x="4227098" y="684150"/>
        <a:ext cx="3166120" cy="277529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1/7/2023</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20906769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362248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3992840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6877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4038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273361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1989678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2035350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4025922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3078832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1/7/2023</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567805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1/7/2023</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‹N›</a:t>
            </a:fld>
            <a:endParaRPr lang="en-US" dirty="0"/>
          </a:p>
        </p:txBody>
      </p:sp>
    </p:spTree>
    <p:extLst>
      <p:ext uri="{BB962C8B-B14F-4D97-AF65-F5344CB8AC3E}">
        <p14:creationId xmlns:p14="http://schemas.microsoft.com/office/powerpoint/2010/main" val="20632108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xhere.com/it/photo/1411360"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1AF7BA9-1886-BF8D-09FF-AEEC53777136}"/>
              </a:ext>
            </a:extLst>
          </p:cNvPr>
          <p:cNvPicPr>
            <a:picLocks noChangeAspect="1"/>
          </p:cNvPicPr>
          <p:nvPr/>
        </p:nvPicPr>
        <p:blipFill>
          <a:blip r:embed="rId2">
            <a:extLst>
              <a:ext uri="{28A0092B-C50C-407E-A947-70E740481C1C}">
                <a14:useLocalDpi xmlns:a14="http://schemas.microsoft.com/office/drawing/2010/main" val="0"/>
              </a:ext>
            </a:extLst>
          </a:blip>
          <a:srcRect t="21034" b="21034"/>
          <a:stretch/>
        </p:blipFill>
        <p:spPr>
          <a:xfrm>
            <a:off x="3698240" y="10"/>
            <a:ext cx="8493760" cy="6857990"/>
          </a:xfrm>
          <a:custGeom>
            <a:avLst/>
            <a:gdLst/>
            <a:ahLst/>
            <a:cxnLst/>
            <a:rect l="l" t="t" r="r" b="b"/>
            <a:pathLst>
              <a:path w="8860407" h="6858000">
                <a:moveTo>
                  <a:pt x="0" y="0"/>
                </a:moveTo>
                <a:lnTo>
                  <a:pt x="8860407" y="0"/>
                </a:lnTo>
                <a:lnTo>
                  <a:pt x="8860407" y="6858000"/>
                </a:lnTo>
                <a:lnTo>
                  <a:pt x="661049" y="6858000"/>
                </a:lnTo>
                <a:lnTo>
                  <a:pt x="832672" y="6662026"/>
                </a:lnTo>
                <a:cubicBezTo>
                  <a:pt x="1465328" y="5866432"/>
                  <a:pt x="1845374" y="4846462"/>
                  <a:pt x="1845374" y="3734370"/>
                </a:cubicBezTo>
                <a:cubicBezTo>
                  <a:pt x="1845374" y="2244963"/>
                  <a:pt x="1163691" y="920792"/>
                  <a:pt x="106458" y="79568"/>
                </a:cubicBezTo>
                <a:close/>
              </a:path>
            </a:pathLst>
          </a:custGeom>
        </p:spPr>
      </p:pic>
      <p:sp>
        <p:nvSpPr>
          <p:cNvPr id="2" name="Titolo 1">
            <a:extLst>
              <a:ext uri="{FF2B5EF4-FFF2-40B4-BE49-F238E27FC236}">
                <a16:creationId xmlns:a16="http://schemas.microsoft.com/office/drawing/2014/main" id="{958EEE41-623C-080D-15AF-8910AC0C2B37}"/>
              </a:ext>
            </a:extLst>
          </p:cNvPr>
          <p:cNvSpPr>
            <a:spLocks noGrp="1"/>
          </p:cNvSpPr>
          <p:nvPr>
            <p:ph type="ctrTitle"/>
          </p:nvPr>
        </p:nvSpPr>
        <p:spPr>
          <a:xfrm>
            <a:off x="758952" y="1128811"/>
            <a:ext cx="3447288" cy="3342290"/>
          </a:xfrm>
        </p:spPr>
        <p:txBody>
          <a:bodyPr anchor="b">
            <a:normAutofit/>
          </a:bodyPr>
          <a:lstStyle/>
          <a:p>
            <a:r>
              <a:rPr lang="it-IT" sz="5400" dirty="0"/>
              <a:t>Il Nobile Ottuplice Sentiero</a:t>
            </a:r>
            <a:endParaRPr lang="en-GB" sz="5400" dirty="0"/>
          </a:p>
        </p:txBody>
      </p:sp>
      <p:sp>
        <p:nvSpPr>
          <p:cNvPr id="3" name="Sottotitolo 2">
            <a:extLst>
              <a:ext uri="{FF2B5EF4-FFF2-40B4-BE49-F238E27FC236}">
                <a16:creationId xmlns:a16="http://schemas.microsoft.com/office/drawing/2014/main" id="{BE2BFA84-21C2-18F9-7DD0-7BE4E0F1807D}"/>
              </a:ext>
            </a:extLst>
          </p:cNvPr>
          <p:cNvSpPr>
            <a:spLocks noGrp="1"/>
          </p:cNvSpPr>
          <p:nvPr>
            <p:ph type="subTitle" idx="1"/>
          </p:nvPr>
        </p:nvSpPr>
        <p:spPr>
          <a:xfrm>
            <a:off x="758953" y="4660288"/>
            <a:ext cx="3447287" cy="1126364"/>
          </a:xfrm>
        </p:spPr>
        <p:txBody>
          <a:bodyPr anchor="t">
            <a:normAutofit/>
          </a:bodyPr>
          <a:lstStyle/>
          <a:p>
            <a:r>
              <a:rPr lang="it-IT" dirty="0" err="1"/>
              <a:t>Ary</a:t>
            </a:r>
            <a:r>
              <a:rPr lang="it-IT" dirty="0" err="1">
                <a:latin typeface="Times New Roman" panose="02020603050405020304" pitchFamily="18" charset="0"/>
                <a:cs typeface="Times New Roman" panose="02020603050405020304" pitchFamily="18" charset="0"/>
              </a:rPr>
              <a:t>āṭṭ</a:t>
            </a:r>
            <a:r>
              <a:rPr lang="it-IT" dirty="0" err="1"/>
              <a:t>ha</a:t>
            </a:r>
            <a:r>
              <a:rPr lang="it-IT" dirty="0" err="1">
                <a:latin typeface="Times New Roman" panose="02020603050405020304" pitchFamily="18" charset="0"/>
                <a:cs typeface="Times New Roman" panose="02020603050405020304" pitchFamily="18" charset="0"/>
              </a:rPr>
              <a:t>ṅghika</a:t>
            </a:r>
            <a:r>
              <a:rPr lang="it-IT" dirty="0"/>
              <a:t> </a:t>
            </a:r>
            <a:r>
              <a:rPr lang="it-IT" dirty="0" err="1"/>
              <a:t>magga</a:t>
            </a:r>
            <a:endParaRPr lang="it-IT" dirty="0"/>
          </a:p>
          <a:p>
            <a:r>
              <a:rPr lang="it-IT" dirty="0" err="1">
                <a:latin typeface="Times New Roman" panose="02020603050405020304" pitchFamily="18" charset="0"/>
                <a:cs typeface="Times New Roman" panose="02020603050405020304" pitchFamily="18" charset="0"/>
              </a:rPr>
              <a:t>Āryāṣṭāṅga</a:t>
            </a:r>
            <a:r>
              <a:rPr lang="it-IT" dirty="0"/>
              <a:t> </a:t>
            </a:r>
            <a:r>
              <a:rPr lang="it-IT" dirty="0" err="1"/>
              <a:t>m</a:t>
            </a:r>
            <a:r>
              <a:rPr lang="it-IT" dirty="0" err="1">
                <a:latin typeface="Times New Roman" panose="02020603050405020304" pitchFamily="18" charset="0"/>
                <a:cs typeface="Times New Roman" panose="02020603050405020304" pitchFamily="18" charset="0"/>
              </a:rPr>
              <a:t>ā</a:t>
            </a:r>
            <a:r>
              <a:rPr lang="it-IT" dirty="0" err="1"/>
              <a:t>rga</a:t>
            </a:r>
            <a:endParaRPr lang="en-GB" dirty="0"/>
          </a:p>
        </p:txBody>
      </p:sp>
      <p:sp>
        <p:nvSpPr>
          <p:cNvPr id="11"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410055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110F1A-5A4C-0527-04F3-3B92B1DC7B3C}"/>
              </a:ext>
            </a:extLst>
          </p:cNvPr>
          <p:cNvSpPr>
            <a:spLocks noGrp="1"/>
          </p:cNvSpPr>
          <p:nvPr>
            <p:ph type="title"/>
          </p:nvPr>
        </p:nvSpPr>
        <p:spPr>
          <a:xfrm>
            <a:off x="454152" y="1520952"/>
            <a:ext cx="3831336" cy="3051048"/>
          </a:xfr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p:spPr>
        <p:txBody>
          <a:bodyPr>
            <a:normAutofit fontScale="90000"/>
          </a:bodyPr>
          <a:lstStyle/>
          <a:p>
            <a:r>
              <a:rPr lang="it-IT" sz="5400" dirty="0"/>
              <a:t>Gli otto fattori che compongono il sentiero</a:t>
            </a:r>
            <a:endParaRPr lang="en-GB" sz="5400" dirty="0"/>
          </a:p>
        </p:txBody>
      </p:sp>
      <p:sp>
        <p:nvSpPr>
          <p:cNvPr id="3" name="Segnaposto contenuto 2">
            <a:extLst>
              <a:ext uri="{FF2B5EF4-FFF2-40B4-BE49-F238E27FC236}">
                <a16:creationId xmlns:a16="http://schemas.microsoft.com/office/drawing/2014/main" id="{DEBBD810-32CF-B7D1-4EA7-1F1976FB54D1}"/>
              </a:ext>
            </a:extLst>
          </p:cNvPr>
          <p:cNvSpPr>
            <a:spLocks noGrp="1"/>
          </p:cNvSpPr>
          <p:nvPr>
            <p:ph idx="1"/>
          </p:nvPr>
        </p:nvSpPr>
        <p:spPr>
          <a:xfrm>
            <a:off x="5682488" y="319088"/>
            <a:ext cx="6245352" cy="6219824"/>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normAutofit fontScale="85000" lnSpcReduction="10000"/>
          </a:bodyPr>
          <a:lstStyle/>
          <a:p>
            <a:r>
              <a:rPr lang="it-IT" sz="2800" dirty="0">
                <a:latin typeface="Times New Roman" panose="02020603050405020304" pitchFamily="18" charset="0"/>
                <a:cs typeface="Times New Roman" panose="02020603050405020304" pitchFamily="18" charset="0"/>
              </a:rPr>
              <a:t>Retta opinione (</a:t>
            </a:r>
            <a:r>
              <a:rPr lang="it-IT" sz="2800" i="1" dirty="0">
                <a:latin typeface="Times New Roman" panose="02020603050405020304" pitchFamily="18" charset="0"/>
                <a:cs typeface="Times New Roman" panose="02020603050405020304" pitchFamily="18" charset="0"/>
              </a:rPr>
              <a:t>sammā-</a:t>
            </a:r>
            <a:r>
              <a:rPr lang="it-IT" sz="2800" i="1" dirty="0" err="1">
                <a:latin typeface="Times New Roman" panose="02020603050405020304" pitchFamily="18" charset="0"/>
                <a:cs typeface="Times New Roman" panose="02020603050405020304" pitchFamily="18" charset="0"/>
              </a:rPr>
              <a:t>diṭṭhi</a:t>
            </a:r>
            <a:r>
              <a:rPr lang="it-IT" sz="2800" i="1"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samyak-dṛṣṭi</a:t>
            </a:r>
            <a:r>
              <a:rPr lang="it-IT" sz="2800" dirty="0">
                <a:latin typeface="Times New Roman" panose="02020603050405020304" pitchFamily="18" charset="0"/>
                <a:cs typeface="Times New Roman" panose="02020603050405020304" pitchFamily="18" charset="0"/>
              </a:rPr>
              <a:t>)</a:t>
            </a:r>
          </a:p>
          <a:p>
            <a:r>
              <a:rPr lang="it-IT" sz="2800" dirty="0">
                <a:latin typeface="Times New Roman" panose="02020603050405020304" pitchFamily="18" charset="0"/>
                <a:cs typeface="Times New Roman" panose="02020603050405020304" pitchFamily="18" charset="0"/>
              </a:rPr>
              <a:t>Retta intenzione (</a:t>
            </a:r>
            <a:r>
              <a:rPr lang="it-IT" sz="2800" i="1" dirty="0">
                <a:latin typeface="Times New Roman" panose="02020603050405020304" pitchFamily="18" charset="0"/>
                <a:cs typeface="Times New Roman" panose="02020603050405020304" pitchFamily="18" charset="0"/>
              </a:rPr>
              <a:t>sammā-</a:t>
            </a:r>
            <a:r>
              <a:rPr lang="it-IT" sz="2800" i="1" dirty="0" err="1">
                <a:latin typeface="Times New Roman" panose="02020603050405020304" pitchFamily="18" charset="0"/>
                <a:cs typeface="Times New Roman" panose="02020603050405020304" pitchFamily="18" charset="0"/>
              </a:rPr>
              <a:t>saṅkappa</a:t>
            </a:r>
            <a:r>
              <a:rPr lang="it-IT" sz="2800" i="1"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samyak-saṃkalpa</a:t>
            </a:r>
            <a:r>
              <a:rPr lang="it-IT" sz="2800" dirty="0">
                <a:latin typeface="Times New Roman" panose="02020603050405020304" pitchFamily="18" charset="0"/>
                <a:cs typeface="Times New Roman" panose="02020603050405020304" pitchFamily="18" charset="0"/>
              </a:rPr>
              <a:t>)</a:t>
            </a:r>
          </a:p>
          <a:p>
            <a:r>
              <a:rPr lang="it-IT" sz="2800" dirty="0">
                <a:latin typeface="Times New Roman" panose="02020603050405020304" pitchFamily="18" charset="0"/>
                <a:cs typeface="Times New Roman" panose="02020603050405020304" pitchFamily="18" charset="0"/>
              </a:rPr>
              <a:t>Retto linguaggio (</a:t>
            </a:r>
            <a:r>
              <a:rPr lang="it-IT" sz="2800" i="1" dirty="0">
                <a:latin typeface="Times New Roman" panose="02020603050405020304" pitchFamily="18" charset="0"/>
                <a:cs typeface="Times New Roman" panose="02020603050405020304" pitchFamily="18" charset="0"/>
              </a:rPr>
              <a:t>sammā-</a:t>
            </a:r>
            <a:r>
              <a:rPr lang="it-IT" sz="2800" i="1" dirty="0" err="1">
                <a:latin typeface="Times New Roman" panose="02020603050405020304" pitchFamily="18" charset="0"/>
                <a:cs typeface="Times New Roman" panose="02020603050405020304" pitchFamily="18" charset="0"/>
              </a:rPr>
              <a:t>vācā</a:t>
            </a:r>
            <a:r>
              <a:rPr lang="it-IT" sz="2800" i="1"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samyak-vāc</a:t>
            </a:r>
            <a:r>
              <a:rPr lang="it-IT" sz="2800" dirty="0">
                <a:latin typeface="Times New Roman" panose="02020603050405020304" pitchFamily="18" charset="0"/>
                <a:cs typeface="Times New Roman" panose="02020603050405020304" pitchFamily="18" charset="0"/>
              </a:rPr>
              <a:t>)</a:t>
            </a:r>
          </a:p>
          <a:p>
            <a:r>
              <a:rPr lang="it-IT" sz="2800" dirty="0">
                <a:latin typeface="Times New Roman" panose="02020603050405020304" pitchFamily="18" charset="0"/>
                <a:cs typeface="Times New Roman" panose="02020603050405020304" pitchFamily="18" charset="0"/>
              </a:rPr>
              <a:t>Retta azione (</a:t>
            </a:r>
            <a:r>
              <a:rPr lang="it-IT" sz="2800" i="1" dirty="0">
                <a:latin typeface="Times New Roman" panose="02020603050405020304" pitchFamily="18" charset="0"/>
                <a:cs typeface="Times New Roman" panose="02020603050405020304" pitchFamily="18" charset="0"/>
              </a:rPr>
              <a:t>sammā-</a:t>
            </a:r>
            <a:r>
              <a:rPr lang="it-IT" sz="2800" i="1" dirty="0" err="1">
                <a:latin typeface="Times New Roman" panose="02020603050405020304" pitchFamily="18" charset="0"/>
                <a:cs typeface="Times New Roman" panose="02020603050405020304" pitchFamily="18" charset="0"/>
              </a:rPr>
              <a:t>kammanta</a:t>
            </a:r>
            <a:r>
              <a:rPr lang="it-IT" sz="2800" i="1"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samyak-karmānta</a:t>
            </a:r>
            <a:r>
              <a:rPr lang="it-IT" sz="2800" dirty="0">
                <a:latin typeface="Times New Roman" panose="02020603050405020304" pitchFamily="18" charset="0"/>
                <a:cs typeface="Times New Roman" panose="02020603050405020304" pitchFamily="18" charset="0"/>
              </a:rPr>
              <a:t>)</a:t>
            </a:r>
          </a:p>
          <a:p>
            <a:r>
              <a:rPr lang="it-IT" sz="2800" dirty="0">
                <a:latin typeface="Times New Roman" panose="02020603050405020304" pitchFamily="18" charset="0"/>
                <a:cs typeface="Times New Roman" panose="02020603050405020304" pitchFamily="18" charset="0"/>
              </a:rPr>
              <a:t>Retta occupazione (</a:t>
            </a:r>
            <a:r>
              <a:rPr lang="it-IT" sz="2800" i="1" dirty="0">
                <a:latin typeface="Times New Roman" panose="02020603050405020304" pitchFamily="18" charset="0"/>
                <a:cs typeface="Times New Roman" panose="02020603050405020304" pitchFamily="18" charset="0"/>
              </a:rPr>
              <a:t>sammā-</a:t>
            </a:r>
            <a:r>
              <a:rPr lang="it-IT" sz="2800" i="1" dirty="0" err="1">
                <a:latin typeface="Times New Roman" panose="02020603050405020304" pitchFamily="18" charset="0"/>
                <a:cs typeface="Times New Roman" panose="02020603050405020304" pitchFamily="18" charset="0"/>
              </a:rPr>
              <a:t>ājiva</a:t>
            </a:r>
            <a:r>
              <a:rPr lang="it-IT" sz="2800" i="1"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samyak-ājīva</a:t>
            </a:r>
            <a:r>
              <a:rPr lang="it-IT" sz="2800" dirty="0">
                <a:latin typeface="Times New Roman" panose="02020603050405020304" pitchFamily="18" charset="0"/>
                <a:cs typeface="Times New Roman" panose="02020603050405020304" pitchFamily="18" charset="0"/>
              </a:rPr>
              <a:t>)</a:t>
            </a:r>
          </a:p>
          <a:p>
            <a:r>
              <a:rPr lang="it-IT" sz="2800" dirty="0">
                <a:latin typeface="Times New Roman" panose="02020603050405020304" pitchFamily="18" charset="0"/>
                <a:cs typeface="Times New Roman" panose="02020603050405020304" pitchFamily="18" charset="0"/>
              </a:rPr>
              <a:t>Retto sforzo (</a:t>
            </a:r>
            <a:r>
              <a:rPr lang="it-IT" sz="2800" i="1" dirty="0">
                <a:latin typeface="Times New Roman" panose="02020603050405020304" pitchFamily="18" charset="0"/>
                <a:cs typeface="Times New Roman" panose="02020603050405020304" pitchFamily="18" charset="0"/>
              </a:rPr>
              <a:t>sammā-</a:t>
            </a:r>
            <a:r>
              <a:rPr lang="it-IT" sz="2800" i="1" dirty="0" err="1">
                <a:latin typeface="Times New Roman" panose="02020603050405020304" pitchFamily="18" charset="0"/>
                <a:cs typeface="Times New Roman" panose="02020603050405020304" pitchFamily="18" charset="0"/>
              </a:rPr>
              <a:t>vāyāma</a:t>
            </a:r>
            <a:r>
              <a:rPr lang="it-IT" sz="2800" i="1"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samyak-vyāyāma</a:t>
            </a:r>
            <a:r>
              <a:rPr lang="it-IT" sz="2800" dirty="0">
                <a:latin typeface="Times New Roman" panose="02020603050405020304" pitchFamily="18" charset="0"/>
                <a:cs typeface="Times New Roman" panose="02020603050405020304" pitchFamily="18" charset="0"/>
              </a:rPr>
              <a:t>)</a:t>
            </a:r>
          </a:p>
          <a:p>
            <a:r>
              <a:rPr lang="it-IT" sz="2800" dirty="0">
                <a:latin typeface="Times New Roman" panose="02020603050405020304" pitchFamily="18" charset="0"/>
                <a:cs typeface="Times New Roman" panose="02020603050405020304" pitchFamily="18" charset="0"/>
              </a:rPr>
              <a:t>Retta consapevolezza (</a:t>
            </a:r>
            <a:r>
              <a:rPr lang="it-IT" sz="2800" i="1" dirty="0">
                <a:latin typeface="Times New Roman" panose="02020603050405020304" pitchFamily="18" charset="0"/>
                <a:cs typeface="Times New Roman" panose="02020603050405020304" pitchFamily="18" charset="0"/>
              </a:rPr>
              <a:t>sammā-sati / </a:t>
            </a:r>
            <a:r>
              <a:rPr lang="it-IT" sz="2800" i="1" dirty="0" err="1">
                <a:latin typeface="Times New Roman" panose="02020603050405020304" pitchFamily="18" charset="0"/>
                <a:cs typeface="Times New Roman" panose="02020603050405020304" pitchFamily="18" charset="0"/>
              </a:rPr>
              <a:t>samyak</a:t>
            </a:r>
            <a:r>
              <a:rPr lang="it-IT" sz="2800" i="1" dirty="0">
                <a:latin typeface="Times New Roman" panose="02020603050405020304" pitchFamily="18" charset="0"/>
                <a:cs typeface="Times New Roman" panose="02020603050405020304" pitchFamily="18" charset="0"/>
              </a:rPr>
              <a:t> </a:t>
            </a:r>
            <a:r>
              <a:rPr lang="it-IT" sz="2800" i="1" dirty="0" err="1">
                <a:latin typeface="Times New Roman" panose="02020603050405020304" pitchFamily="18" charset="0"/>
                <a:cs typeface="Times New Roman" panose="02020603050405020304" pitchFamily="18" charset="0"/>
              </a:rPr>
              <a:t>smṛti</a:t>
            </a:r>
            <a:r>
              <a:rPr lang="it-IT" sz="2800" dirty="0">
                <a:latin typeface="Times New Roman" panose="02020603050405020304" pitchFamily="18" charset="0"/>
                <a:cs typeface="Times New Roman" panose="02020603050405020304" pitchFamily="18" charset="0"/>
              </a:rPr>
              <a:t>) </a:t>
            </a:r>
          </a:p>
          <a:p>
            <a:r>
              <a:rPr lang="it-IT" sz="2800" dirty="0">
                <a:latin typeface="Times New Roman" panose="02020603050405020304" pitchFamily="18" charset="0"/>
                <a:cs typeface="Times New Roman" panose="02020603050405020304" pitchFamily="18" charset="0"/>
              </a:rPr>
              <a:t>Retta concentrazione (</a:t>
            </a:r>
            <a:r>
              <a:rPr lang="it-IT" sz="2800" i="1" dirty="0">
                <a:latin typeface="Times New Roman" panose="02020603050405020304" pitchFamily="18" charset="0"/>
                <a:cs typeface="Times New Roman" panose="02020603050405020304" pitchFamily="18" charset="0"/>
              </a:rPr>
              <a:t>sammā-samādhi / </a:t>
            </a:r>
            <a:r>
              <a:rPr lang="it-IT" sz="2800" i="1" dirty="0" err="1">
                <a:latin typeface="Times New Roman" panose="02020603050405020304" pitchFamily="18" charset="0"/>
                <a:cs typeface="Times New Roman" panose="02020603050405020304" pitchFamily="18" charset="0"/>
              </a:rPr>
              <a:t>samyak</a:t>
            </a:r>
            <a:r>
              <a:rPr lang="it-IT" sz="2800" i="1" dirty="0">
                <a:latin typeface="Times New Roman" panose="02020603050405020304" pitchFamily="18" charset="0"/>
                <a:cs typeface="Times New Roman" panose="02020603050405020304" pitchFamily="18" charset="0"/>
              </a:rPr>
              <a:t>-samādhi</a:t>
            </a:r>
            <a:r>
              <a:rPr lang="it-IT" sz="2800" dirty="0">
                <a:latin typeface="Times New Roman" panose="02020603050405020304" pitchFamily="18" charset="0"/>
                <a:cs typeface="Times New Roman" panose="02020603050405020304" pitchFamily="18" charset="0"/>
              </a:rPr>
              <a:t>)</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646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D2F423-2B96-EE3C-7736-728CBEBCA899}"/>
              </a:ext>
            </a:extLst>
          </p:cNvPr>
          <p:cNvSpPr>
            <a:spLocks noGrp="1"/>
          </p:cNvSpPr>
          <p:nvPr>
            <p:ph type="title"/>
          </p:nvPr>
        </p:nvSpPr>
        <p:spPr>
          <a:xfrm>
            <a:off x="436880" y="2133600"/>
            <a:ext cx="3108960" cy="259080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fontScale="90000"/>
          </a:bodyPr>
          <a:lstStyle/>
          <a:p>
            <a:r>
              <a:rPr lang="it-IT" dirty="0"/>
              <a:t>Retta opinione mondana</a:t>
            </a:r>
            <a:br>
              <a:rPr lang="it-IT" dirty="0"/>
            </a:br>
            <a:br>
              <a:rPr lang="it-IT" dirty="0"/>
            </a:br>
            <a:endParaRPr lang="en-GB" sz="2800" dirty="0">
              <a:latin typeface="Times New Roman" panose="02020603050405020304" pitchFamily="18" charset="0"/>
              <a:cs typeface="Times New Roman" panose="02020603050405020304" pitchFamily="18" charset="0"/>
            </a:endParaRPr>
          </a:p>
        </p:txBody>
      </p:sp>
      <p:sp>
        <p:nvSpPr>
          <p:cNvPr id="4" name="Segnaposto contenuto 3">
            <a:extLst>
              <a:ext uri="{FF2B5EF4-FFF2-40B4-BE49-F238E27FC236}">
                <a16:creationId xmlns:a16="http://schemas.microsoft.com/office/drawing/2014/main" id="{E5998F9C-3B99-B69E-5875-813C4AC5355B}"/>
              </a:ext>
            </a:extLst>
          </p:cNvPr>
          <p:cNvSpPr>
            <a:spLocks noGrp="1"/>
          </p:cNvSpPr>
          <p:nvPr>
            <p:ph idx="1"/>
          </p:nvPr>
        </p:nvSpPr>
        <p:spPr>
          <a:xfrm>
            <a:off x="4236720" y="406400"/>
            <a:ext cx="7955280" cy="604520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2400" dirty="0">
                <a:latin typeface="Times New Roman" panose="02020603050405020304" pitchFamily="18" charset="0"/>
                <a:cs typeface="Times New Roman" panose="02020603050405020304" pitchFamily="18" charset="0"/>
              </a:rPr>
              <a:t>Accettazione e conoscenza della legge del karma </a:t>
            </a:r>
          </a:p>
          <a:p>
            <a:r>
              <a:rPr lang="it-IT" sz="2400" dirty="0">
                <a:latin typeface="Times New Roman" panose="02020603050405020304" pitchFamily="18" charset="0"/>
                <a:cs typeface="Times New Roman" panose="02020603050405020304" pitchFamily="18" charset="0"/>
              </a:rPr>
              <a:t>AN 10:48: «Colui che è diventato monaco dovrebbe spesso riflettere così: ‘Sono il padrone del mio </a:t>
            </a:r>
            <a:r>
              <a:rPr lang="it-IT" sz="2400" dirty="0" err="1">
                <a:latin typeface="Times New Roman" panose="02020603050405020304" pitchFamily="18" charset="0"/>
                <a:cs typeface="Times New Roman" panose="02020603050405020304" pitchFamily="18" charset="0"/>
              </a:rPr>
              <a:t>kamma</a:t>
            </a:r>
            <a:r>
              <a:rPr lang="it-IT" sz="2400" dirty="0">
                <a:latin typeface="Times New Roman" panose="02020603050405020304" pitchFamily="18" charset="0"/>
                <a:cs typeface="Times New Roman" panose="02020603050405020304" pitchFamily="18" charset="0"/>
              </a:rPr>
              <a:t>, l’erede del mio </a:t>
            </a:r>
            <a:r>
              <a:rPr lang="it-IT" sz="2400" dirty="0" err="1">
                <a:latin typeface="Times New Roman" panose="02020603050405020304" pitchFamily="18" charset="0"/>
                <a:cs typeface="Times New Roman" panose="02020603050405020304" pitchFamily="18" charset="0"/>
              </a:rPr>
              <a:t>kamma</a:t>
            </a:r>
            <a:r>
              <a:rPr lang="it-IT" sz="2400" dirty="0">
                <a:latin typeface="Times New Roman" panose="02020603050405020304" pitchFamily="18" charset="0"/>
                <a:cs typeface="Times New Roman" panose="02020603050405020304" pitchFamily="18" charset="0"/>
              </a:rPr>
              <a:t>; ho il </a:t>
            </a:r>
            <a:r>
              <a:rPr lang="it-IT" sz="2400" dirty="0" err="1">
                <a:latin typeface="Times New Roman" panose="02020603050405020304" pitchFamily="18" charset="0"/>
                <a:cs typeface="Times New Roman" panose="02020603050405020304" pitchFamily="18" charset="0"/>
              </a:rPr>
              <a:t>kamma</a:t>
            </a:r>
            <a:r>
              <a:rPr lang="it-IT" sz="2400" dirty="0">
                <a:latin typeface="Times New Roman" panose="02020603050405020304" pitchFamily="18" charset="0"/>
                <a:cs typeface="Times New Roman" panose="02020603050405020304" pitchFamily="18" charset="0"/>
              </a:rPr>
              <a:t> come origine, il </a:t>
            </a:r>
            <a:r>
              <a:rPr lang="it-IT" sz="2400" dirty="0" err="1">
                <a:latin typeface="Times New Roman" panose="02020603050405020304" pitchFamily="18" charset="0"/>
                <a:cs typeface="Times New Roman" panose="02020603050405020304" pitchFamily="18" charset="0"/>
              </a:rPr>
              <a:t>kamma</a:t>
            </a:r>
            <a:r>
              <a:rPr lang="it-IT" sz="2400" dirty="0">
                <a:latin typeface="Times New Roman" panose="02020603050405020304" pitchFamily="18" charset="0"/>
                <a:cs typeface="Times New Roman" panose="02020603050405020304" pitchFamily="18" charset="0"/>
              </a:rPr>
              <a:t> come parente, il </a:t>
            </a:r>
            <a:r>
              <a:rPr lang="it-IT" sz="2400" dirty="0" err="1">
                <a:latin typeface="Times New Roman" panose="02020603050405020304" pitchFamily="18" charset="0"/>
                <a:cs typeface="Times New Roman" panose="02020603050405020304" pitchFamily="18" charset="0"/>
              </a:rPr>
              <a:t>kamma</a:t>
            </a:r>
            <a:r>
              <a:rPr lang="it-IT" sz="2400" dirty="0">
                <a:latin typeface="Times New Roman" panose="02020603050405020304" pitchFamily="18" charset="0"/>
                <a:cs typeface="Times New Roman" panose="02020603050405020304" pitchFamily="18" charset="0"/>
              </a:rPr>
              <a:t> come risorsa; sarò l’erede di qualunque </a:t>
            </a:r>
            <a:r>
              <a:rPr lang="it-IT" sz="2400" dirty="0" err="1">
                <a:latin typeface="Times New Roman" panose="02020603050405020304" pitchFamily="18" charset="0"/>
                <a:cs typeface="Times New Roman" panose="02020603050405020304" pitchFamily="18" charset="0"/>
              </a:rPr>
              <a:t>kamma</a:t>
            </a:r>
            <a:r>
              <a:rPr lang="it-IT" sz="2400" dirty="0">
                <a:latin typeface="Times New Roman" panose="02020603050405020304" pitchFamily="18" charset="0"/>
                <a:cs typeface="Times New Roman" panose="02020603050405020304" pitchFamily="18" charset="0"/>
              </a:rPr>
              <a:t> io produca, sia esso buono o cattivo.’»</a:t>
            </a:r>
          </a:p>
          <a:p>
            <a:r>
              <a:rPr lang="it-IT" sz="2400" dirty="0">
                <a:latin typeface="Times New Roman" panose="02020603050405020304" pitchFamily="18" charset="0"/>
                <a:cs typeface="Times New Roman" panose="02020603050405020304" pitchFamily="18" charset="0"/>
              </a:rPr>
              <a:t>MN 41: «C’è ciò che è dato e ciò che è offerto e ciò che è sacrificato; c’è il frutto ed il risultato delle azioni buone e cattive; c’è questo mondo e l’altro mondo; ci sono la madre e il padre; ci sono esseri che nascono spontaneamente; vi sono reclusi e bramini buoni e virtuosi nel mondo che hanno da sé realizzato tramite conoscenza diretta questo mondo e l’altro mondo e li espongono. </a:t>
            </a:r>
          </a:p>
        </p:txBody>
      </p:sp>
    </p:spTree>
    <p:extLst>
      <p:ext uri="{BB962C8B-B14F-4D97-AF65-F5344CB8AC3E}">
        <p14:creationId xmlns:p14="http://schemas.microsoft.com/office/powerpoint/2010/main" val="409867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D2F423-2B96-EE3C-7736-728CBEBCA899}"/>
              </a:ext>
            </a:extLst>
          </p:cNvPr>
          <p:cNvSpPr>
            <a:spLocks noGrp="1"/>
          </p:cNvSpPr>
          <p:nvPr>
            <p:ph type="title"/>
          </p:nvPr>
        </p:nvSpPr>
        <p:spPr>
          <a:xfrm>
            <a:off x="680720" y="1605280"/>
            <a:ext cx="2987040" cy="269240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0000"/>
          </a:bodyPr>
          <a:lstStyle/>
          <a:p>
            <a:r>
              <a:rPr lang="it-IT" dirty="0"/>
              <a:t>Retta opinione mondana</a:t>
            </a:r>
            <a:br>
              <a:rPr lang="it-IT" dirty="0"/>
            </a:br>
            <a:br>
              <a:rPr lang="it-IT" dirty="0"/>
            </a:br>
            <a:endParaRPr lang="en-GB" sz="2800" dirty="0">
              <a:latin typeface="Times New Roman" panose="02020603050405020304" pitchFamily="18" charset="0"/>
              <a:cs typeface="Times New Roman" panose="02020603050405020304" pitchFamily="18" charset="0"/>
            </a:endParaRPr>
          </a:p>
        </p:txBody>
      </p:sp>
      <p:sp>
        <p:nvSpPr>
          <p:cNvPr id="4" name="Segnaposto contenuto 3">
            <a:extLst>
              <a:ext uri="{FF2B5EF4-FFF2-40B4-BE49-F238E27FC236}">
                <a16:creationId xmlns:a16="http://schemas.microsoft.com/office/drawing/2014/main" id="{E5998F9C-3B99-B69E-5875-813C4AC5355B}"/>
              </a:ext>
            </a:extLst>
          </p:cNvPr>
          <p:cNvSpPr>
            <a:spLocks noGrp="1"/>
          </p:cNvSpPr>
          <p:nvPr>
            <p:ph idx="1"/>
          </p:nvPr>
        </p:nvSpPr>
        <p:spPr>
          <a:xfrm>
            <a:off x="4914900" y="643254"/>
            <a:ext cx="6877049" cy="5243195"/>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pPr marL="0" indent="0">
              <a:buNone/>
            </a:pPr>
            <a:r>
              <a:rPr lang="it-IT" sz="28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AN 6:63</a:t>
            </a:r>
            <a:endParaRPr lang="it-IT" sz="2800" kern="100" dirty="0">
              <a:solidFill>
                <a:srgbClr val="000000"/>
              </a:solidFill>
              <a:latin typeface="Georgia Pro" panose="02040502050405020303" pitchFamily="18" charset="0"/>
              <a:ea typeface="Times New Roman" panose="02020603050405020304" pitchFamily="18" charset="0"/>
              <a:cs typeface="Times New Roman" panose="02020603050405020304" pitchFamily="18" charset="0"/>
            </a:endParaRPr>
          </a:p>
          <a:p>
            <a:pPr marL="0" indent="0">
              <a:buNone/>
            </a:pPr>
            <a:r>
              <a:rPr lang="it-IT" sz="28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«È la volizione, monaci, che chiamo </a:t>
            </a:r>
            <a:r>
              <a:rPr lang="it-IT" sz="2800" kern="100" dirty="0" err="1">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kamma</a:t>
            </a:r>
            <a:r>
              <a:rPr lang="it-IT" sz="28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 Avendo voluto, uno agisce con corpo, parola o mente.»</a:t>
            </a:r>
          </a:p>
          <a:p>
            <a:pPr marL="0" indent="0">
              <a:buNone/>
            </a:pPr>
            <a:r>
              <a:rPr lang="it-IT" sz="2800" kern="100" dirty="0">
                <a:solidFill>
                  <a:srgbClr val="000000"/>
                </a:solidFill>
                <a:latin typeface="Georgia Pro" panose="02040502050405020303" pitchFamily="18" charset="0"/>
                <a:ea typeface="Times New Roman" panose="02020603050405020304" pitchFamily="18" charset="0"/>
                <a:cs typeface="Times New Roman" panose="02020603050405020304" pitchFamily="18" charset="0"/>
              </a:rPr>
              <a:t>AN 22:56</a:t>
            </a:r>
          </a:p>
          <a:p>
            <a:pPr marL="0" indent="0">
              <a:buNone/>
            </a:pPr>
            <a:r>
              <a:rPr lang="it-IT" sz="28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«E cosa, monaci, sono le formazioni volizionali? Ci sono queste sei classi di volizioni: volizioni riguardo alle forme, volizioni riguardo ai suoni, volizioni riguardo agli odori, volizioni riguardo ai sapori, volizioni riguardo agli oggetti del tatto e volizioni riguardo ai fenomeni mentali.»</a:t>
            </a:r>
            <a:endParaRPr lang="en-GB" sz="28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endParaRPr>
          </a:p>
          <a:p>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796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D2F423-2B96-EE3C-7736-728CBEBCA899}"/>
              </a:ext>
            </a:extLst>
          </p:cNvPr>
          <p:cNvSpPr>
            <a:spLocks noGrp="1"/>
          </p:cNvSpPr>
          <p:nvPr>
            <p:ph type="title"/>
          </p:nvPr>
        </p:nvSpPr>
        <p:spPr>
          <a:xfrm>
            <a:off x="172720" y="1859280"/>
            <a:ext cx="2946400" cy="243840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0000"/>
          </a:bodyPr>
          <a:lstStyle/>
          <a:p>
            <a:r>
              <a:rPr lang="it-IT" dirty="0"/>
              <a:t>Retta opinione mondana</a:t>
            </a:r>
            <a:br>
              <a:rPr lang="it-IT" dirty="0"/>
            </a:br>
            <a:br>
              <a:rPr lang="it-IT" dirty="0"/>
            </a:br>
            <a:endParaRPr lang="en-GB" sz="2800" dirty="0">
              <a:latin typeface="Times New Roman" panose="02020603050405020304" pitchFamily="18" charset="0"/>
              <a:cs typeface="Times New Roman" panose="02020603050405020304" pitchFamily="18" charset="0"/>
            </a:endParaRPr>
          </a:p>
        </p:txBody>
      </p:sp>
      <p:sp>
        <p:nvSpPr>
          <p:cNvPr id="4" name="Segnaposto contenuto 3">
            <a:extLst>
              <a:ext uri="{FF2B5EF4-FFF2-40B4-BE49-F238E27FC236}">
                <a16:creationId xmlns:a16="http://schemas.microsoft.com/office/drawing/2014/main" id="{E5998F9C-3B99-B69E-5875-813C4AC5355B}"/>
              </a:ext>
            </a:extLst>
          </p:cNvPr>
          <p:cNvSpPr>
            <a:spLocks noGrp="1"/>
          </p:cNvSpPr>
          <p:nvPr>
            <p:ph idx="1"/>
          </p:nvPr>
        </p:nvSpPr>
        <p:spPr>
          <a:xfrm>
            <a:off x="3830320" y="284480"/>
            <a:ext cx="8087360" cy="631952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r>
              <a:rPr lang="it-IT" sz="2400" dirty="0">
                <a:latin typeface="Georgia Pro" panose="02040502050405020303" pitchFamily="18" charset="0"/>
                <a:cs typeface="Times New Roman" panose="02020603050405020304" pitchFamily="18" charset="0"/>
              </a:rPr>
              <a:t>Bhikkhu Bodhi, </a:t>
            </a:r>
            <a:r>
              <a:rPr lang="it-IT" sz="2400" i="1" dirty="0">
                <a:latin typeface="Georgia Pro" panose="02040502050405020303" pitchFamily="18" charset="0"/>
                <a:cs typeface="Times New Roman" panose="02020603050405020304" pitchFamily="18" charset="0"/>
              </a:rPr>
              <a:t>Il Nobile Ottuplice Sentiero</a:t>
            </a:r>
            <a:r>
              <a:rPr lang="it-IT" sz="2400" dirty="0">
                <a:latin typeface="Georgia Pro" panose="02040502050405020303" pitchFamily="18" charset="0"/>
                <a:cs typeface="Times New Roman" panose="02020603050405020304" pitchFamily="18" charset="0"/>
              </a:rPr>
              <a:t>, p. 16:</a:t>
            </a:r>
          </a:p>
          <a:p>
            <a:pPr marL="0" indent="0" eaLnBrk="0" hangingPunct="0">
              <a:lnSpc>
                <a:spcPct val="107000"/>
              </a:lnSpc>
              <a:spcAft>
                <a:spcPts val="800"/>
              </a:spcAft>
              <a:buNone/>
            </a:pP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L’identificazione del </a:t>
            </a:r>
            <a:r>
              <a:rPr lang="it-IT" sz="2400" kern="100" dirty="0" err="1">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kamma</a:t>
            </a: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 con la volizione ne fa un evento essenzialmente mentale, un fattore che si origina nella mente e che cerca di attualizzare gli impulsi, le tendenze ed i propositi della mente. La volizione si attualizza tramite uno dei tre canali di corpo, parola e mente, chiamate le tre porte dell’azione (</a:t>
            </a:r>
            <a:r>
              <a:rPr lang="it-IT" sz="2400" i="1" kern="100" dirty="0" err="1">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kammadvara</a:t>
            </a: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a:t>
            </a:r>
            <a:endParaRPr lang="en-GB"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endParaRPr>
          </a:p>
          <a:p>
            <a:pPr marL="0" indent="0" eaLnBrk="0" hangingPunct="0">
              <a:lnSpc>
                <a:spcPct val="107000"/>
              </a:lnSpc>
              <a:spcAft>
                <a:spcPts val="800"/>
              </a:spcAft>
              <a:buNone/>
            </a:pP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La retta opinione richiede più della semplice conoscenza del significato del </a:t>
            </a:r>
            <a:r>
              <a:rPr lang="it-IT" sz="2400" kern="100" dirty="0" err="1">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kamma</a:t>
            </a: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 È anche necessario comprendere: (i) la distinzione etica tra karma salubre ed insalubre; (ii) i casi principali di ogni tipo – le dieci azioni virtuose e le dieci azioni biasimevoli; (iii) la radice da cui queste azioni sono originate - le tre radici insalubri, brama (</a:t>
            </a:r>
            <a:r>
              <a:rPr lang="it-IT" sz="2400" i="1" kern="100" dirty="0" err="1">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lobha</a:t>
            </a: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 avversione (</a:t>
            </a:r>
            <a:r>
              <a:rPr lang="it-IT" sz="2400" i="1"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dosa</a:t>
            </a: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 illusione (</a:t>
            </a:r>
            <a:r>
              <a:rPr lang="it-IT" sz="2400" i="1" kern="100" dirty="0" err="1">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moha</a:t>
            </a:r>
            <a:r>
              <a:rPr lang="it-IT"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 e il loro contrario. </a:t>
            </a:r>
            <a:endParaRPr lang="en-GB" sz="2400" kern="1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9908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D2F423-2B96-EE3C-7736-728CBEBCA899}"/>
              </a:ext>
            </a:extLst>
          </p:cNvPr>
          <p:cNvSpPr>
            <a:spLocks noGrp="1"/>
          </p:cNvSpPr>
          <p:nvPr>
            <p:ph type="title"/>
          </p:nvPr>
        </p:nvSpPr>
        <p:spPr>
          <a:xfrm>
            <a:off x="538480" y="2458720"/>
            <a:ext cx="3545840" cy="1452880"/>
          </a:xfrm>
          <a:gradFill flip="none" rotWithShape="1">
            <a:gsLst>
              <a:gs pos="0">
                <a:schemeClr val="accent5">
                  <a:lumMod val="40000"/>
                  <a:lumOff val="60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0000"/>
          </a:bodyPr>
          <a:lstStyle/>
          <a:p>
            <a:r>
              <a:rPr lang="it-IT" sz="4900" dirty="0"/>
              <a:t>Retta opinione </a:t>
            </a:r>
            <a:r>
              <a:rPr lang="it-IT" sz="4900" dirty="0" err="1"/>
              <a:t>sovramondana</a:t>
            </a:r>
            <a:br>
              <a:rPr lang="it-IT" dirty="0"/>
            </a:br>
            <a:br>
              <a:rPr lang="it-IT" dirty="0"/>
            </a:br>
            <a:endParaRPr lang="en-GB" sz="2800" dirty="0">
              <a:latin typeface="Times New Roman" panose="02020603050405020304" pitchFamily="18" charset="0"/>
              <a:cs typeface="Times New Roman" panose="02020603050405020304" pitchFamily="18" charset="0"/>
            </a:endParaRPr>
          </a:p>
        </p:txBody>
      </p:sp>
      <p:sp>
        <p:nvSpPr>
          <p:cNvPr id="4" name="Segnaposto contenuto 3">
            <a:extLst>
              <a:ext uri="{FF2B5EF4-FFF2-40B4-BE49-F238E27FC236}">
                <a16:creationId xmlns:a16="http://schemas.microsoft.com/office/drawing/2014/main" id="{E5998F9C-3B99-B69E-5875-813C4AC5355B}"/>
              </a:ext>
            </a:extLst>
          </p:cNvPr>
          <p:cNvSpPr>
            <a:spLocks noGrp="1"/>
          </p:cNvSpPr>
          <p:nvPr>
            <p:ph idx="1"/>
          </p:nvPr>
        </p:nvSpPr>
        <p:spPr>
          <a:xfrm>
            <a:off x="7010400" y="772160"/>
            <a:ext cx="4937760" cy="5038090"/>
          </a:xfrm>
          <a:gradFill flip="none" rotWithShape="1">
            <a:gsLst>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Autofit/>
          </a:bodyPr>
          <a:lstStyle/>
          <a:p>
            <a:r>
              <a:rPr lang="en-GB" sz="28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MN 141, </a:t>
            </a:r>
            <a:r>
              <a:rPr lang="en-GB" sz="2800" i="1"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Saccavibhanga</a:t>
            </a:r>
            <a:r>
              <a:rPr lang="en-GB" sz="2800" i="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sutta</a:t>
            </a:r>
          </a:p>
          <a:p>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cosa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amici, è la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retta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opinione</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Conoscenza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di </a:t>
            </a:r>
            <a:r>
              <a:rPr lang="en-GB" sz="2800" i="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dukkha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conoscenza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dell’origine</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di </a:t>
            </a:r>
            <a:r>
              <a:rPr lang="en-GB" sz="2800" i="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dukkha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conoscenza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della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cessazione</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di </a:t>
            </a:r>
            <a:r>
              <a:rPr lang="en-GB" sz="2800" i="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dukkha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conoscenza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del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cammino</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che</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conduce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alla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cessazione</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di </a:t>
            </a:r>
            <a:r>
              <a:rPr lang="en-GB" sz="2800" i="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dukkha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questa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è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chiamata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retta</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opinione</a:t>
            </a:r>
            <a:r>
              <a:rPr lang="en-GB" sz="2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GB" sz="28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4603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76F3AD-5A6B-7F93-47AD-1D68E37F3116}"/>
              </a:ext>
            </a:extLst>
          </p:cNvPr>
          <p:cNvSpPr>
            <a:spLocks noGrp="1"/>
          </p:cNvSpPr>
          <p:nvPr>
            <p:ph type="title"/>
          </p:nvPr>
        </p:nvSpPr>
        <p:spPr>
          <a:xfrm>
            <a:off x="240792" y="2706116"/>
            <a:ext cx="3305048" cy="1445768"/>
          </a:xfrm>
          <a:solidFill>
            <a:schemeClr val="bg2"/>
          </a:solidFill>
        </p:spPr>
        <p:txBody>
          <a:bodyPr>
            <a:normAutofit fontScale="90000"/>
          </a:bodyPr>
          <a:lstStyle/>
          <a:p>
            <a:r>
              <a:rPr lang="it-IT" sz="4000" b="1" dirty="0"/>
              <a:t>Retta opinione </a:t>
            </a:r>
            <a:r>
              <a:rPr lang="it-IT" sz="4000" b="1" dirty="0" err="1"/>
              <a:t>sovramondana</a:t>
            </a:r>
            <a:endParaRPr lang="en-GB" sz="4000" b="1" dirty="0"/>
          </a:p>
        </p:txBody>
      </p:sp>
      <p:graphicFrame>
        <p:nvGraphicFramePr>
          <p:cNvPr id="4" name="Segnaposto contenuto 3">
            <a:extLst>
              <a:ext uri="{FF2B5EF4-FFF2-40B4-BE49-F238E27FC236}">
                <a16:creationId xmlns:a16="http://schemas.microsoft.com/office/drawing/2014/main" id="{16194ED7-96E8-63E7-F540-0B88968A411E}"/>
              </a:ext>
            </a:extLst>
          </p:cNvPr>
          <p:cNvGraphicFramePr>
            <a:graphicFrameLocks noGrp="1"/>
          </p:cNvGraphicFramePr>
          <p:nvPr>
            <p:ph idx="1"/>
            <p:extLst>
              <p:ext uri="{D42A27DB-BD31-4B8C-83A1-F6EECF244321}">
                <p14:modId xmlns:p14="http://schemas.microsoft.com/office/powerpoint/2010/main" val="137368513"/>
              </p:ext>
            </p:extLst>
          </p:nvPr>
        </p:nvGraphicFramePr>
        <p:xfrm>
          <a:off x="4033520" y="758825"/>
          <a:ext cx="7396481" cy="4754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2351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p:txBody>
          <a:bodyPr/>
          <a:lstStyle/>
          <a:p>
            <a:r>
              <a:rPr lang="it-IT" dirty="0">
                <a:solidFill>
                  <a:schemeClr val="bg1"/>
                </a:solidFill>
              </a:rPr>
              <a:t>Retta intenzione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5557520" y="758952"/>
            <a:ext cx="5872480" cy="475488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3200" dirty="0">
                <a:latin typeface="Georgia Pro" panose="02040502050405020303" pitchFamily="18" charset="0"/>
              </a:rPr>
              <a:t>MN 141, </a:t>
            </a:r>
            <a:r>
              <a:rPr lang="it-IT" sz="3200" i="1" dirty="0" err="1">
                <a:latin typeface="Georgia Pro" panose="02040502050405020303" pitchFamily="18" charset="0"/>
              </a:rPr>
              <a:t>Saccavibangha</a:t>
            </a:r>
            <a:r>
              <a:rPr lang="it-IT" sz="3200" i="1" dirty="0">
                <a:latin typeface="Georgia Pro" panose="02040502050405020303" pitchFamily="18" charset="0"/>
              </a:rPr>
              <a:t> sutta</a:t>
            </a:r>
          </a:p>
          <a:p>
            <a:r>
              <a:rPr lang="en-GB" sz="3200" dirty="0">
                <a:latin typeface="Georgia Pro" panose="02040502050405020303" pitchFamily="18" charset="0"/>
              </a:rPr>
              <a:t>“E </a:t>
            </a:r>
            <a:r>
              <a:rPr lang="en-GB" sz="3200" dirty="0" err="1">
                <a:latin typeface="Georgia Pro" panose="02040502050405020303" pitchFamily="18" charset="0"/>
              </a:rPr>
              <a:t>cosa</a:t>
            </a:r>
            <a:r>
              <a:rPr lang="en-GB" sz="3200" dirty="0">
                <a:latin typeface="Georgia Pro" panose="02040502050405020303" pitchFamily="18" charset="0"/>
              </a:rPr>
              <a:t>, amici, è la </a:t>
            </a:r>
            <a:r>
              <a:rPr lang="en-GB" sz="3200" dirty="0" err="1">
                <a:latin typeface="Georgia Pro" panose="02040502050405020303" pitchFamily="18" charset="0"/>
              </a:rPr>
              <a:t>retta</a:t>
            </a:r>
            <a:r>
              <a:rPr lang="en-GB" sz="3200" dirty="0">
                <a:latin typeface="Georgia Pro" panose="02040502050405020303" pitchFamily="18" charset="0"/>
              </a:rPr>
              <a:t> </a:t>
            </a:r>
            <a:r>
              <a:rPr lang="en-GB" sz="3200" dirty="0" err="1">
                <a:latin typeface="Georgia Pro" panose="02040502050405020303" pitchFamily="18" charset="0"/>
              </a:rPr>
              <a:t>intenzione</a:t>
            </a:r>
            <a:r>
              <a:rPr lang="en-GB" sz="3200" dirty="0">
                <a:latin typeface="Georgia Pro" panose="02040502050405020303" pitchFamily="18" charset="0"/>
              </a:rPr>
              <a:t>? </a:t>
            </a:r>
            <a:r>
              <a:rPr lang="en-GB" sz="3200" dirty="0" err="1">
                <a:latin typeface="Georgia Pro" panose="02040502050405020303" pitchFamily="18" charset="0"/>
              </a:rPr>
              <a:t>Intenzione</a:t>
            </a:r>
            <a:r>
              <a:rPr lang="en-GB" sz="3200" dirty="0">
                <a:latin typeface="Georgia Pro" panose="02040502050405020303" pitchFamily="18" charset="0"/>
              </a:rPr>
              <a:t> di </a:t>
            </a:r>
            <a:r>
              <a:rPr lang="en-GB" sz="3200" dirty="0" err="1">
                <a:latin typeface="Georgia Pro" panose="02040502050405020303" pitchFamily="18" charset="0"/>
              </a:rPr>
              <a:t>rinuncia</a:t>
            </a:r>
            <a:r>
              <a:rPr lang="en-GB" sz="3200" dirty="0">
                <a:latin typeface="Georgia Pro" panose="02040502050405020303" pitchFamily="18" charset="0"/>
              </a:rPr>
              <a:t>, </a:t>
            </a:r>
            <a:r>
              <a:rPr lang="en-GB" sz="3200" dirty="0" err="1">
                <a:latin typeface="Georgia Pro" panose="02040502050405020303" pitchFamily="18" charset="0"/>
              </a:rPr>
              <a:t>intenzione</a:t>
            </a:r>
            <a:r>
              <a:rPr lang="en-GB" sz="3200" dirty="0">
                <a:latin typeface="Georgia Pro" panose="02040502050405020303" pitchFamily="18" charset="0"/>
              </a:rPr>
              <a:t> di </a:t>
            </a:r>
            <a:r>
              <a:rPr lang="en-GB" sz="3200" dirty="0" err="1">
                <a:latin typeface="Georgia Pro" panose="02040502050405020303" pitchFamily="18" charset="0"/>
              </a:rPr>
              <a:t>benevolenza</a:t>
            </a:r>
            <a:r>
              <a:rPr lang="en-GB" sz="3200" dirty="0">
                <a:latin typeface="Georgia Pro" panose="02040502050405020303" pitchFamily="18" charset="0"/>
              </a:rPr>
              <a:t>, </a:t>
            </a:r>
            <a:r>
              <a:rPr lang="en-GB" sz="3200" dirty="0" err="1">
                <a:latin typeface="Georgia Pro" panose="02040502050405020303" pitchFamily="18" charset="0"/>
              </a:rPr>
              <a:t>intenzione</a:t>
            </a:r>
            <a:r>
              <a:rPr lang="en-GB" sz="3200" dirty="0">
                <a:latin typeface="Georgia Pro" panose="02040502050405020303" pitchFamily="18" charset="0"/>
              </a:rPr>
              <a:t> di </a:t>
            </a:r>
            <a:r>
              <a:rPr lang="en-GB" sz="3200" dirty="0" err="1">
                <a:latin typeface="Georgia Pro" panose="02040502050405020303" pitchFamily="18" charset="0"/>
              </a:rPr>
              <a:t>compassione</a:t>
            </a:r>
            <a:r>
              <a:rPr lang="en-GB" sz="3200" dirty="0">
                <a:latin typeface="Georgia Pro" panose="02040502050405020303" pitchFamily="18" charset="0"/>
              </a:rPr>
              <a:t> – </a:t>
            </a:r>
            <a:r>
              <a:rPr lang="en-GB" sz="3200" dirty="0" err="1">
                <a:latin typeface="Georgia Pro" panose="02040502050405020303" pitchFamily="18" charset="0"/>
              </a:rPr>
              <a:t>questa</a:t>
            </a:r>
            <a:r>
              <a:rPr lang="en-GB" sz="3200" dirty="0">
                <a:latin typeface="Georgia Pro" panose="02040502050405020303" pitchFamily="18" charset="0"/>
              </a:rPr>
              <a:t> è </a:t>
            </a:r>
            <a:r>
              <a:rPr lang="en-GB" sz="3200" dirty="0" err="1">
                <a:latin typeface="Georgia Pro" panose="02040502050405020303" pitchFamily="18" charset="0"/>
              </a:rPr>
              <a:t>chiamata</a:t>
            </a:r>
            <a:r>
              <a:rPr lang="en-GB" sz="3200" dirty="0">
                <a:latin typeface="Georgia Pro" panose="02040502050405020303" pitchFamily="18" charset="0"/>
              </a:rPr>
              <a:t> </a:t>
            </a:r>
            <a:r>
              <a:rPr lang="en-GB" sz="3200" dirty="0" err="1">
                <a:latin typeface="Georgia Pro" panose="02040502050405020303" pitchFamily="18" charset="0"/>
              </a:rPr>
              <a:t>retta</a:t>
            </a:r>
            <a:r>
              <a:rPr lang="en-GB" sz="3200" dirty="0">
                <a:latin typeface="Georgia Pro" panose="02040502050405020303" pitchFamily="18" charset="0"/>
              </a:rPr>
              <a:t> </a:t>
            </a:r>
            <a:r>
              <a:rPr lang="en-GB" sz="3200" dirty="0" err="1">
                <a:latin typeface="Georgia Pro" panose="02040502050405020303" pitchFamily="18" charset="0"/>
              </a:rPr>
              <a:t>intenzione</a:t>
            </a:r>
            <a:r>
              <a:rPr lang="en-GB" sz="3200" dirty="0">
                <a:latin typeface="Georgia Pro" panose="02040502050405020303" pitchFamily="18" charset="0"/>
              </a:rPr>
              <a:t>.” </a:t>
            </a:r>
          </a:p>
        </p:txBody>
      </p:sp>
    </p:spTree>
    <p:extLst>
      <p:ext uri="{BB962C8B-B14F-4D97-AF65-F5344CB8AC3E}">
        <p14:creationId xmlns:p14="http://schemas.microsoft.com/office/powerpoint/2010/main" val="54893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p:txBody>
          <a:bodyPr/>
          <a:lstStyle/>
          <a:p>
            <a:r>
              <a:rPr lang="it-IT" dirty="0">
                <a:solidFill>
                  <a:schemeClr val="bg1"/>
                </a:solidFill>
              </a:rPr>
              <a:t>Retta intenzione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5557520" y="758952"/>
            <a:ext cx="5872480" cy="475488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fontScale="92500"/>
          </a:bodyPr>
          <a:lstStyle/>
          <a:p>
            <a:r>
              <a:rPr lang="it-IT" sz="3200" dirty="0">
                <a:latin typeface="Georgia Pro" panose="02040502050405020303" pitchFamily="18" charset="0"/>
              </a:rPr>
              <a:t>Le tre rette intenzioni si oppongono alle tre intenzione che chiamiamo negative, poiché conducono a risultati karmici negativi, ossia intenzioni governate dal desiderio, dalla malevolenza e dalla crudeltà</a:t>
            </a:r>
          </a:p>
          <a:p>
            <a:r>
              <a:rPr lang="it-IT" sz="3200" dirty="0">
                <a:latin typeface="Georgia Pro" panose="02040502050405020303" pitchFamily="18" charset="0"/>
              </a:rPr>
              <a:t>Cfr. MN 19, </a:t>
            </a:r>
            <a:r>
              <a:rPr lang="it-IT" sz="3200" i="1" dirty="0" err="1">
                <a:latin typeface="Georgia Pro" panose="02040502050405020303" pitchFamily="18" charset="0"/>
              </a:rPr>
              <a:t>Dvedavitakka</a:t>
            </a:r>
            <a:r>
              <a:rPr lang="it-IT" sz="3200" i="1" dirty="0">
                <a:latin typeface="Georgia Pro" panose="02040502050405020303" pitchFamily="18" charset="0"/>
              </a:rPr>
              <a:t> sutta</a:t>
            </a:r>
            <a:endParaRPr lang="en-GB" sz="3200" i="1" dirty="0">
              <a:latin typeface="Georgia Pro" panose="02040502050405020303" pitchFamily="18" charset="0"/>
            </a:endParaRPr>
          </a:p>
        </p:txBody>
      </p:sp>
    </p:spTree>
    <p:extLst>
      <p:ext uri="{BB962C8B-B14F-4D97-AF65-F5344CB8AC3E}">
        <p14:creationId xmlns:p14="http://schemas.microsoft.com/office/powerpoint/2010/main" val="1643061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a:xfrm>
            <a:off x="758952" y="647192"/>
            <a:ext cx="3831336" cy="4754880"/>
          </a:xfrm>
        </p:spPr>
        <p:txBody>
          <a:bodyPr/>
          <a:lstStyle/>
          <a:p>
            <a:r>
              <a:rPr lang="it-IT" dirty="0">
                <a:solidFill>
                  <a:schemeClr val="bg1"/>
                </a:solidFill>
              </a:rPr>
              <a:t>Retta intenzione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5740400" y="1561592"/>
            <a:ext cx="5872480" cy="2522728"/>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3200" i="1" dirty="0" err="1">
                <a:latin typeface="Georgia Pro" panose="02040502050405020303" pitchFamily="18" charset="0"/>
              </a:rPr>
              <a:t>Sa</a:t>
            </a:r>
            <a:r>
              <a:rPr lang="it-IT" sz="3200" i="1" dirty="0" err="1">
                <a:latin typeface="Times New Roman" panose="02020603050405020304" pitchFamily="18" charset="0"/>
                <a:cs typeface="Times New Roman" panose="02020603050405020304" pitchFamily="18" charset="0"/>
              </a:rPr>
              <a:t>ṅ</a:t>
            </a:r>
            <a:r>
              <a:rPr lang="it-IT" sz="3200" i="1" dirty="0" err="1">
                <a:latin typeface="Georgia Pro" panose="02040502050405020303" pitchFamily="18" charset="0"/>
              </a:rPr>
              <a:t>kappa</a:t>
            </a:r>
            <a:endParaRPr lang="it-IT" sz="3200" i="1" dirty="0">
              <a:latin typeface="Georgia Pro" panose="02040502050405020303" pitchFamily="18" charset="0"/>
            </a:endParaRPr>
          </a:p>
          <a:p>
            <a:r>
              <a:rPr lang="it-IT" sz="3200" dirty="0">
                <a:latin typeface="Georgia Pro" panose="02040502050405020303" pitchFamily="18" charset="0"/>
              </a:rPr>
              <a:t>Significa ‘pensiero, intenzione, proposito’ ed è a volte usato come sinonimo di </a:t>
            </a:r>
            <a:r>
              <a:rPr lang="it-IT" sz="3200" i="1" dirty="0">
                <a:latin typeface="Georgia Pro" panose="02040502050405020303" pitchFamily="18" charset="0"/>
              </a:rPr>
              <a:t>vitakka</a:t>
            </a:r>
            <a:r>
              <a:rPr lang="it-IT" sz="3200" dirty="0">
                <a:latin typeface="Georgia Pro" panose="02040502050405020303" pitchFamily="18" charset="0"/>
              </a:rPr>
              <a:t>. </a:t>
            </a:r>
            <a:endParaRPr lang="en-GB" sz="3200" dirty="0">
              <a:latin typeface="Georgia Pro" panose="02040502050405020303" pitchFamily="18" charset="0"/>
            </a:endParaRPr>
          </a:p>
        </p:txBody>
      </p:sp>
    </p:spTree>
    <p:extLst>
      <p:ext uri="{BB962C8B-B14F-4D97-AF65-F5344CB8AC3E}">
        <p14:creationId xmlns:p14="http://schemas.microsoft.com/office/powerpoint/2010/main" val="1220183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EB990-2C7B-C7A9-7661-D45F70E126CD}"/>
              </a:ext>
            </a:extLst>
          </p:cNvPr>
          <p:cNvSpPr>
            <a:spLocks noGrp="1"/>
          </p:cNvSpPr>
          <p:nvPr>
            <p:ph type="title"/>
          </p:nvPr>
        </p:nvSpPr>
        <p:spPr>
          <a:xfrm>
            <a:off x="433832" y="375920"/>
            <a:ext cx="2939288" cy="2126488"/>
          </a:xfrm>
        </p:spPr>
        <p:txBody>
          <a:bodyPr>
            <a:normAutofit/>
          </a:bodyPr>
          <a:lstStyle/>
          <a:p>
            <a:r>
              <a:rPr lang="it-IT" sz="4800" dirty="0">
                <a:solidFill>
                  <a:schemeClr val="bg1"/>
                </a:solidFill>
              </a:rPr>
              <a:t>Retta intenzione</a:t>
            </a:r>
            <a:endParaRPr lang="en-GB" sz="4800" dirty="0">
              <a:solidFill>
                <a:schemeClr val="bg1"/>
              </a:solidFill>
            </a:endParaRPr>
          </a:p>
        </p:txBody>
      </p:sp>
      <p:sp>
        <p:nvSpPr>
          <p:cNvPr id="3" name="Segnaposto contenuto 2">
            <a:extLst>
              <a:ext uri="{FF2B5EF4-FFF2-40B4-BE49-F238E27FC236}">
                <a16:creationId xmlns:a16="http://schemas.microsoft.com/office/drawing/2014/main" id="{A70DE7D3-E13E-D54E-4CAC-23318B5C2CC2}"/>
              </a:ext>
            </a:extLst>
          </p:cNvPr>
          <p:cNvSpPr>
            <a:spLocks noGrp="1"/>
          </p:cNvSpPr>
          <p:nvPr>
            <p:ph idx="1"/>
          </p:nvPr>
        </p:nvSpPr>
        <p:spPr>
          <a:xfrm>
            <a:off x="3972560" y="375920"/>
            <a:ext cx="7884160" cy="5974080"/>
          </a:xfr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a:normAutofit fontScale="85000" lnSpcReduction="10000"/>
          </a:bodyPr>
          <a:lstStyle/>
          <a:p>
            <a:r>
              <a:rPr lang="it-IT" sz="24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Bhikkhu Bodhi, p. 26:</a:t>
            </a:r>
          </a:p>
          <a:p>
            <a:r>
              <a:rPr lang="it-IT" sz="24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Il termine è a volte tradotto come ‘retto pensiero’, una traduzione che si può accettare solo se aggiungiamo la clausola che nel presente contesto la parola 'pensiero’ si riferisce specificamente all’aspetto intenzionale o conativo dell’attività mentale, l’aspetto cognitivo essendo coperto dal primo fattore, retta opinione. Tuttavia, sarebbe artificiale insistere troppo fermamente sulla divisione tra queste due funzioni. Da una prospettiva buddhista, gli aspetti cognitivo ed intenzionale della mente non rimangono isolati in compartimenti separati, ma si intrecciano ed interagiscono in stretta correlazione. Le predilezioni emozionali influenzano le opinioni, e le opinioni determinano le predilezioni. Così una visione penetrativa della natura dell’esistenza, ottenuta tramite profonda investigazione e validata per mezzo dell’investigazione, porta con sé una ristrutturazione dei valori che fa sì che la mente si muova verso obiettivi commisurati alla nuova visione. L’applicazione della mente necessaria a realizzare questi obiettivi è ciò che si intende per retta intenzione</a:t>
            </a:r>
            <a:r>
              <a:rPr lang="it-IT" sz="1800" dirty="0">
                <a:solidFill>
                  <a:srgbClr val="000000"/>
                </a:solidFill>
                <a:effectLst/>
                <a:latin typeface="Georgia Pro" panose="02040502050405020303" pitchFamily="18" charset="0"/>
                <a:ea typeface="Times New Roman" panose="02020603050405020304" pitchFamily="18" charset="0"/>
                <a:cs typeface="Times New Roman" panose="02020603050405020304" pitchFamily="18" charset="0"/>
              </a:rPr>
              <a:t>. </a:t>
            </a:r>
            <a:endParaRPr lang="en-GB" dirty="0">
              <a:latin typeface="Georgia Pro" panose="02040502050405020303" pitchFamily="18" charset="0"/>
            </a:endParaRPr>
          </a:p>
        </p:txBody>
      </p:sp>
    </p:spTree>
    <p:extLst>
      <p:ext uri="{BB962C8B-B14F-4D97-AF65-F5344CB8AC3E}">
        <p14:creationId xmlns:p14="http://schemas.microsoft.com/office/powerpoint/2010/main" val="1955745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p:txBody>
          <a:bodyPr/>
          <a:lstStyle/>
          <a:p>
            <a:r>
              <a:rPr lang="it-IT" dirty="0">
                <a:solidFill>
                  <a:schemeClr val="bg1"/>
                </a:solidFill>
              </a:rPr>
              <a:t>Retta intenzione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5557520" y="758952"/>
            <a:ext cx="5872480" cy="475488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3200" dirty="0">
                <a:latin typeface="Georgia Pro" panose="02040502050405020303" pitchFamily="18" charset="0"/>
              </a:rPr>
              <a:t>Rinuncia, </a:t>
            </a:r>
            <a:r>
              <a:rPr lang="it-IT" sz="3200" i="1" dirty="0" err="1">
                <a:latin typeface="Georgia Pro" panose="02040502050405020303" pitchFamily="18" charset="0"/>
              </a:rPr>
              <a:t>nekkhamma</a:t>
            </a:r>
            <a:r>
              <a:rPr lang="it-IT" sz="3200" dirty="0">
                <a:latin typeface="Georgia Pro" panose="02040502050405020303" pitchFamily="18" charset="0"/>
              </a:rPr>
              <a:t> </a:t>
            </a:r>
          </a:p>
          <a:p>
            <a:r>
              <a:rPr lang="it-IT" sz="2400" dirty="0">
                <a:latin typeface="Georgia Pro" panose="02040502050405020303" pitchFamily="18" charset="0"/>
              </a:rPr>
              <a:t>Bhikkhu Bodhi, p: 28:</a:t>
            </a:r>
          </a:p>
          <a:p>
            <a:pPr marL="0" indent="0">
              <a:buNone/>
            </a:pPr>
            <a:r>
              <a:rPr lang="it-IT" sz="2400" dirty="0">
                <a:latin typeface="Georgia Pro" panose="02040502050405020303" pitchFamily="18" charset="0"/>
              </a:rPr>
              <a:t>«Comprendere le Quattro Nobili Verità in relazione alla propria vita fa sorgere l’intenzione alla rinuncia …</a:t>
            </a:r>
          </a:p>
          <a:p>
            <a:pPr marL="0" indent="0">
              <a:buNone/>
            </a:pPr>
            <a:r>
              <a:rPr lang="it-IT" sz="2400" dirty="0">
                <a:latin typeface="Georgia Pro" panose="02040502050405020303" pitchFamily="18" charset="0"/>
              </a:rPr>
              <a:t>Quando vediamo come la nostra stessa vita è pervasa da </a:t>
            </a:r>
            <a:r>
              <a:rPr lang="it-IT" sz="2400" i="1" dirty="0">
                <a:latin typeface="Georgia Pro" panose="02040502050405020303" pitchFamily="18" charset="0"/>
              </a:rPr>
              <a:t>dukkha</a:t>
            </a:r>
            <a:r>
              <a:rPr lang="it-IT" sz="2400" dirty="0">
                <a:latin typeface="Georgia Pro" panose="02040502050405020303" pitchFamily="18" charset="0"/>
              </a:rPr>
              <a:t>, e come </a:t>
            </a:r>
            <a:r>
              <a:rPr lang="it-IT" sz="2400" i="1" dirty="0">
                <a:latin typeface="Georgia Pro" panose="02040502050405020303" pitchFamily="18" charset="0"/>
              </a:rPr>
              <a:t>dukkha</a:t>
            </a:r>
            <a:r>
              <a:rPr lang="it-IT" sz="2400" dirty="0">
                <a:latin typeface="Georgia Pro" panose="02040502050405020303" pitchFamily="18" charset="0"/>
              </a:rPr>
              <a:t> derivi dalla brama, la mente inclina verso la rinuncia – abbandonare la brama e gli oggetti a cui essa ci lega.»</a:t>
            </a:r>
            <a:endParaRPr lang="en-GB" sz="2400" dirty="0">
              <a:latin typeface="Georgia Pro" panose="02040502050405020303" pitchFamily="18" charset="0"/>
            </a:endParaRPr>
          </a:p>
        </p:txBody>
      </p:sp>
    </p:spTree>
    <p:extLst>
      <p:ext uri="{BB962C8B-B14F-4D97-AF65-F5344CB8AC3E}">
        <p14:creationId xmlns:p14="http://schemas.microsoft.com/office/powerpoint/2010/main" val="2617139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p:txBody>
          <a:bodyPr/>
          <a:lstStyle/>
          <a:p>
            <a:r>
              <a:rPr lang="it-IT" dirty="0">
                <a:solidFill>
                  <a:schemeClr val="bg1"/>
                </a:solidFill>
              </a:rPr>
              <a:t>Retta intenzione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5560568" y="1358455"/>
            <a:ext cx="4907407" cy="3555873"/>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3200" dirty="0">
                <a:latin typeface="Georgia Pro" panose="02040502050405020303" pitchFamily="18" charset="0"/>
              </a:rPr>
              <a:t>Benevolenza, </a:t>
            </a:r>
            <a:r>
              <a:rPr lang="it-IT" sz="3200" i="1" dirty="0" err="1">
                <a:latin typeface="Georgia Pro" panose="02040502050405020303" pitchFamily="18" charset="0"/>
              </a:rPr>
              <a:t>aby</a:t>
            </a:r>
            <a:r>
              <a:rPr lang="it-IT" sz="3200" i="1" dirty="0" err="1">
                <a:latin typeface="Times New Roman" panose="02020603050405020304" pitchFamily="18" charset="0"/>
                <a:cs typeface="Times New Roman" panose="02020603050405020304" pitchFamily="18" charset="0"/>
              </a:rPr>
              <a:t>āpāda</a:t>
            </a:r>
            <a:r>
              <a:rPr lang="it-IT" sz="3200" i="1" dirty="0">
                <a:latin typeface="Times New Roman" panose="02020603050405020304" pitchFamily="18" charset="0"/>
                <a:cs typeface="Times New Roman" panose="02020603050405020304" pitchFamily="18" charset="0"/>
              </a:rPr>
              <a:t>, </a:t>
            </a:r>
            <a:r>
              <a:rPr lang="it-IT" sz="3200" dirty="0">
                <a:latin typeface="Georgia Pro" panose="02040502050405020303" pitchFamily="18" charset="0"/>
              </a:rPr>
              <a:t>letteralmente significa ‘assenza di malevolenza’</a:t>
            </a:r>
          </a:p>
          <a:p>
            <a:r>
              <a:rPr lang="it-IT" sz="3200" dirty="0">
                <a:latin typeface="Georgia Pro" panose="02040502050405020303" pitchFamily="18" charset="0"/>
              </a:rPr>
              <a:t>Compassione, </a:t>
            </a:r>
            <a:r>
              <a:rPr lang="it-IT" sz="3200" i="1" dirty="0" err="1">
                <a:latin typeface="Georgia Pro" panose="02040502050405020303" pitchFamily="18" charset="0"/>
              </a:rPr>
              <a:t>ahi</a:t>
            </a:r>
            <a:r>
              <a:rPr lang="it-IT" sz="3200" i="1" dirty="0" err="1">
                <a:latin typeface="Times New Roman" panose="02020603050405020304" pitchFamily="18" charset="0"/>
                <a:cs typeface="Times New Roman" panose="02020603050405020304" pitchFamily="18" charset="0"/>
              </a:rPr>
              <a:t>ṃ</a:t>
            </a:r>
            <a:r>
              <a:rPr lang="it-IT" sz="3200" i="1" dirty="0" err="1">
                <a:latin typeface="Georgia Pro" panose="02040502050405020303" pitchFamily="18" charset="0"/>
              </a:rPr>
              <a:t>sa</a:t>
            </a:r>
            <a:r>
              <a:rPr lang="it-IT" sz="3200" dirty="0">
                <a:latin typeface="Georgia Pro" panose="02040502050405020303" pitchFamily="18" charset="0"/>
              </a:rPr>
              <a:t>, letteralmente significa ‘assenza di crudeltà’</a:t>
            </a:r>
          </a:p>
        </p:txBody>
      </p:sp>
    </p:spTree>
    <p:extLst>
      <p:ext uri="{BB962C8B-B14F-4D97-AF65-F5344CB8AC3E}">
        <p14:creationId xmlns:p14="http://schemas.microsoft.com/office/powerpoint/2010/main" val="1322360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p:txBody>
          <a:bodyPr/>
          <a:lstStyle/>
          <a:p>
            <a:r>
              <a:rPr lang="it-IT" dirty="0">
                <a:solidFill>
                  <a:schemeClr val="bg1"/>
                </a:solidFill>
              </a:rPr>
              <a:t>Retta intenzione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4389120" y="386080"/>
            <a:ext cx="7355840" cy="606552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2400" dirty="0">
                <a:latin typeface="Georgia Pro" panose="02040502050405020303" pitchFamily="18" charset="0"/>
              </a:rPr>
              <a:t>Bhikkhu Bodhi, p. 28:</a:t>
            </a:r>
          </a:p>
          <a:p>
            <a:pPr marL="0" indent="0">
              <a:buNone/>
            </a:pPr>
            <a:r>
              <a:rPr lang="it-IT" sz="2400" dirty="0">
                <a:latin typeface="Georgia Pro" panose="02040502050405020303" pitchFamily="18" charset="0"/>
              </a:rPr>
              <a:t>«Comprendere le Quattro Nobili Verità in relazione agli altri esseri fa sorgere le altre due rette intenzioni …</a:t>
            </a:r>
          </a:p>
          <a:p>
            <a:pPr marL="0" indent="0">
              <a:buNone/>
            </a:pPr>
            <a:r>
              <a:rPr lang="it-IT" sz="2400" dirty="0">
                <a:latin typeface="Georgia Pro" panose="02040502050405020303" pitchFamily="18" charset="0"/>
              </a:rPr>
              <a:t>Vediamo che, esattamente come noi, tutti gli esseri desiderano essere felici e come noi sono soggetti alla sofferenza. La considerazione che tutti gli esseri cercano la felicità origina pensieri di benevolenza – l’amorevole desiderio che siano in salute, felici e in pace. La considerazione che gli esseri sono soggetti alla sofferenza origina pensieri di non crudeltà – il desiderio compassionevole che essi siano liberi dalla sofferenza.»</a:t>
            </a:r>
          </a:p>
        </p:txBody>
      </p:sp>
    </p:spTree>
    <p:extLst>
      <p:ext uri="{BB962C8B-B14F-4D97-AF65-F5344CB8AC3E}">
        <p14:creationId xmlns:p14="http://schemas.microsoft.com/office/powerpoint/2010/main" val="43907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a:xfrm>
            <a:off x="200025" y="386080"/>
            <a:ext cx="4514088" cy="5712968"/>
          </a:xfrm>
        </p:spPr>
        <p:txBody>
          <a:bodyPr>
            <a:normAutofit fontScale="90000"/>
          </a:bodyPr>
          <a:lstStyle/>
          <a:p>
            <a:r>
              <a:rPr lang="it-IT" dirty="0">
                <a:solidFill>
                  <a:schemeClr val="bg1"/>
                </a:solidFill>
              </a:rPr>
              <a:t>Retto linguaggio</a:t>
            </a:r>
            <a:br>
              <a:rPr lang="it-IT" dirty="0">
                <a:solidFill>
                  <a:schemeClr val="bg1"/>
                </a:solidFill>
              </a:rPr>
            </a:br>
            <a:br>
              <a:rPr lang="it-IT" dirty="0">
                <a:solidFill>
                  <a:schemeClr val="bg1"/>
                </a:solidFill>
              </a:rPr>
            </a:br>
            <a:r>
              <a:rPr lang="it-IT" dirty="0">
                <a:solidFill>
                  <a:schemeClr val="bg1"/>
                </a:solidFill>
              </a:rPr>
              <a:t>Retta azione</a:t>
            </a:r>
            <a:br>
              <a:rPr lang="it-IT" dirty="0">
                <a:solidFill>
                  <a:schemeClr val="bg1"/>
                </a:solidFill>
              </a:rPr>
            </a:br>
            <a:br>
              <a:rPr lang="it-IT" dirty="0">
                <a:solidFill>
                  <a:schemeClr val="bg1"/>
                </a:solidFill>
              </a:rPr>
            </a:br>
            <a:r>
              <a:rPr lang="it-IT" dirty="0">
                <a:solidFill>
                  <a:schemeClr val="bg1"/>
                </a:solidFill>
              </a:rPr>
              <a:t>Retta occupazione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4886325" y="386080"/>
            <a:ext cx="6858635" cy="606552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fontScale="92500" lnSpcReduction="20000"/>
          </a:bodyPr>
          <a:lstStyle/>
          <a:p>
            <a:r>
              <a:rPr lang="it-IT" sz="2400" dirty="0">
                <a:latin typeface="Georgia Pro" panose="02040502050405020303" pitchFamily="18" charset="0"/>
              </a:rPr>
              <a:t>Bhikkhu Bodhi, p. 40: </a:t>
            </a:r>
          </a:p>
          <a:p>
            <a:pPr marL="0" indent="0">
              <a:buNone/>
            </a:pPr>
            <a:r>
              <a:rPr lang="it-IT" sz="2400" dirty="0">
                <a:latin typeface="Georgia Pro" panose="02040502050405020303" pitchFamily="18" charset="0"/>
              </a:rPr>
              <a:t>Nonostante i principi descritti in questa sezione mirino a controllare le azioni immorali e a promuovere la buona condotta, il loro ultimo scopo non è tanto etico quanto spirituale. Non sono prescritti solo come guide all’azione, ma principalmente come aiuti alla purificazione mentale. In quanto necessaria misura per il benessere umano, l’etica ha la sua propria giustificazione nell’insegnamento del Buddha e la sua importanza non può essere sottovalutata. Tuttavia, nel contesto speciale del Nobile Ottuplice Sentiero i principi etici sono subordinati alla méta che governa il cammino, la liberazione finale dalla sofferenza. Quindi, perché il training nella moralità divenga parte integrante del cammino, deve essere intrapreso sotto la tutela dei primi due fattori, retta opinione e retta intenzione, e condurre oltre verso il training nella concentrazione e nella saggezza. </a:t>
            </a:r>
          </a:p>
        </p:txBody>
      </p:sp>
    </p:spTree>
    <p:extLst>
      <p:ext uri="{BB962C8B-B14F-4D97-AF65-F5344CB8AC3E}">
        <p14:creationId xmlns:p14="http://schemas.microsoft.com/office/powerpoint/2010/main" val="1021517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a:xfrm>
            <a:off x="200025" y="386080"/>
            <a:ext cx="4514088" cy="5712968"/>
          </a:xfrm>
        </p:spPr>
        <p:txBody>
          <a:bodyPr>
            <a:normAutofit fontScale="90000"/>
          </a:bodyPr>
          <a:lstStyle/>
          <a:p>
            <a:r>
              <a:rPr lang="it-IT" dirty="0">
                <a:solidFill>
                  <a:schemeClr val="bg1"/>
                </a:solidFill>
              </a:rPr>
              <a:t>Retto linguaggio</a:t>
            </a:r>
            <a:br>
              <a:rPr lang="it-IT" dirty="0">
                <a:solidFill>
                  <a:schemeClr val="bg1"/>
                </a:solidFill>
              </a:rPr>
            </a:br>
            <a:br>
              <a:rPr lang="it-IT" dirty="0">
                <a:solidFill>
                  <a:schemeClr val="bg1"/>
                </a:solidFill>
              </a:rPr>
            </a:br>
            <a:r>
              <a:rPr lang="it-IT" dirty="0">
                <a:solidFill>
                  <a:schemeClr val="bg1"/>
                </a:solidFill>
              </a:rPr>
              <a:t>Retta azione</a:t>
            </a:r>
            <a:br>
              <a:rPr lang="it-IT" dirty="0">
                <a:solidFill>
                  <a:schemeClr val="bg1"/>
                </a:solidFill>
              </a:rPr>
            </a:br>
            <a:br>
              <a:rPr lang="it-IT" dirty="0">
                <a:solidFill>
                  <a:schemeClr val="bg1"/>
                </a:solidFill>
              </a:rPr>
            </a:br>
            <a:r>
              <a:rPr lang="it-IT" dirty="0">
                <a:solidFill>
                  <a:schemeClr val="bg1"/>
                </a:solidFill>
              </a:rPr>
              <a:t>Retta occupazione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5353050" y="386080"/>
            <a:ext cx="6391910" cy="606552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2400" dirty="0">
                <a:latin typeface="Georgia Pro" panose="02040502050405020303" pitchFamily="18" charset="0"/>
              </a:rPr>
              <a:t>Bhikkhu Bodhi, p. 40: </a:t>
            </a:r>
          </a:p>
          <a:p>
            <a:pPr marL="0" indent="0">
              <a:buNone/>
            </a:pPr>
            <a:r>
              <a:rPr lang="it-IT" sz="2400" dirty="0">
                <a:latin typeface="Georgia Pro" panose="02040502050405020303" pitchFamily="18" charset="0"/>
              </a:rPr>
              <a:t>Il termine Pāli tradotto con disciplina morale, </a:t>
            </a:r>
            <a:r>
              <a:rPr lang="it-IT" sz="2400" i="1" dirty="0" err="1">
                <a:latin typeface="Georgia Pro" panose="02040502050405020303" pitchFamily="18" charset="0"/>
              </a:rPr>
              <a:t>sila</a:t>
            </a:r>
            <a:r>
              <a:rPr lang="it-IT" sz="2400" dirty="0">
                <a:latin typeface="Georgia Pro" panose="02040502050405020303" pitchFamily="18" charset="0"/>
              </a:rPr>
              <a:t>, compare nei testi con significati sovrapposti tutti riferentesi alla corretta condotta. In alcuni contesti indica azione conforme ai principi morali, in altri i principi stessi, in altri ancora le qualità virtuose del carattere che risultano dall’osservanza dei principi morali. </a:t>
            </a:r>
            <a:r>
              <a:rPr lang="it-IT" sz="2400" i="1" dirty="0">
                <a:latin typeface="Georgia Pro" panose="02040502050405020303" pitchFamily="18" charset="0"/>
              </a:rPr>
              <a:t>Sila</a:t>
            </a:r>
            <a:r>
              <a:rPr lang="it-IT" sz="2400" dirty="0">
                <a:latin typeface="Georgia Pro" panose="02040502050405020303" pitchFamily="18" charset="0"/>
              </a:rPr>
              <a:t> nel senso di precetti o principi rappresenta l’aspetto formalistico dell’addestramento etico; </a:t>
            </a:r>
            <a:r>
              <a:rPr lang="it-IT" sz="2400" i="1" dirty="0" err="1">
                <a:latin typeface="Georgia Pro" panose="02040502050405020303" pitchFamily="18" charset="0"/>
              </a:rPr>
              <a:t>sila</a:t>
            </a:r>
            <a:r>
              <a:rPr lang="it-IT" sz="2400" dirty="0">
                <a:latin typeface="Georgia Pro" panose="02040502050405020303" pitchFamily="18" charset="0"/>
              </a:rPr>
              <a:t> in quanto virtù ne indica lo spirito animatore; </a:t>
            </a:r>
            <a:r>
              <a:rPr lang="it-IT" sz="2400" i="1" dirty="0" err="1">
                <a:latin typeface="Georgia Pro" panose="02040502050405020303" pitchFamily="18" charset="0"/>
              </a:rPr>
              <a:t>sila</a:t>
            </a:r>
            <a:r>
              <a:rPr lang="it-IT" sz="2400" dirty="0">
                <a:latin typeface="Georgia Pro" panose="02040502050405020303" pitchFamily="18" charset="0"/>
              </a:rPr>
              <a:t> come corretta condotta è l’espressione della virtù nella vita di ogni giorno.</a:t>
            </a:r>
          </a:p>
        </p:txBody>
      </p:sp>
    </p:spTree>
    <p:extLst>
      <p:ext uri="{BB962C8B-B14F-4D97-AF65-F5344CB8AC3E}">
        <p14:creationId xmlns:p14="http://schemas.microsoft.com/office/powerpoint/2010/main" val="3473483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A13BC1-C704-C18C-5D10-84C6B9578AD1}"/>
              </a:ext>
            </a:extLst>
          </p:cNvPr>
          <p:cNvSpPr>
            <a:spLocks noGrp="1"/>
          </p:cNvSpPr>
          <p:nvPr>
            <p:ph type="title"/>
          </p:nvPr>
        </p:nvSpPr>
        <p:spPr>
          <a:xfrm>
            <a:off x="200025" y="386080"/>
            <a:ext cx="4514088" cy="5712968"/>
          </a:xfrm>
        </p:spPr>
        <p:txBody>
          <a:bodyPr>
            <a:normAutofit fontScale="90000"/>
          </a:bodyPr>
          <a:lstStyle/>
          <a:p>
            <a:r>
              <a:rPr lang="it-IT" dirty="0">
                <a:solidFill>
                  <a:schemeClr val="bg1"/>
                </a:solidFill>
              </a:rPr>
              <a:t>Retto linguaggio</a:t>
            </a:r>
            <a:br>
              <a:rPr lang="it-IT" dirty="0">
                <a:solidFill>
                  <a:schemeClr val="bg1"/>
                </a:solidFill>
              </a:rPr>
            </a:br>
            <a:br>
              <a:rPr lang="it-IT" dirty="0">
                <a:solidFill>
                  <a:schemeClr val="bg1"/>
                </a:solidFill>
              </a:rPr>
            </a:br>
            <a:r>
              <a:rPr lang="it-IT" dirty="0">
                <a:solidFill>
                  <a:schemeClr val="bg1"/>
                </a:solidFill>
              </a:rPr>
              <a:t>Retta azione</a:t>
            </a:r>
            <a:br>
              <a:rPr lang="it-IT" dirty="0">
                <a:solidFill>
                  <a:schemeClr val="bg1"/>
                </a:solidFill>
              </a:rPr>
            </a:br>
            <a:br>
              <a:rPr lang="it-IT" dirty="0">
                <a:solidFill>
                  <a:schemeClr val="bg1"/>
                </a:solidFill>
              </a:rPr>
            </a:br>
            <a:r>
              <a:rPr lang="it-IT" dirty="0">
                <a:solidFill>
                  <a:schemeClr val="bg1"/>
                </a:solidFill>
              </a:rPr>
              <a:t>Retta occupazione </a:t>
            </a:r>
            <a:endParaRPr lang="en-GB" dirty="0">
              <a:solidFill>
                <a:schemeClr val="bg1"/>
              </a:solidFill>
            </a:endParaRPr>
          </a:p>
        </p:txBody>
      </p:sp>
      <p:sp>
        <p:nvSpPr>
          <p:cNvPr id="3" name="Segnaposto contenuto 2">
            <a:extLst>
              <a:ext uri="{FF2B5EF4-FFF2-40B4-BE49-F238E27FC236}">
                <a16:creationId xmlns:a16="http://schemas.microsoft.com/office/drawing/2014/main" id="{ABDDC02D-02D3-E991-4B64-B74A261EFF71}"/>
              </a:ext>
            </a:extLst>
          </p:cNvPr>
          <p:cNvSpPr>
            <a:spLocks noGrp="1"/>
          </p:cNvSpPr>
          <p:nvPr>
            <p:ph idx="1"/>
          </p:nvPr>
        </p:nvSpPr>
        <p:spPr>
          <a:xfrm>
            <a:off x="5295900" y="1350327"/>
            <a:ext cx="6391910" cy="4157345"/>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a:bodyPr>
          <a:lstStyle/>
          <a:p>
            <a:r>
              <a:rPr lang="it-IT" sz="2400" dirty="0">
                <a:latin typeface="Georgia Pro" panose="02040502050405020303" pitchFamily="18" charset="0"/>
              </a:rPr>
              <a:t>Bhikkhu Bodhi, p. 40: </a:t>
            </a:r>
          </a:p>
          <a:p>
            <a:pPr marL="0" indent="0">
              <a:buNone/>
            </a:pPr>
            <a:r>
              <a:rPr lang="it-IT" sz="2400" dirty="0">
                <a:latin typeface="Georgia Pro" panose="02040502050405020303" pitchFamily="18" charset="0"/>
              </a:rPr>
              <a:t>Ciò che viene davvero coltivato tramite l’osservanza dei precetti morali è la mente. Così, benché l’addestramento in </a:t>
            </a:r>
            <a:r>
              <a:rPr lang="it-IT" sz="2400" i="1" dirty="0" err="1">
                <a:latin typeface="Georgia Pro" panose="02040502050405020303" pitchFamily="18" charset="0"/>
              </a:rPr>
              <a:t>sila</a:t>
            </a:r>
            <a:r>
              <a:rPr lang="it-IT" sz="2400" dirty="0">
                <a:latin typeface="Georgia Pro" panose="02040502050405020303" pitchFamily="18" charset="0"/>
              </a:rPr>
              <a:t> porti il beneficio ‘pubblico’ di inibire azioni dannose a livello sociale, implica il beneficio personale della purificazione mentale, impedendo ai contaminanti di dettarci che linee di condotta dovremmo seguire. </a:t>
            </a:r>
          </a:p>
        </p:txBody>
      </p:sp>
    </p:spTree>
    <p:extLst>
      <p:ext uri="{BB962C8B-B14F-4D97-AF65-F5344CB8AC3E}">
        <p14:creationId xmlns:p14="http://schemas.microsoft.com/office/powerpoint/2010/main" val="4225158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4000" b="-4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1D6360-5517-12E0-4CB1-064D87C97B2A}"/>
              </a:ext>
            </a:extLst>
          </p:cNvPr>
          <p:cNvSpPr>
            <a:spLocks noGrp="1"/>
          </p:cNvSpPr>
          <p:nvPr>
            <p:ph type="title"/>
          </p:nvPr>
        </p:nvSpPr>
        <p:spPr/>
        <p:txBody>
          <a:bodyPr/>
          <a:lstStyle/>
          <a:p>
            <a:r>
              <a:rPr lang="it-IT" dirty="0"/>
              <a:t>Le dieci azione virtuose</a:t>
            </a:r>
            <a:endParaRPr lang="en-GB" dirty="0"/>
          </a:p>
        </p:txBody>
      </p:sp>
      <p:graphicFrame>
        <p:nvGraphicFramePr>
          <p:cNvPr id="4" name="Tabella 4">
            <a:extLst>
              <a:ext uri="{FF2B5EF4-FFF2-40B4-BE49-F238E27FC236}">
                <a16:creationId xmlns:a16="http://schemas.microsoft.com/office/drawing/2014/main" id="{DCEE0C90-2965-60A7-62BE-C40F585EF2EA}"/>
              </a:ext>
            </a:extLst>
          </p:cNvPr>
          <p:cNvGraphicFramePr>
            <a:graphicFrameLocks noGrp="1"/>
          </p:cNvGraphicFramePr>
          <p:nvPr>
            <p:ph idx="1"/>
            <p:extLst>
              <p:ext uri="{D42A27DB-BD31-4B8C-83A1-F6EECF244321}">
                <p14:modId xmlns:p14="http://schemas.microsoft.com/office/powerpoint/2010/main" val="2081127836"/>
              </p:ext>
            </p:extLst>
          </p:nvPr>
        </p:nvGraphicFramePr>
        <p:xfrm>
          <a:off x="4765040" y="530064"/>
          <a:ext cx="7091680" cy="5797872"/>
        </p:xfrm>
        <a:graphic>
          <a:graphicData uri="http://schemas.openxmlformats.org/drawingml/2006/table">
            <a:tbl>
              <a:tblPr firstRow="1" bandRow="1">
                <a:tableStyleId>{2D5ABB26-0587-4C30-8999-92F81FD0307C}</a:tableStyleId>
              </a:tblPr>
              <a:tblGrid>
                <a:gridCol w="2037260">
                  <a:extLst>
                    <a:ext uri="{9D8B030D-6E8A-4147-A177-3AD203B41FA5}">
                      <a16:colId xmlns:a16="http://schemas.microsoft.com/office/drawing/2014/main" val="4052983979"/>
                    </a:ext>
                  </a:extLst>
                </a:gridCol>
                <a:gridCol w="5054420">
                  <a:extLst>
                    <a:ext uri="{9D8B030D-6E8A-4147-A177-3AD203B41FA5}">
                      <a16:colId xmlns:a16="http://schemas.microsoft.com/office/drawing/2014/main" val="3114544673"/>
                    </a:ext>
                  </a:extLst>
                </a:gridCol>
              </a:tblGrid>
              <a:tr h="552768">
                <a:tc rowSpan="3">
                  <a:txBody>
                    <a:bodyPr/>
                    <a:lstStyle/>
                    <a:p>
                      <a:r>
                        <a:rPr lang="it-IT" sz="2400" dirty="0">
                          <a:latin typeface="Georgia Pro" panose="02040502050405020303" pitchFamily="18" charset="0"/>
                        </a:rPr>
                        <a:t>Corpo</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r>
                        <a:rPr lang="it-IT" sz="2400" dirty="0">
                          <a:latin typeface="Georgia Pro" panose="02040502050405020303" pitchFamily="18" charset="0"/>
                        </a:rPr>
                        <a:t>Astenersi dall’uccidere</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1646484931"/>
                  </a:ext>
                </a:extLst>
              </a:tr>
              <a:tr h="552768">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400" dirty="0">
                          <a:latin typeface="Georgia Pro" panose="02040502050405020303" pitchFamily="18" charset="0"/>
                        </a:rPr>
                        <a:t>Astenersi dal rubare</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715385881"/>
                  </a:ext>
                </a:extLst>
              </a:tr>
              <a:tr h="552768">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400" dirty="0">
                          <a:latin typeface="Georgia Pro" panose="02040502050405020303" pitchFamily="18" charset="0"/>
                        </a:rPr>
                        <a:t>Astenersi dall’erronea condotta sessuale</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1517352150"/>
                  </a:ext>
                </a:extLst>
              </a:tr>
              <a:tr h="552768">
                <a:tc rowSpan="4">
                  <a:txBody>
                    <a:bodyPr/>
                    <a:lstStyle/>
                    <a:p>
                      <a:r>
                        <a:rPr lang="it-IT" sz="2400" dirty="0">
                          <a:latin typeface="Georgia Pro" panose="02040502050405020303" pitchFamily="18" charset="0"/>
                        </a:rPr>
                        <a:t>Parola</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r>
                        <a:rPr lang="it-IT" sz="2400" dirty="0">
                          <a:latin typeface="Georgia Pro" panose="02040502050405020303" pitchFamily="18" charset="0"/>
                        </a:rPr>
                        <a:t>Astenersi dal mentire</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442959028"/>
                  </a:ext>
                </a:extLst>
              </a:tr>
              <a:tr h="552768">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400" dirty="0">
                          <a:latin typeface="Georgia Pro" panose="02040502050405020303" pitchFamily="18" charset="0"/>
                        </a:rPr>
                        <a:t>Astenersi dal linguaggio offensivo</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3682367112"/>
                  </a:ext>
                </a:extLst>
              </a:tr>
              <a:tr h="552768">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400" dirty="0">
                          <a:latin typeface="Georgia Pro" panose="02040502050405020303" pitchFamily="18" charset="0"/>
                        </a:rPr>
                        <a:t>Astenersi dal linguaggio malizioso</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2707214864"/>
                  </a:ext>
                </a:extLst>
              </a:tr>
              <a:tr h="552768">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400" dirty="0">
                          <a:latin typeface="Georgia Pro" panose="02040502050405020303" pitchFamily="18" charset="0"/>
                        </a:rPr>
                        <a:t>Astenersi dalle chiacchere inutili</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1424615606"/>
                  </a:ext>
                </a:extLst>
              </a:tr>
              <a:tr h="552768">
                <a:tc rowSpan="3">
                  <a:txBody>
                    <a:bodyPr/>
                    <a:lstStyle/>
                    <a:p>
                      <a:r>
                        <a:rPr lang="it-IT" sz="2400" dirty="0">
                          <a:latin typeface="Georgia Pro" panose="02040502050405020303" pitchFamily="18" charset="0"/>
                        </a:rPr>
                        <a:t>Mente</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r>
                        <a:rPr lang="it-IT" sz="2400" dirty="0">
                          <a:latin typeface="Georgia Pro" panose="02040502050405020303" pitchFamily="18" charset="0"/>
                        </a:rPr>
                        <a:t>Astenersi dalla brama</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602176794"/>
                  </a:ext>
                </a:extLst>
              </a:tr>
              <a:tr h="552768">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400" dirty="0">
                          <a:latin typeface="Georgia Pro" panose="02040502050405020303" pitchFamily="18" charset="0"/>
                        </a:rPr>
                        <a:t>Astenersi dall’avversione</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973080612"/>
                  </a:ext>
                </a:extLst>
              </a:tr>
              <a:tr h="552768">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400" dirty="0">
                          <a:latin typeface="Georgia Pro" panose="02040502050405020303" pitchFamily="18" charset="0"/>
                        </a:rPr>
                        <a:t>Astenersi dalle opinioni erronee</a:t>
                      </a:r>
                      <a:endParaRPr lang="en-GB" sz="2400" dirty="0">
                        <a:latin typeface="Georgia Pro"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311265068"/>
                  </a:ext>
                </a:extLst>
              </a:tr>
            </a:tbl>
          </a:graphicData>
        </a:graphic>
      </p:graphicFrame>
    </p:spTree>
    <p:extLst>
      <p:ext uri="{BB962C8B-B14F-4D97-AF65-F5344CB8AC3E}">
        <p14:creationId xmlns:p14="http://schemas.microsoft.com/office/powerpoint/2010/main" val="2526581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475DD7-7CC8-C44F-3E05-617917BD331C}"/>
              </a:ext>
            </a:extLst>
          </p:cNvPr>
          <p:cNvSpPr>
            <a:spLocks noGrp="1"/>
          </p:cNvSpPr>
          <p:nvPr>
            <p:ph type="title"/>
          </p:nvPr>
        </p:nvSpPr>
        <p:spPr>
          <a:xfrm>
            <a:off x="99187" y="2141093"/>
            <a:ext cx="3831336" cy="2045208"/>
          </a:xfrm>
          <a:solidFill>
            <a:schemeClr val="bg2"/>
          </a:solidFill>
        </p:spPr>
        <p:txBody>
          <a:bodyPr/>
          <a:lstStyle/>
          <a:p>
            <a:r>
              <a:rPr lang="it-IT" dirty="0"/>
              <a:t>Retta occupazione</a:t>
            </a:r>
            <a:endParaRPr lang="en-GB" dirty="0"/>
          </a:p>
        </p:txBody>
      </p:sp>
      <p:sp>
        <p:nvSpPr>
          <p:cNvPr id="3" name="Segnaposto contenuto 2">
            <a:extLst>
              <a:ext uri="{FF2B5EF4-FFF2-40B4-BE49-F238E27FC236}">
                <a16:creationId xmlns:a16="http://schemas.microsoft.com/office/drawing/2014/main" id="{AED142C8-CE34-9177-AF5B-32DA9EC95E8A}"/>
              </a:ext>
            </a:extLst>
          </p:cNvPr>
          <p:cNvSpPr>
            <a:spLocks noGrp="1"/>
          </p:cNvSpPr>
          <p:nvPr>
            <p:ph idx="1"/>
          </p:nvPr>
        </p:nvSpPr>
        <p:spPr>
          <a:xfrm>
            <a:off x="5469128" y="745744"/>
            <a:ext cx="6245352" cy="4159631"/>
          </a:xfrm>
          <a:solidFill>
            <a:schemeClr val="bg2"/>
          </a:solidFill>
        </p:spPr>
        <p:txBody>
          <a:bodyPr>
            <a:normAutofit/>
          </a:bodyPr>
          <a:lstStyle/>
          <a:p>
            <a:pPr marL="0" indent="0">
              <a:buNone/>
            </a:pPr>
            <a:r>
              <a:rPr lang="it-IT" sz="3200" b="1" dirty="0">
                <a:latin typeface="Times New Roman" panose="02020603050405020304" pitchFamily="18" charset="0"/>
                <a:cs typeface="Times New Roman" panose="02020603050405020304" pitchFamily="18" charset="0"/>
              </a:rPr>
              <a:t>Il testo del </a:t>
            </a:r>
            <a:r>
              <a:rPr lang="it-IT" sz="3200" b="1" i="1" dirty="0" err="1">
                <a:latin typeface="Times New Roman" panose="02020603050405020304" pitchFamily="18" charset="0"/>
                <a:cs typeface="Times New Roman" panose="02020603050405020304" pitchFamily="18" charset="0"/>
              </a:rPr>
              <a:t>Mahācattārīsaka</a:t>
            </a:r>
            <a:r>
              <a:rPr lang="it-IT" sz="3200" b="1" i="1" dirty="0">
                <a:latin typeface="Times New Roman" panose="02020603050405020304" pitchFamily="18" charset="0"/>
                <a:cs typeface="Times New Roman" panose="02020603050405020304" pitchFamily="18" charset="0"/>
              </a:rPr>
              <a:t> Sūtra </a:t>
            </a:r>
            <a:r>
              <a:rPr lang="it-IT" sz="3200" b="1" dirty="0">
                <a:latin typeface="Times New Roman" panose="02020603050405020304" pitchFamily="18" charset="0"/>
                <a:cs typeface="Times New Roman" panose="02020603050405020304" pitchFamily="18" charset="0"/>
              </a:rPr>
              <a:t>si riferisce a metodi erronei di procurarsi i requisiti da parte dei monaci: </a:t>
            </a:r>
          </a:p>
          <a:p>
            <a:pPr marL="0" indent="0">
              <a:buNone/>
            </a:pPr>
            <a:r>
              <a:rPr lang="it-IT" sz="3200" dirty="0">
                <a:latin typeface="Times New Roman" panose="02020603050405020304" pitchFamily="18" charset="0"/>
                <a:cs typeface="Times New Roman" panose="02020603050405020304" pitchFamily="18" charset="0"/>
              </a:rPr>
              <a:t>MN 117: «Complottare, parlare, alludere, sminuire, perseguire il guadagno con il guadagno.»</a:t>
            </a:r>
          </a:p>
        </p:txBody>
      </p:sp>
    </p:spTree>
    <p:extLst>
      <p:ext uri="{BB962C8B-B14F-4D97-AF65-F5344CB8AC3E}">
        <p14:creationId xmlns:p14="http://schemas.microsoft.com/office/powerpoint/2010/main" val="3396420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475DD7-7CC8-C44F-3E05-617917BD331C}"/>
              </a:ext>
            </a:extLst>
          </p:cNvPr>
          <p:cNvSpPr>
            <a:spLocks noGrp="1"/>
          </p:cNvSpPr>
          <p:nvPr>
            <p:ph type="title"/>
          </p:nvPr>
        </p:nvSpPr>
        <p:spPr>
          <a:xfrm>
            <a:off x="104776" y="2144458"/>
            <a:ext cx="3831336" cy="2045208"/>
          </a:xfrm>
          <a:solidFill>
            <a:schemeClr val="bg2"/>
          </a:solidFill>
        </p:spPr>
        <p:txBody>
          <a:bodyPr/>
          <a:lstStyle/>
          <a:p>
            <a:r>
              <a:rPr lang="it-IT" dirty="0"/>
              <a:t>Retta occupazione</a:t>
            </a:r>
            <a:endParaRPr lang="en-GB" dirty="0"/>
          </a:p>
        </p:txBody>
      </p:sp>
      <p:sp>
        <p:nvSpPr>
          <p:cNvPr id="3" name="Segnaposto contenuto 2">
            <a:extLst>
              <a:ext uri="{FF2B5EF4-FFF2-40B4-BE49-F238E27FC236}">
                <a16:creationId xmlns:a16="http://schemas.microsoft.com/office/drawing/2014/main" id="{AED142C8-CE34-9177-AF5B-32DA9EC95E8A}"/>
              </a:ext>
            </a:extLst>
          </p:cNvPr>
          <p:cNvSpPr>
            <a:spLocks noGrp="1"/>
          </p:cNvSpPr>
          <p:nvPr>
            <p:ph idx="1"/>
          </p:nvPr>
        </p:nvSpPr>
        <p:spPr>
          <a:xfrm>
            <a:off x="4867275" y="381000"/>
            <a:ext cx="7219949" cy="5572125"/>
          </a:xfrm>
          <a:solidFill>
            <a:schemeClr val="bg2"/>
          </a:solidFill>
        </p:spPr>
        <p:txBody>
          <a:bodyPr>
            <a:noAutofit/>
          </a:bodyPr>
          <a:lstStyle/>
          <a:p>
            <a:pPr marL="0" indent="0">
              <a:buNone/>
            </a:pPr>
            <a:r>
              <a:rPr lang="it-IT" sz="3200" b="1" dirty="0">
                <a:latin typeface="Times New Roman" panose="02020603050405020304" pitchFamily="18" charset="0"/>
                <a:cs typeface="Times New Roman" panose="02020603050405020304" pitchFamily="18" charset="0"/>
              </a:rPr>
              <a:t>Per i monaci esistono due set di cosiddette erronee occupazione. </a:t>
            </a:r>
          </a:p>
          <a:p>
            <a:pPr marL="0" indent="0">
              <a:buNone/>
            </a:pPr>
            <a:r>
              <a:rPr lang="it-IT" sz="3200" b="1" dirty="0">
                <a:latin typeface="Times New Roman" panose="02020603050405020304" pitchFamily="18" charset="0"/>
                <a:cs typeface="Times New Roman" panose="02020603050405020304" pitchFamily="18" charset="0"/>
              </a:rPr>
              <a:t>Il primo set consta di quattro elementi:</a:t>
            </a:r>
            <a:r>
              <a:rPr lang="it-IT" sz="2800" b="1" dirty="0">
                <a:latin typeface="Times New Roman" panose="02020603050405020304" pitchFamily="18" charset="0"/>
                <a:cs typeface="Times New Roman" panose="02020603050405020304" pitchFamily="18" charset="0"/>
              </a:rPr>
              <a:t> </a:t>
            </a:r>
            <a:endParaRPr lang="it-IT" sz="2800" dirty="0">
              <a:latin typeface="Times New Roman" panose="02020603050405020304" pitchFamily="18" charset="0"/>
              <a:cs typeface="Times New Roman" panose="02020603050405020304" pitchFamily="18" charset="0"/>
            </a:endParaRPr>
          </a:p>
          <a:p>
            <a:pPr marL="0" lvl="2" indent="0"/>
            <a:r>
              <a:rPr lang="it-IT" sz="3200" dirty="0">
                <a:latin typeface="Times New Roman" panose="02020603050405020304" pitchFamily="18" charset="0"/>
                <a:cs typeface="Times New Roman" panose="02020603050405020304" pitchFamily="18" charset="0"/>
              </a:rPr>
              <a:t>1. Coltivare i campi e preparare medicine</a:t>
            </a:r>
          </a:p>
          <a:p>
            <a:pPr marL="0" lvl="2" indent="0"/>
            <a:r>
              <a:rPr lang="it-IT" sz="3200" dirty="0">
                <a:latin typeface="Times New Roman" panose="02020603050405020304" pitchFamily="18" charset="0"/>
                <a:cs typeface="Times New Roman" panose="02020603050405020304" pitchFamily="18" charset="0"/>
              </a:rPr>
              <a:t>2. Osservare i corpi celesti predicendo il tempo</a:t>
            </a:r>
          </a:p>
          <a:p>
            <a:pPr marL="0" lvl="2" indent="0"/>
            <a:r>
              <a:rPr lang="it-IT" sz="3200" dirty="0">
                <a:latin typeface="Times New Roman" panose="02020603050405020304" pitchFamily="18" charset="0"/>
                <a:cs typeface="Times New Roman" panose="02020603050405020304" pitchFamily="18" charset="0"/>
              </a:rPr>
              <a:t>3. Adulare persone influenti</a:t>
            </a:r>
          </a:p>
          <a:p>
            <a:pPr marL="0" lvl="2" indent="0"/>
            <a:r>
              <a:rPr lang="it-IT" sz="3200" dirty="0">
                <a:latin typeface="Times New Roman" panose="02020603050405020304" pitchFamily="18" charset="0"/>
                <a:cs typeface="Times New Roman" panose="02020603050405020304" pitchFamily="18" charset="0"/>
              </a:rPr>
              <a:t>4. Studiare l’uso dei mantra, predire la buona  e cattiva sorte</a:t>
            </a:r>
          </a:p>
        </p:txBody>
      </p:sp>
    </p:spTree>
    <p:extLst>
      <p:ext uri="{BB962C8B-B14F-4D97-AF65-F5344CB8AC3E}">
        <p14:creationId xmlns:p14="http://schemas.microsoft.com/office/powerpoint/2010/main" val="2750315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475DD7-7CC8-C44F-3E05-617917BD331C}"/>
              </a:ext>
            </a:extLst>
          </p:cNvPr>
          <p:cNvSpPr>
            <a:spLocks noGrp="1"/>
          </p:cNvSpPr>
          <p:nvPr>
            <p:ph type="title"/>
          </p:nvPr>
        </p:nvSpPr>
        <p:spPr>
          <a:xfrm>
            <a:off x="104776" y="2144458"/>
            <a:ext cx="3831336" cy="2045208"/>
          </a:xfrm>
          <a:solidFill>
            <a:schemeClr val="bg2"/>
          </a:solidFill>
        </p:spPr>
        <p:txBody>
          <a:bodyPr/>
          <a:lstStyle/>
          <a:p>
            <a:r>
              <a:rPr lang="it-IT" dirty="0"/>
              <a:t>Retta occupazione</a:t>
            </a:r>
            <a:endParaRPr lang="en-GB" dirty="0"/>
          </a:p>
        </p:txBody>
      </p:sp>
      <p:sp>
        <p:nvSpPr>
          <p:cNvPr id="3" name="Segnaposto contenuto 2">
            <a:extLst>
              <a:ext uri="{FF2B5EF4-FFF2-40B4-BE49-F238E27FC236}">
                <a16:creationId xmlns:a16="http://schemas.microsoft.com/office/drawing/2014/main" id="{AED142C8-CE34-9177-AF5B-32DA9EC95E8A}"/>
              </a:ext>
            </a:extLst>
          </p:cNvPr>
          <p:cNvSpPr>
            <a:spLocks noGrp="1"/>
          </p:cNvSpPr>
          <p:nvPr>
            <p:ph idx="1"/>
          </p:nvPr>
        </p:nvSpPr>
        <p:spPr>
          <a:xfrm>
            <a:off x="4867275" y="381000"/>
            <a:ext cx="7219949" cy="5572125"/>
          </a:xfrm>
          <a:solidFill>
            <a:schemeClr val="bg2"/>
          </a:solidFill>
        </p:spPr>
        <p:txBody>
          <a:bodyPr>
            <a:noAutofit/>
          </a:bodyPr>
          <a:lstStyle/>
          <a:p>
            <a:pPr marL="0" indent="0">
              <a:buNone/>
            </a:pPr>
            <a:r>
              <a:rPr lang="it-IT" sz="3200" b="1" dirty="0">
                <a:latin typeface="Times New Roman" panose="02020603050405020304" pitchFamily="18" charset="0"/>
                <a:cs typeface="Times New Roman" panose="02020603050405020304" pitchFamily="18" charset="0"/>
              </a:rPr>
              <a:t>Il secondo set consta di cinque elementi:</a:t>
            </a:r>
          </a:p>
          <a:p>
            <a:pPr marL="0" indent="0">
              <a:buNone/>
            </a:pPr>
            <a:r>
              <a:rPr lang="it-IT" sz="2800" dirty="0">
                <a:latin typeface="Times New Roman" panose="02020603050405020304" pitchFamily="18" charset="0"/>
                <a:cs typeface="Times New Roman" panose="02020603050405020304" pitchFamily="18" charset="0"/>
              </a:rPr>
              <a:t>Allo scopo di ottenere beni materiale, il monaco o monaca:</a:t>
            </a:r>
          </a:p>
          <a:p>
            <a:pPr marL="0" indent="0">
              <a:buNone/>
            </a:pPr>
            <a:r>
              <a:rPr lang="it-IT" sz="2400" dirty="0">
                <a:latin typeface="Times New Roman" panose="02020603050405020304" pitchFamily="18" charset="0"/>
                <a:cs typeface="Times New Roman" panose="02020603050405020304" pitchFamily="18" charset="0"/>
              </a:rPr>
              <a:t>1. Fa mostra di un comportamento da persona superiore di fronte ai laici per ottenere beni materiali</a:t>
            </a:r>
          </a:p>
          <a:p>
            <a:pPr marL="0" indent="0">
              <a:buNone/>
            </a:pPr>
            <a:r>
              <a:rPr lang="it-IT" sz="2400" dirty="0">
                <a:latin typeface="Times New Roman" panose="02020603050405020304" pitchFamily="18" charset="0"/>
                <a:cs typeface="Times New Roman" panose="02020603050405020304" pitchFamily="18" charset="0"/>
              </a:rPr>
              <a:t>2. Loda le proprie virtù</a:t>
            </a:r>
          </a:p>
          <a:p>
            <a:pPr marL="0" indent="0">
              <a:buNone/>
            </a:pPr>
            <a:r>
              <a:rPr lang="it-IT" sz="2400" dirty="0">
                <a:latin typeface="Times New Roman" panose="02020603050405020304" pitchFamily="18" charset="0"/>
                <a:cs typeface="Times New Roman" panose="02020603050405020304" pitchFamily="18" charset="0"/>
              </a:rPr>
              <a:t>3. Pratica la divinazione predicendo la buona e cattiva sorte</a:t>
            </a:r>
          </a:p>
          <a:p>
            <a:pPr marL="0" indent="0">
              <a:buNone/>
            </a:pPr>
            <a:r>
              <a:rPr lang="it-IT" sz="2400" dirty="0">
                <a:latin typeface="Times New Roman" panose="02020603050405020304" pitchFamily="18" charset="0"/>
                <a:cs typeface="Times New Roman" panose="02020603050405020304" pitchFamily="18" charset="0"/>
              </a:rPr>
              <a:t>4. Usa un discorso eloquente ed un comportamento intimidante</a:t>
            </a:r>
          </a:p>
          <a:p>
            <a:pPr marL="0" indent="0">
              <a:buNone/>
            </a:pPr>
            <a:r>
              <a:rPr lang="it-IT" sz="2400" dirty="0">
                <a:latin typeface="Times New Roman" panose="02020603050405020304" pitchFamily="18" charset="0"/>
                <a:cs typeface="Times New Roman" panose="02020603050405020304" pitchFamily="18" charset="0"/>
              </a:rPr>
              <a:t>5. Menziona i doni ricevuti da altri</a:t>
            </a:r>
          </a:p>
        </p:txBody>
      </p:sp>
    </p:spTree>
    <p:extLst>
      <p:ext uri="{BB962C8B-B14F-4D97-AF65-F5344CB8AC3E}">
        <p14:creationId xmlns:p14="http://schemas.microsoft.com/office/powerpoint/2010/main" val="2164540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475DD7-7CC8-C44F-3E05-617917BD331C}"/>
              </a:ext>
            </a:extLst>
          </p:cNvPr>
          <p:cNvSpPr>
            <a:spLocks noGrp="1"/>
          </p:cNvSpPr>
          <p:nvPr>
            <p:ph type="title"/>
          </p:nvPr>
        </p:nvSpPr>
        <p:spPr>
          <a:xfrm>
            <a:off x="99187" y="2141093"/>
            <a:ext cx="3831336" cy="2045208"/>
          </a:xfrm>
          <a:solidFill>
            <a:schemeClr val="bg2"/>
          </a:solidFill>
        </p:spPr>
        <p:txBody>
          <a:bodyPr/>
          <a:lstStyle/>
          <a:p>
            <a:r>
              <a:rPr lang="it-IT" dirty="0"/>
              <a:t>Retta occupazione</a:t>
            </a:r>
            <a:endParaRPr lang="en-GB" dirty="0"/>
          </a:p>
        </p:txBody>
      </p:sp>
      <p:sp>
        <p:nvSpPr>
          <p:cNvPr id="3" name="Segnaposto contenuto 2">
            <a:extLst>
              <a:ext uri="{FF2B5EF4-FFF2-40B4-BE49-F238E27FC236}">
                <a16:creationId xmlns:a16="http://schemas.microsoft.com/office/drawing/2014/main" id="{AED142C8-CE34-9177-AF5B-32DA9EC95E8A}"/>
              </a:ext>
            </a:extLst>
          </p:cNvPr>
          <p:cNvSpPr>
            <a:spLocks noGrp="1"/>
          </p:cNvSpPr>
          <p:nvPr>
            <p:ph idx="1"/>
          </p:nvPr>
        </p:nvSpPr>
        <p:spPr>
          <a:xfrm>
            <a:off x="5305425" y="336169"/>
            <a:ext cx="6580505" cy="5578856"/>
          </a:xfrm>
          <a:solidFill>
            <a:schemeClr val="bg2"/>
          </a:solidFill>
        </p:spPr>
        <p:txBody>
          <a:bodyPr>
            <a:noAutofit/>
          </a:bodyPr>
          <a:lstStyle/>
          <a:p>
            <a:pPr marL="0" indent="0">
              <a:buNone/>
            </a:pPr>
            <a:r>
              <a:rPr lang="it-IT" sz="3200" b="1" dirty="0">
                <a:latin typeface="Times New Roman" panose="02020603050405020304" pitchFamily="18" charset="0"/>
                <a:cs typeface="Times New Roman" panose="02020603050405020304" pitchFamily="18" charset="0"/>
              </a:rPr>
              <a:t>Per i laici, le scritture elencano queste cinque erronee occupazioni</a:t>
            </a:r>
            <a:r>
              <a:rPr lang="it-IT" sz="3200" dirty="0">
                <a:latin typeface="Times New Roman" panose="02020603050405020304" pitchFamily="18" charset="0"/>
                <a:cs typeface="Times New Roman" panose="02020603050405020304" pitchFamily="18" charset="0"/>
              </a:rPr>
              <a:t>:</a:t>
            </a:r>
          </a:p>
          <a:p>
            <a:pPr marL="0" indent="0">
              <a:buNone/>
            </a:pPr>
            <a:r>
              <a:rPr lang="it-IT" sz="3200" dirty="0">
                <a:latin typeface="Times New Roman" panose="02020603050405020304" pitchFamily="18" charset="0"/>
                <a:cs typeface="Times New Roman" panose="02020603050405020304" pitchFamily="18" charset="0"/>
              </a:rPr>
              <a:t>AN 5:177: «Monaci, un seguace laico non dovrebbe essere coinvolto in questi cinque tipi di attività. Quali cinque? Commerciare in armi, commerciare in esseri senzienti, commerciare in carne, commerciare in sostanze intossicanti e commerciare in veleni.»</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9428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A871A541-1D0B-A7D5-0626-87FC57105AAB}"/>
              </a:ext>
            </a:extLst>
          </p:cNvPr>
          <p:cNvSpPr>
            <a:spLocks noGrp="1"/>
          </p:cNvSpPr>
          <p:nvPr>
            <p:ph type="title"/>
          </p:nvPr>
        </p:nvSpPr>
        <p:spPr/>
        <p:txBody>
          <a:bodyPr/>
          <a:lstStyle/>
          <a:p>
            <a:r>
              <a:rPr lang="it-IT" dirty="0"/>
              <a:t>Monastero Zhong </a:t>
            </a:r>
            <a:r>
              <a:rPr lang="it-IT" dirty="0" err="1"/>
              <a:t>Tai</a:t>
            </a:r>
            <a:r>
              <a:rPr lang="it-IT" dirty="0"/>
              <a:t> </a:t>
            </a:r>
            <a:endParaRPr lang="en-GB" dirty="0"/>
          </a:p>
        </p:txBody>
      </p:sp>
      <p:pic>
        <p:nvPicPr>
          <p:cNvPr id="1026" name="Picture 2" descr="中台禪寺 - Chung Tai Zen Center of Sunnyvale">
            <a:extLst>
              <a:ext uri="{FF2B5EF4-FFF2-40B4-BE49-F238E27FC236}">
                <a16:creationId xmlns:a16="http://schemas.microsoft.com/office/drawing/2014/main" id="{BB5CE5E2-6396-39D0-7F0A-D0F9F4DABD3F}"/>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260" r="626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700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ABAB39-0482-CCCF-FFDD-ADF1054D676D}"/>
              </a:ext>
            </a:extLst>
          </p:cNvPr>
          <p:cNvSpPr>
            <a:spLocks noGrp="1"/>
          </p:cNvSpPr>
          <p:nvPr>
            <p:ph type="title"/>
          </p:nvPr>
        </p:nvSpPr>
        <p:spPr>
          <a:xfrm>
            <a:off x="762000" y="1924304"/>
            <a:ext cx="3831336" cy="1212088"/>
          </a:xfrm>
        </p:spPr>
        <p:txBody>
          <a:bodyPr/>
          <a:lstStyle/>
          <a:p>
            <a:r>
              <a:rPr lang="it-IT" dirty="0"/>
              <a:t>Retto sforzo</a:t>
            </a:r>
            <a:endParaRPr lang="en-GB" dirty="0"/>
          </a:p>
        </p:txBody>
      </p:sp>
      <p:sp>
        <p:nvSpPr>
          <p:cNvPr id="3" name="Segnaposto contenuto 2">
            <a:extLst>
              <a:ext uri="{FF2B5EF4-FFF2-40B4-BE49-F238E27FC236}">
                <a16:creationId xmlns:a16="http://schemas.microsoft.com/office/drawing/2014/main" id="{4F62773F-C235-69A2-48F6-7708EAEAFC5B}"/>
              </a:ext>
            </a:extLst>
          </p:cNvPr>
          <p:cNvSpPr>
            <a:spLocks noGrp="1"/>
          </p:cNvSpPr>
          <p:nvPr>
            <p:ph idx="1"/>
          </p:nvPr>
        </p:nvSpPr>
        <p:spPr>
          <a:xfrm>
            <a:off x="5567680" y="1989328"/>
            <a:ext cx="5415280" cy="1165352"/>
          </a:xfrm>
        </p:spPr>
        <p:txBody>
          <a:bodyPr>
            <a:normAutofit/>
          </a:bodyPr>
          <a:lstStyle/>
          <a:p>
            <a:pPr marL="0" indent="0">
              <a:buNone/>
            </a:pPr>
            <a:r>
              <a:rPr lang="it-IT" sz="4400" dirty="0">
                <a:latin typeface="Georgia Pro" panose="02040502050405020303" pitchFamily="18" charset="0"/>
              </a:rPr>
              <a:t>I quattro retti sforzi</a:t>
            </a:r>
            <a:endParaRPr lang="en-GB" sz="4400" dirty="0">
              <a:latin typeface="Georgia Pro" panose="02040502050405020303" pitchFamily="18" charset="0"/>
            </a:endParaRPr>
          </a:p>
        </p:txBody>
      </p:sp>
    </p:spTree>
    <p:extLst>
      <p:ext uri="{BB962C8B-B14F-4D97-AF65-F5344CB8AC3E}">
        <p14:creationId xmlns:p14="http://schemas.microsoft.com/office/powerpoint/2010/main" val="1674032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ABAB39-0482-CCCF-FFDD-ADF1054D676D}"/>
              </a:ext>
            </a:extLst>
          </p:cNvPr>
          <p:cNvSpPr>
            <a:spLocks noGrp="1"/>
          </p:cNvSpPr>
          <p:nvPr>
            <p:ph type="title"/>
          </p:nvPr>
        </p:nvSpPr>
        <p:spPr>
          <a:xfrm>
            <a:off x="762000" y="1538224"/>
            <a:ext cx="4429760" cy="1702816"/>
          </a:xfrm>
        </p:spPr>
        <p:txBody>
          <a:bodyPr>
            <a:normAutofit fontScale="90000"/>
          </a:bodyPr>
          <a:lstStyle/>
          <a:p>
            <a:r>
              <a:rPr lang="it-IT" dirty="0"/>
              <a:t>Retta consapevolezza</a:t>
            </a:r>
            <a:endParaRPr lang="en-GB" dirty="0"/>
          </a:p>
        </p:txBody>
      </p:sp>
      <p:sp>
        <p:nvSpPr>
          <p:cNvPr id="3" name="Segnaposto contenuto 2">
            <a:extLst>
              <a:ext uri="{FF2B5EF4-FFF2-40B4-BE49-F238E27FC236}">
                <a16:creationId xmlns:a16="http://schemas.microsoft.com/office/drawing/2014/main" id="{4F62773F-C235-69A2-48F6-7708EAEAFC5B}"/>
              </a:ext>
            </a:extLst>
          </p:cNvPr>
          <p:cNvSpPr>
            <a:spLocks noGrp="1"/>
          </p:cNvSpPr>
          <p:nvPr>
            <p:ph idx="1"/>
          </p:nvPr>
        </p:nvSpPr>
        <p:spPr>
          <a:xfrm>
            <a:off x="6014720" y="1806956"/>
            <a:ext cx="5415280" cy="1165352"/>
          </a:xfrm>
        </p:spPr>
        <p:txBody>
          <a:bodyPr>
            <a:normAutofit fontScale="85000" lnSpcReduction="20000"/>
          </a:bodyPr>
          <a:lstStyle/>
          <a:p>
            <a:pPr marL="0" indent="0">
              <a:buNone/>
            </a:pPr>
            <a:r>
              <a:rPr lang="it-IT" sz="4400" dirty="0">
                <a:latin typeface="Georgia Pro" panose="02040502050405020303" pitchFamily="18" charset="0"/>
              </a:rPr>
              <a:t>I quattro fondamenti della consapevolezza </a:t>
            </a:r>
            <a:endParaRPr lang="en-GB" sz="4400" dirty="0">
              <a:latin typeface="Georgia Pro" panose="02040502050405020303" pitchFamily="18" charset="0"/>
            </a:endParaRPr>
          </a:p>
        </p:txBody>
      </p:sp>
    </p:spTree>
    <p:extLst>
      <p:ext uri="{BB962C8B-B14F-4D97-AF65-F5344CB8AC3E}">
        <p14:creationId xmlns:p14="http://schemas.microsoft.com/office/powerpoint/2010/main" val="4111182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ABAB39-0482-CCCF-FFDD-ADF1054D676D}"/>
              </a:ext>
            </a:extLst>
          </p:cNvPr>
          <p:cNvSpPr>
            <a:spLocks noGrp="1"/>
          </p:cNvSpPr>
          <p:nvPr>
            <p:ph type="title"/>
          </p:nvPr>
        </p:nvSpPr>
        <p:spPr>
          <a:xfrm>
            <a:off x="721360" y="1628648"/>
            <a:ext cx="4389120" cy="1865376"/>
          </a:xfrm>
        </p:spPr>
        <p:txBody>
          <a:bodyPr>
            <a:normAutofit fontScale="90000"/>
          </a:bodyPr>
          <a:lstStyle/>
          <a:p>
            <a:r>
              <a:rPr lang="it-IT" dirty="0"/>
              <a:t>Retta concentrazione</a:t>
            </a:r>
            <a:endParaRPr lang="en-GB" dirty="0"/>
          </a:p>
        </p:txBody>
      </p:sp>
      <p:sp>
        <p:nvSpPr>
          <p:cNvPr id="3" name="Segnaposto contenuto 2">
            <a:extLst>
              <a:ext uri="{FF2B5EF4-FFF2-40B4-BE49-F238E27FC236}">
                <a16:creationId xmlns:a16="http://schemas.microsoft.com/office/drawing/2014/main" id="{4F62773F-C235-69A2-48F6-7708EAEAFC5B}"/>
              </a:ext>
            </a:extLst>
          </p:cNvPr>
          <p:cNvSpPr>
            <a:spLocks noGrp="1"/>
          </p:cNvSpPr>
          <p:nvPr>
            <p:ph idx="1"/>
          </p:nvPr>
        </p:nvSpPr>
        <p:spPr>
          <a:xfrm>
            <a:off x="6644640" y="1628648"/>
            <a:ext cx="4185920" cy="1165352"/>
          </a:xfrm>
        </p:spPr>
        <p:txBody>
          <a:bodyPr>
            <a:normAutofit/>
          </a:bodyPr>
          <a:lstStyle/>
          <a:p>
            <a:pPr marL="0" indent="0">
              <a:buNone/>
            </a:pPr>
            <a:r>
              <a:rPr lang="it-IT" sz="4400" dirty="0">
                <a:latin typeface="Georgia Pro" panose="02040502050405020303" pitchFamily="18" charset="0"/>
              </a:rPr>
              <a:t>I quattro jhāna </a:t>
            </a:r>
            <a:endParaRPr lang="en-GB" sz="4400" dirty="0">
              <a:latin typeface="Georgia Pro" panose="02040502050405020303" pitchFamily="18" charset="0"/>
            </a:endParaRPr>
          </a:p>
        </p:txBody>
      </p:sp>
    </p:spTree>
    <p:extLst>
      <p:ext uri="{BB962C8B-B14F-4D97-AF65-F5344CB8AC3E}">
        <p14:creationId xmlns:p14="http://schemas.microsoft.com/office/powerpoint/2010/main" val="726021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89808C-8AEC-9B43-272A-ADBE1778F55A}"/>
              </a:ext>
            </a:extLst>
          </p:cNvPr>
          <p:cNvSpPr>
            <a:spLocks noGrp="1"/>
          </p:cNvSpPr>
          <p:nvPr>
            <p:ph type="title"/>
          </p:nvPr>
        </p:nvSpPr>
        <p:spPr>
          <a:xfrm>
            <a:off x="206248" y="1795272"/>
            <a:ext cx="3831336" cy="285800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it-IT" dirty="0"/>
              <a:t>I tre aggregati o studi</a:t>
            </a:r>
            <a:endParaRPr lang="en-GB" dirty="0"/>
          </a:p>
        </p:txBody>
      </p:sp>
      <p:sp>
        <p:nvSpPr>
          <p:cNvPr id="3" name="Segnaposto contenuto 2">
            <a:extLst>
              <a:ext uri="{FF2B5EF4-FFF2-40B4-BE49-F238E27FC236}">
                <a16:creationId xmlns:a16="http://schemas.microsoft.com/office/drawing/2014/main" id="{EB433F93-6D2F-4DDD-BC91-EEE128745873}"/>
              </a:ext>
            </a:extLst>
          </p:cNvPr>
          <p:cNvSpPr>
            <a:spLocks noGrp="1"/>
          </p:cNvSpPr>
          <p:nvPr>
            <p:ph idx="1"/>
          </p:nvPr>
        </p:nvSpPr>
        <p:spPr>
          <a:xfrm>
            <a:off x="5740400" y="1232916"/>
            <a:ext cx="6245352" cy="476808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buNone/>
            </a:pPr>
            <a:r>
              <a:rPr lang="it-IT" sz="2400" dirty="0">
                <a:latin typeface="Georgia" panose="02040502050405020303" pitchFamily="18" charset="0"/>
              </a:rPr>
              <a:t>MN 44: “I tre aggregati non sono inclusi nel Nobile Ottuplice Sentiero, amico </a:t>
            </a:r>
            <a:r>
              <a:rPr lang="it-IT" sz="2400" dirty="0" err="1">
                <a:latin typeface="Georgia" panose="02040502050405020303" pitchFamily="18" charset="0"/>
              </a:rPr>
              <a:t>Visākha</a:t>
            </a:r>
            <a:r>
              <a:rPr lang="it-IT" sz="2400" dirty="0">
                <a:latin typeface="Georgia" panose="02040502050405020303" pitchFamily="18" charset="0"/>
              </a:rPr>
              <a:t>, ma il Nobile Ottuplice Sentiero è incluso nei tre aggregati. Retto linguaggio, retta azione e retta occupazione – questi stati sono inclusi nell’aggregato della virtù. Retto sforzo, retta consapevolezza e retta concentrazione – questi stati sono inclusi nell’aggregato della concentrazione. Retta opinione e retta intenzione – questi stati sono inclusi nell’aggregato della saggezza.”</a:t>
            </a:r>
            <a:endParaRPr lang="en-GB" sz="2400" dirty="0">
              <a:latin typeface="Georgia" panose="02040502050405020303" pitchFamily="18" charset="0"/>
            </a:endParaRPr>
          </a:p>
        </p:txBody>
      </p:sp>
    </p:spTree>
    <p:extLst>
      <p:ext uri="{BB962C8B-B14F-4D97-AF65-F5344CB8AC3E}">
        <p14:creationId xmlns:p14="http://schemas.microsoft.com/office/powerpoint/2010/main" val="1993922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89808C-8AEC-9B43-272A-ADBE1778F55A}"/>
              </a:ext>
            </a:extLst>
          </p:cNvPr>
          <p:cNvSpPr>
            <a:spLocks noGrp="1"/>
          </p:cNvSpPr>
          <p:nvPr>
            <p:ph type="title"/>
          </p:nvPr>
        </p:nvSpPr>
        <p:spPr>
          <a:xfrm>
            <a:off x="206248" y="1795272"/>
            <a:ext cx="3831336" cy="285800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it-IT" dirty="0"/>
              <a:t>I tre aggregati o studi</a:t>
            </a:r>
            <a:endParaRPr lang="en-GB" dirty="0"/>
          </a:p>
        </p:txBody>
      </p:sp>
      <p:graphicFrame>
        <p:nvGraphicFramePr>
          <p:cNvPr id="4" name="Tabella 4">
            <a:extLst>
              <a:ext uri="{FF2B5EF4-FFF2-40B4-BE49-F238E27FC236}">
                <a16:creationId xmlns:a16="http://schemas.microsoft.com/office/drawing/2014/main" id="{95E637C0-CCA2-830B-A916-13B49280C819}"/>
              </a:ext>
            </a:extLst>
          </p:cNvPr>
          <p:cNvGraphicFramePr>
            <a:graphicFrameLocks noGrp="1"/>
          </p:cNvGraphicFramePr>
          <p:nvPr>
            <p:ph idx="1"/>
            <p:extLst>
              <p:ext uri="{D42A27DB-BD31-4B8C-83A1-F6EECF244321}">
                <p14:modId xmlns:p14="http://schemas.microsoft.com/office/powerpoint/2010/main" val="2846719558"/>
              </p:ext>
            </p:extLst>
          </p:nvPr>
        </p:nvGraphicFramePr>
        <p:xfrm>
          <a:off x="5413375" y="900175"/>
          <a:ext cx="6245224" cy="5314952"/>
        </p:xfrm>
        <a:graphic>
          <a:graphicData uri="http://schemas.openxmlformats.org/drawingml/2006/table">
            <a:tbl>
              <a:tblPr firstRow="1" bandRow="1">
                <a:tableStyleId>{5C22544A-7EE6-4342-B048-85BDC9FD1C3A}</a:tableStyleId>
              </a:tblPr>
              <a:tblGrid>
                <a:gridCol w="3122612">
                  <a:extLst>
                    <a:ext uri="{9D8B030D-6E8A-4147-A177-3AD203B41FA5}">
                      <a16:colId xmlns:a16="http://schemas.microsoft.com/office/drawing/2014/main" val="932490302"/>
                    </a:ext>
                  </a:extLst>
                </a:gridCol>
                <a:gridCol w="3122612">
                  <a:extLst>
                    <a:ext uri="{9D8B030D-6E8A-4147-A177-3AD203B41FA5}">
                      <a16:colId xmlns:a16="http://schemas.microsoft.com/office/drawing/2014/main" val="3090539321"/>
                    </a:ext>
                  </a:extLst>
                </a:gridCol>
              </a:tblGrid>
              <a:tr h="664369">
                <a:tc rowSpan="2">
                  <a:txBody>
                    <a:bodyPr/>
                    <a:lstStyle/>
                    <a:p>
                      <a:r>
                        <a:rPr lang="it-IT" sz="2400" b="0" dirty="0">
                          <a:solidFill>
                            <a:schemeClr val="tx1"/>
                          </a:solidFill>
                          <a:latin typeface="Times New Roman" panose="02020603050405020304" pitchFamily="18" charset="0"/>
                          <a:cs typeface="Times New Roman" panose="02020603050405020304" pitchFamily="18" charset="0"/>
                        </a:rPr>
                        <a:t>Saggezza </a:t>
                      </a:r>
                    </a:p>
                    <a:p>
                      <a:r>
                        <a:rPr lang="it-IT" sz="2400" b="0" dirty="0">
                          <a:solidFill>
                            <a:schemeClr val="tx1"/>
                          </a:solidFill>
                          <a:latin typeface="Times New Roman" panose="02020603050405020304" pitchFamily="18" charset="0"/>
                          <a:cs typeface="Times New Roman" panose="02020603050405020304" pitchFamily="18" charset="0"/>
                        </a:rPr>
                        <a:t>(</a:t>
                      </a:r>
                      <a:r>
                        <a:rPr lang="it-IT" sz="2400" b="0" i="1" dirty="0" err="1">
                          <a:solidFill>
                            <a:schemeClr val="tx1"/>
                          </a:solidFill>
                          <a:latin typeface="Times New Roman" panose="02020603050405020304" pitchFamily="18" charset="0"/>
                          <a:cs typeface="Times New Roman" panose="02020603050405020304" pitchFamily="18" charset="0"/>
                        </a:rPr>
                        <a:t>paññā</a:t>
                      </a:r>
                      <a:r>
                        <a:rPr lang="it-IT" sz="2400" b="0" dirty="0">
                          <a:solidFill>
                            <a:schemeClr val="tx1"/>
                          </a:solidFill>
                          <a:latin typeface="Times New Roman" panose="02020603050405020304" pitchFamily="18" charset="0"/>
                          <a:cs typeface="Times New Roman" panose="02020603050405020304" pitchFamily="18" charset="0"/>
                        </a:rPr>
                        <a:t>, </a:t>
                      </a:r>
                      <a:r>
                        <a:rPr lang="it-IT" sz="2400" b="0" i="1" dirty="0">
                          <a:solidFill>
                            <a:schemeClr val="tx1"/>
                          </a:solidFill>
                          <a:latin typeface="Times New Roman" panose="02020603050405020304" pitchFamily="18" charset="0"/>
                          <a:cs typeface="Times New Roman" panose="02020603050405020304" pitchFamily="18" charset="0"/>
                        </a:rPr>
                        <a:t>prajñā</a:t>
                      </a:r>
                      <a:r>
                        <a:rPr lang="it-IT" sz="2400" b="0" dirty="0">
                          <a:solidFill>
                            <a:schemeClr val="tx1"/>
                          </a:solidFill>
                          <a:latin typeface="Times New Roman" panose="02020603050405020304" pitchFamily="18" charset="0"/>
                          <a:cs typeface="Times New Roman" panose="02020603050405020304" pitchFamily="18" charset="0"/>
                        </a:rPr>
                        <a:t>) </a:t>
                      </a:r>
                      <a:endParaRPr lang="en-GB" sz="2400" b="0" dirty="0">
                        <a:solidFill>
                          <a:schemeClr val="tx1"/>
                        </a:solidFill>
                        <a:latin typeface="Times New Roman" panose="02020603050405020304" pitchFamily="18"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Retta opinione</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41240860"/>
                  </a:ext>
                </a:extLst>
              </a:tr>
              <a:tr h="664369">
                <a:tc vMerge="1">
                  <a:txBody>
                    <a:bodyPr/>
                    <a:lstStyle/>
                    <a:p>
                      <a:endParaRPr lang="en-GB" dirty="0"/>
                    </a:p>
                  </a:txBody>
                  <a:tcPr>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Retta intenzione</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27973613"/>
                  </a:ext>
                </a:extLst>
              </a:tr>
              <a:tr h="664369">
                <a:tc rowSpan="3">
                  <a:txBody>
                    <a:bodyPr/>
                    <a:lstStyle/>
                    <a:p>
                      <a:r>
                        <a:rPr lang="it-IT" sz="2400" b="0" dirty="0">
                          <a:solidFill>
                            <a:schemeClr val="tx1"/>
                          </a:solidFill>
                          <a:latin typeface="Times New Roman" panose="02020603050405020304" pitchFamily="18" charset="0"/>
                          <a:cs typeface="Times New Roman" panose="02020603050405020304" pitchFamily="18" charset="0"/>
                        </a:rPr>
                        <a:t>Virtù</a:t>
                      </a:r>
                    </a:p>
                    <a:p>
                      <a:r>
                        <a:rPr lang="it-IT" sz="2400" b="0" dirty="0">
                          <a:solidFill>
                            <a:schemeClr val="tx1"/>
                          </a:solidFill>
                          <a:latin typeface="Times New Roman" panose="02020603050405020304" pitchFamily="18" charset="0"/>
                          <a:cs typeface="Times New Roman" panose="02020603050405020304" pitchFamily="18" charset="0"/>
                        </a:rPr>
                        <a:t>(</a:t>
                      </a:r>
                      <a:r>
                        <a:rPr lang="it-IT" sz="2400" b="0" i="1" dirty="0" err="1">
                          <a:solidFill>
                            <a:schemeClr val="tx1"/>
                          </a:solidFill>
                          <a:latin typeface="Times New Roman" panose="02020603050405020304" pitchFamily="18" charset="0"/>
                          <a:cs typeface="Times New Roman" panose="02020603050405020304" pitchFamily="18" charset="0"/>
                        </a:rPr>
                        <a:t>sila</a:t>
                      </a:r>
                      <a:r>
                        <a:rPr lang="it-IT" sz="2400" b="0" dirty="0">
                          <a:solidFill>
                            <a:schemeClr val="tx1"/>
                          </a:solidFill>
                          <a:latin typeface="Times New Roman" panose="02020603050405020304" pitchFamily="18" charset="0"/>
                          <a:cs typeface="Times New Roman" panose="02020603050405020304" pitchFamily="18" charset="0"/>
                        </a:rPr>
                        <a:t>, </a:t>
                      </a:r>
                      <a:r>
                        <a:rPr lang="it-IT" sz="2400" b="0" i="1" dirty="0">
                          <a:solidFill>
                            <a:schemeClr val="tx1"/>
                          </a:solidFill>
                          <a:latin typeface="Times New Roman" panose="02020603050405020304" pitchFamily="18" charset="0"/>
                          <a:cs typeface="Times New Roman" panose="02020603050405020304" pitchFamily="18" charset="0"/>
                        </a:rPr>
                        <a:t>śīla</a:t>
                      </a:r>
                      <a:r>
                        <a:rPr lang="it-IT" sz="2400" b="0" dirty="0">
                          <a:solidFill>
                            <a:schemeClr val="tx1"/>
                          </a:solidFill>
                          <a:latin typeface="Times New Roman" panose="02020603050405020304" pitchFamily="18" charset="0"/>
                          <a:cs typeface="Times New Roman" panose="02020603050405020304" pitchFamily="18" charset="0"/>
                        </a:rPr>
                        <a:t>)  </a:t>
                      </a:r>
                      <a:endParaRPr lang="en-GB" sz="2400" b="0" dirty="0">
                        <a:solidFill>
                          <a:schemeClr val="tx1"/>
                        </a:solidFill>
                        <a:latin typeface="Times New Roman" panose="02020603050405020304" pitchFamily="18"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Retto linguaggio</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91470621"/>
                  </a:ext>
                </a:extLst>
              </a:tr>
              <a:tr h="664369">
                <a:tc vMerge="1">
                  <a:txBody>
                    <a:bodyPr/>
                    <a:lstStyle/>
                    <a:p>
                      <a:endParaRPr lang="en-GB" dirty="0"/>
                    </a:p>
                  </a:txBody>
                  <a:tcPr>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Retta azione</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34396861"/>
                  </a:ext>
                </a:extLst>
              </a:tr>
              <a:tr h="664369">
                <a:tc vMerge="1">
                  <a:txBody>
                    <a:bodyPr/>
                    <a:lstStyle/>
                    <a:p>
                      <a:endParaRPr lang="en-GB" dirty="0"/>
                    </a:p>
                  </a:txBody>
                  <a:tcPr>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Retta occupazione</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40842114"/>
                  </a:ext>
                </a:extLst>
              </a:tr>
              <a:tr h="664369">
                <a:tc rowSpan="3">
                  <a:txBody>
                    <a:bodyPr/>
                    <a:lstStyle/>
                    <a:p>
                      <a:r>
                        <a:rPr lang="it-IT" sz="2400" b="0" dirty="0">
                          <a:solidFill>
                            <a:schemeClr val="tx1"/>
                          </a:solidFill>
                          <a:latin typeface="Times New Roman" panose="02020603050405020304" pitchFamily="18" charset="0"/>
                          <a:cs typeface="Times New Roman" panose="02020603050405020304" pitchFamily="18" charset="0"/>
                        </a:rPr>
                        <a:t>Concentrazione</a:t>
                      </a:r>
                    </a:p>
                    <a:p>
                      <a:r>
                        <a:rPr lang="it-IT" sz="2400" b="0" dirty="0">
                          <a:solidFill>
                            <a:schemeClr val="tx1"/>
                          </a:solidFill>
                          <a:latin typeface="Times New Roman" panose="02020603050405020304" pitchFamily="18" charset="0"/>
                          <a:cs typeface="Times New Roman" panose="02020603050405020304" pitchFamily="18" charset="0"/>
                        </a:rPr>
                        <a:t>(</a:t>
                      </a:r>
                      <a:r>
                        <a:rPr lang="it-IT" sz="2400" b="0" i="1" dirty="0">
                          <a:solidFill>
                            <a:schemeClr val="tx1"/>
                          </a:solidFill>
                          <a:latin typeface="Times New Roman" panose="02020603050405020304" pitchFamily="18" charset="0"/>
                          <a:cs typeface="Times New Roman" panose="02020603050405020304" pitchFamily="18" charset="0"/>
                        </a:rPr>
                        <a:t>samādhi</a:t>
                      </a:r>
                      <a:r>
                        <a:rPr lang="it-IT" sz="2400" b="0" dirty="0">
                          <a:solidFill>
                            <a:schemeClr val="tx1"/>
                          </a:solidFill>
                          <a:latin typeface="Times New Roman" panose="02020603050405020304" pitchFamily="18" charset="0"/>
                          <a:cs typeface="Times New Roman" panose="02020603050405020304" pitchFamily="18" charset="0"/>
                        </a:rPr>
                        <a:t>)</a:t>
                      </a:r>
                      <a:endParaRPr lang="en-GB" sz="2400" b="0" dirty="0">
                        <a:solidFill>
                          <a:schemeClr val="tx1"/>
                        </a:solidFill>
                        <a:latin typeface="Times New Roman" panose="02020603050405020304" pitchFamily="18"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Retto sforzo</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08831921"/>
                  </a:ext>
                </a:extLst>
              </a:tr>
              <a:tr h="664369">
                <a:tc vMerge="1">
                  <a:txBody>
                    <a:bodyPr/>
                    <a:lstStyle/>
                    <a:p>
                      <a:endParaRPr lang="en-GB" dirty="0"/>
                    </a:p>
                  </a:txBody>
                  <a:tcPr>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Retta consapevolezza</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9462932"/>
                  </a:ext>
                </a:extLst>
              </a:tr>
              <a:tr h="664369">
                <a:tc vMerge="1">
                  <a:txBody>
                    <a:bodyPr/>
                    <a:lstStyle/>
                    <a:p>
                      <a:endParaRPr lang="en-GB" dirty="0"/>
                    </a:p>
                  </a:txBody>
                  <a:tcPr>
                    <a:solidFill>
                      <a:schemeClr val="accent1">
                        <a:lumMod val="20000"/>
                        <a:lumOff val="80000"/>
                      </a:schemeClr>
                    </a:solidFill>
                  </a:tcPr>
                </a:tc>
                <a:tc>
                  <a:txBody>
                    <a:bodyPr/>
                    <a:lstStyle/>
                    <a:p>
                      <a:r>
                        <a:rPr lang="it-IT" sz="2400" b="0" dirty="0">
                          <a:solidFill>
                            <a:schemeClr val="tx1"/>
                          </a:solidFill>
                          <a:latin typeface="Times New Roman" panose="02020603050405020304" pitchFamily="18" charset="0"/>
                          <a:cs typeface="Times New Roman" panose="02020603050405020304" pitchFamily="18" charset="0"/>
                        </a:rPr>
                        <a:t>Retta concentrazione</a:t>
                      </a:r>
                      <a:endParaRPr lang="en-GB" sz="24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lumMod val="20000"/>
                        <a:lumOff val="80000"/>
                      </a:schemeClr>
                    </a:solidFill>
                  </a:tcPr>
                </a:tc>
                <a:extLst>
                  <a:ext uri="{0D108BD9-81ED-4DB2-BD59-A6C34878D82A}">
                    <a16:rowId xmlns:a16="http://schemas.microsoft.com/office/drawing/2014/main" val="4259543130"/>
                  </a:ext>
                </a:extLst>
              </a:tr>
            </a:tbl>
          </a:graphicData>
        </a:graphic>
      </p:graphicFrame>
    </p:spTree>
    <p:extLst>
      <p:ext uri="{BB962C8B-B14F-4D97-AF65-F5344CB8AC3E}">
        <p14:creationId xmlns:p14="http://schemas.microsoft.com/office/powerpoint/2010/main" val="3239093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9" name="Rectangle 10">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C83A7E66-1ED3-3CD0-0F66-D2DD1D6CC913}"/>
              </a:ext>
            </a:extLst>
          </p:cNvPr>
          <p:cNvSpPr>
            <a:spLocks noGrp="1"/>
          </p:cNvSpPr>
          <p:nvPr>
            <p:ph type="ctrTitle"/>
          </p:nvPr>
        </p:nvSpPr>
        <p:spPr>
          <a:xfrm>
            <a:off x="1078991" y="893935"/>
            <a:ext cx="5364937" cy="3339390"/>
          </a:xfrm>
        </p:spPr>
        <p:txBody>
          <a:bodyPr anchor="ctr">
            <a:normAutofit/>
          </a:bodyPr>
          <a:lstStyle/>
          <a:p>
            <a:r>
              <a:rPr lang="it-IT" sz="5600" dirty="0" err="1"/>
              <a:t>Mah</a:t>
            </a:r>
            <a:r>
              <a:rPr lang="it-IT" sz="5600" dirty="0" err="1">
                <a:latin typeface="Times New Roman" panose="02020603050405020304" pitchFamily="18" charset="0"/>
                <a:cs typeface="Times New Roman" panose="02020603050405020304" pitchFamily="18" charset="0"/>
              </a:rPr>
              <a:t>ācattārīsaka</a:t>
            </a:r>
            <a:r>
              <a:rPr lang="it-IT" sz="5600" dirty="0">
                <a:latin typeface="Times New Roman" panose="02020603050405020304" pitchFamily="18" charset="0"/>
                <a:cs typeface="Times New Roman" panose="02020603050405020304" pitchFamily="18" charset="0"/>
              </a:rPr>
              <a:t> sutta</a:t>
            </a:r>
            <a:br>
              <a:rPr lang="it-IT" sz="5600" dirty="0">
                <a:latin typeface="Times New Roman" panose="02020603050405020304" pitchFamily="18" charset="0"/>
                <a:cs typeface="Times New Roman" panose="02020603050405020304" pitchFamily="18" charset="0"/>
              </a:rPr>
            </a:br>
            <a:r>
              <a:rPr lang="it-IT" sz="5600" dirty="0">
                <a:latin typeface="Times New Roman" panose="02020603050405020304" pitchFamily="18" charset="0"/>
                <a:cs typeface="Times New Roman" panose="02020603050405020304" pitchFamily="18" charset="0"/>
              </a:rPr>
              <a:t>MN 117</a:t>
            </a:r>
            <a:endParaRPr lang="en-GB" sz="5600" dirty="0"/>
          </a:p>
        </p:txBody>
      </p:sp>
      <p:sp>
        <p:nvSpPr>
          <p:cNvPr id="5" name="Sottotitolo 4">
            <a:extLst>
              <a:ext uri="{FF2B5EF4-FFF2-40B4-BE49-F238E27FC236}">
                <a16:creationId xmlns:a16="http://schemas.microsoft.com/office/drawing/2014/main" id="{65E2C7D6-54F7-8DE9-4FE0-6300B767804D}"/>
              </a:ext>
            </a:extLst>
          </p:cNvPr>
          <p:cNvSpPr>
            <a:spLocks noGrp="1"/>
          </p:cNvSpPr>
          <p:nvPr>
            <p:ph type="subTitle" idx="1"/>
          </p:nvPr>
        </p:nvSpPr>
        <p:spPr>
          <a:xfrm>
            <a:off x="1078992" y="4876803"/>
            <a:ext cx="5364936" cy="909848"/>
          </a:xfrm>
        </p:spPr>
        <p:txBody>
          <a:bodyPr anchor="t">
            <a:normAutofit/>
          </a:bodyPr>
          <a:lstStyle/>
          <a:p>
            <a:endParaRPr lang="en-GB"/>
          </a:p>
        </p:txBody>
      </p:sp>
      <p:cxnSp>
        <p:nvCxnSpPr>
          <p:cNvPr id="20" name="Straight Connector 12">
            <a:extLst>
              <a:ext uri="{FF2B5EF4-FFF2-40B4-BE49-F238E27FC236}">
                <a16:creationId xmlns:a16="http://schemas.microsoft.com/office/drawing/2014/main" id="{E3B95BE3-D5B2-4F38-9A01-17866C9FBA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40408" y="4555071"/>
            <a:ext cx="53035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6">
            <a:extLst>
              <a:ext uri="{FF2B5EF4-FFF2-40B4-BE49-F238E27FC236}">
                <a16:creationId xmlns:a16="http://schemas.microsoft.com/office/drawing/2014/main" id="{3C0C9790-27F7-1979-5EC2-9E848D91A7D2}"/>
              </a:ext>
            </a:extLst>
          </p:cNvPr>
          <p:cNvPicPr>
            <a:picLocks noChangeAspect="1"/>
          </p:cNvPicPr>
          <p:nvPr/>
        </p:nvPicPr>
        <p:blipFill>
          <a:blip r:embed="rId2">
            <a:extLst>
              <a:ext uri="{28A0092B-C50C-407E-A947-70E740481C1C}">
                <a14:useLocalDpi xmlns:a14="http://schemas.microsoft.com/office/drawing/2010/main" val="0"/>
              </a:ext>
            </a:extLst>
          </a:blip>
          <a:srcRect t="706" b="706"/>
          <a:stretch/>
        </p:blipFill>
        <p:spPr>
          <a:xfrm>
            <a:off x="6976934" y="10"/>
            <a:ext cx="5215066" cy="6857990"/>
          </a:xfrm>
          <a:custGeom>
            <a:avLst/>
            <a:gdLst/>
            <a:ahLst/>
            <a:cxnLst/>
            <a:rect l="l" t="t" r="r" b="b"/>
            <a:pathLst>
              <a:path w="5215066" h="6858000">
                <a:moveTo>
                  <a:pt x="2017353" y="0"/>
                </a:moveTo>
                <a:lnTo>
                  <a:pt x="5215066" y="0"/>
                </a:lnTo>
                <a:lnTo>
                  <a:pt x="5215066" y="6858000"/>
                </a:lnTo>
                <a:lnTo>
                  <a:pt x="1292431" y="6858000"/>
                </a:lnTo>
                <a:lnTo>
                  <a:pt x="1012702" y="6549681"/>
                </a:lnTo>
                <a:cubicBezTo>
                  <a:pt x="380046" y="5781733"/>
                  <a:pt x="0" y="4797206"/>
                  <a:pt x="0" y="3723759"/>
                </a:cubicBezTo>
                <a:cubicBezTo>
                  <a:pt x="0" y="2190263"/>
                  <a:pt x="775604" y="838237"/>
                  <a:pt x="1955279" y="39865"/>
                </a:cubicBezTo>
                <a:close/>
              </a:path>
            </a:pathLst>
          </a:custGeom>
        </p:spPr>
      </p:pic>
      <p:sp>
        <p:nvSpPr>
          <p:cNvPr id="22"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26168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99E7F8-8F5D-DB72-FDE3-4669061C2BCA}"/>
              </a:ext>
            </a:extLst>
          </p:cNvPr>
          <p:cNvSpPr>
            <a:spLocks noGrp="1"/>
          </p:cNvSpPr>
          <p:nvPr>
            <p:ph type="title"/>
          </p:nvPr>
        </p:nvSpPr>
        <p:spPr>
          <a:xfrm>
            <a:off x="599440" y="758952"/>
            <a:ext cx="10942320" cy="876808"/>
          </a:xfrm>
        </p:spPr>
        <p:txBody>
          <a:bodyPr>
            <a:normAutofit fontScale="90000"/>
          </a:bodyPr>
          <a:lstStyle/>
          <a:p>
            <a:r>
              <a:rPr lang="it-IT" sz="4400" dirty="0"/>
              <a:t>Il significato di cammino mondano e sopramondano</a:t>
            </a:r>
            <a:endParaRPr lang="en-GB" sz="4400" dirty="0"/>
          </a:p>
        </p:txBody>
      </p:sp>
      <p:sp>
        <p:nvSpPr>
          <p:cNvPr id="3" name="Segnaposto contenuto 2">
            <a:extLst>
              <a:ext uri="{FF2B5EF4-FFF2-40B4-BE49-F238E27FC236}">
                <a16:creationId xmlns:a16="http://schemas.microsoft.com/office/drawing/2014/main" id="{4A28AA21-F900-C678-2F47-D285C4E6D2CA}"/>
              </a:ext>
            </a:extLst>
          </p:cNvPr>
          <p:cNvSpPr>
            <a:spLocks noGrp="1"/>
          </p:cNvSpPr>
          <p:nvPr>
            <p:ph idx="1"/>
          </p:nvPr>
        </p:nvSpPr>
        <p:spPr>
          <a:xfrm>
            <a:off x="599440" y="1971040"/>
            <a:ext cx="10830560" cy="412800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a:bodyPr>
          <a:lstStyle/>
          <a:p>
            <a:r>
              <a:rPr lang="it-IT" sz="2400" dirty="0">
                <a:latin typeface="Times New Roman" panose="02020603050405020304" pitchFamily="18" charset="0"/>
                <a:cs typeface="Times New Roman" panose="02020603050405020304" pitchFamily="18" charset="0"/>
              </a:rPr>
              <a:t>Bhikkhu Bodhi, Trascrizione lezioni online:</a:t>
            </a:r>
          </a:p>
          <a:p>
            <a:pPr marL="0" indent="0">
              <a:buNone/>
            </a:pPr>
            <a:r>
              <a:rPr lang="it-IT" sz="2400" dirty="0">
                <a:latin typeface="Times New Roman" panose="02020603050405020304" pitchFamily="18" charset="0"/>
                <a:cs typeface="Times New Roman" panose="02020603050405020304" pitchFamily="18" charset="0"/>
              </a:rPr>
              <a:t>Di solito, nei sutta il cammino è presentato come graduale; questo è il modello dominante. Tuttavia, alcuni passaggi mostrano che, quando uno raggiunge un certo stadio di penetrazione del Dhamma, sembra avvenire quello che viene chiamata una «esperienza improvvisa», una svolta improvvisa o risveglio. L’espressione usata per indicare questo tipo di esperienza è </a:t>
            </a:r>
            <a:r>
              <a:rPr lang="it-IT" sz="2400" i="1" dirty="0" err="1">
                <a:latin typeface="Times New Roman" panose="02020603050405020304" pitchFamily="18" charset="0"/>
                <a:cs typeface="Times New Roman" panose="02020603050405020304" pitchFamily="18" charset="0"/>
              </a:rPr>
              <a:t>dhammābhisāmaya</a:t>
            </a:r>
            <a:r>
              <a:rPr lang="it-IT" sz="2400" dirty="0">
                <a:latin typeface="Times New Roman" panose="02020603050405020304" pitchFamily="18" charset="0"/>
                <a:cs typeface="Times New Roman" panose="02020603050405020304" pitchFamily="18" charset="0"/>
              </a:rPr>
              <a:t>, «penetrazione nel Dhamma», ossia la prima esperienza di colui che è entrato nella corrente, altrimenti detta </a:t>
            </a:r>
            <a:r>
              <a:rPr lang="it-IT" sz="2400" i="1" dirty="0" err="1">
                <a:latin typeface="Times New Roman" panose="02020603050405020304" pitchFamily="18" charset="0"/>
                <a:cs typeface="Times New Roman" panose="02020603050405020304" pitchFamily="18" charset="0"/>
              </a:rPr>
              <a:t>dhamacakkhu</a:t>
            </a:r>
            <a:r>
              <a:rPr lang="it-IT" sz="2400" i="1" dirty="0">
                <a:latin typeface="Times New Roman" panose="02020603050405020304" pitchFamily="18" charset="0"/>
                <a:cs typeface="Times New Roman" panose="02020603050405020304" pitchFamily="18" charset="0"/>
              </a:rPr>
              <a:t> </a:t>
            </a:r>
            <a:r>
              <a:rPr lang="it-IT" sz="2400" i="1" dirty="0" err="1">
                <a:latin typeface="Times New Roman" panose="02020603050405020304" pitchFamily="18" charset="0"/>
                <a:cs typeface="Times New Roman" panose="02020603050405020304" pitchFamily="18" charset="0"/>
              </a:rPr>
              <a:t>paṭivāda</a:t>
            </a:r>
            <a:r>
              <a:rPr lang="it-IT" sz="2400" dirty="0">
                <a:latin typeface="Times New Roman" panose="02020603050405020304" pitchFamily="18" charset="0"/>
                <a:cs typeface="Times New Roman" panose="02020603050405020304" pitchFamily="18" charset="0"/>
              </a:rPr>
              <a:t>, «ottenere la visione del Dhamma». Questo tipo di esperienza ha luogo quando il praticante ha coltivato il Cammino per un periodo di tempo continuativo, in modo tale da portare a maturazione le proprie facoltà spirituale al punto da poter fruire di questa esperienza.</a:t>
            </a:r>
          </a:p>
          <a:p>
            <a:endParaRPr lang="en-GB" dirty="0"/>
          </a:p>
        </p:txBody>
      </p:sp>
    </p:spTree>
    <p:extLst>
      <p:ext uri="{BB962C8B-B14F-4D97-AF65-F5344CB8AC3E}">
        <p14:creationId xmlns:p14="http://schemas.microsoft.com/office/powerpoint/2010/main" val="1558745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99E7F8-8F5D-DB72-FDE3-4669061C2BCA}"/>
              </a:ext>
            </a:extLst>
          </p:cNvPr>
          <p:cNvSpPr>
            <a:spLocks noGrp="1"/>
          </p:cNvSpPr>
          <p:nvPr>
            <p:ph type="title"/>
          </p:nvPr>
        </p:nvSpPr>
        <p:spPr>
          <a:xfrm>
            <a:off x="599440" y="758952"/>
            <a:ext cx="11115040" cy="876808"/>
          </a:xfrm>
        </p:spPr>
        <p:txBody>
          <a:bodyPr>
            <a:normAutofit fontScale="90000"/>
          </a:bodyPr>
          <a:lstStyle/>
          <a:p>
            <a:r>
              <a:rPr lang="it-IT" sz="4400" dirty="0"/>
              <a:t>Il significato di cammino mondano e sopramondano</a:t>
            </a:r>
            <a:endParaRPr lang="en-GB" sz="4400" dirty="0"/>
          </a:p>
        </p:txBody>
      </p:sp>
      <p:sp>
        <p:nvSpPr>
          <p:cNvPr id="3" name="Segnaposto contenuto 2">
            <a:extLst>
              <a:ext uri="{FF2B5EF4-FFF2-40B4-BE49-F238E27FC236}">
                <a16:creationId xmlns:a16="http://schemas.microsoft.com/office/drawing/2014/main" id="{4A28AA21-F900-C678-2F47-D285C4E6D2CA}"/>
              </a:ext>
            </a:extLst>
          </p:cNvPr>
          <p:cNvSpPr>
            <a:spLocks noGrp="1"/>
          </p:cNvSpPr>
          <p:nvPr>
            <p:ph idx="1"/>
          </p:nvPr>
        </p:nvSpPr>
        <p:spPr>
          <a:xfrm>
            <a:off x="599440" y="1971040"/>
            <a:ext cx="10830560" cy="372872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it-IT" sz="2400" dirty="0">
                <a:latin typeface="Times New Roman" panose="02020603050405020304" pitchFamily="18" charset="0"/>
                <a:cs typeface="Times New Roman" panose="02020603050405020304" pitchFamily="18" charset="0"/>
              </a:rPr>
              <a:t>Sembra che quando si è cominciato a riflettere su queste descrizioni, si sia gradualmente sviluppata l’idea di una illuminazione improvvisa, che fu codificata in una teoria di momenti mentali. Il momento mentale della penetrazione è chiamato </a:t>
            </a:r>
            <a:r>
              <a:rPr lang="it-IT" sz="2400" i="1" dirty="0" err="1">
                <a:latin typeface="Times New Roman" panose="02020603050405020304" pitchFamily="18" charset="0"/>
                <a:cs typeface="Times New Roman" panose="02020603050405020304" pitchFamily="18" charset="0"/>
              </a:rPr>
              <a:t>lokuttara</a:t>
            </a:r>
            <a:r>
              <a:rPr lang="it-IT" sz="2400" i="1" dirty="0">
                <a:latin typeface="Times New Roman" panose="02020603050405020304" pitchFamily="18" charset="0"/>
                <a:cs typeface="Times New Roman" panose="02020603050405020304" pitchFamily="18" charset="0"/>
              </a:rPr>
              <a:t> </a:t>
            </a:r>
            <a:r>
              <a:rPr lang="it-IT" sz="2400" i="1" dirty="0" err="1">
                <a:latin typeface="Times New Roman" panose="02020603050405020304" pitchFamily="18" charset="0"/>
                <a:cs typeface="Times New Roman" panose="02020603050405020304" pitchFamily="18" charset="0"/>
              </a:rPr>
              <a:t>magga</a:t>
            </a:r>
            <a:r>
              <a:rPr lang="it-IT" sz="2400" dirty="0">
                <a:latin typeface="Times New Roman" panose="02020603050405020304" pitchFamily="18" charset="0"/>
                <a:cs typeface="Times New Roman" panose="02020603050405020304" pitchFamily="18" charset="0"/>
              </a:rPr>
              <a:t>, «cammino sopramondano». Gli stadi più precoci della pratica sono considerati </a:t>
            </a:r>
            <a:r>
              <a:rPr lang="it-IT" sz="2400" i="1" dirty="0" err="1">
                <a:latin typeface="Times New Roman" panose="02020603050405020304" pitchFamily="18" charset="0"/>
                <a:cs typeface="Times New Roman" panose="02020603050405020304" pitchFamily="18" charset="0"/>
              </a:rPr>
              <a:t>lokya</a:t>
            </a:r>
            <a:r>
              <a:rPr lang="it-IT" sz="2400" i="1" dirty="0">
                <a:latin typeface="Times New Roman" panose="02020603050405020304" pitchFamily="18" charset="0"/>
                <a:cs typeface="Times New Roman" panose="02020603050405020304" pitchFamily="18" charset="0"/>
              </a:rPr>
              <a:t> </a:t>
            </a:r>
            <a:r>
              <a:rPr lang="it-IT" sz="2400" i="1" dirty="0" err="1">
                <a:latin typeface="Times New Roman" panose="02020603050405020304" pitchFamily="18" charset="0"/>
                <a:cs typeface="Times New Roman" panose="02020603050405020304" pitchFamily="18" charset="0"/>
              </a:rPr>
              <a:t>magga</a:t>
            </a:r>
            <a:r>
              <a:rPr lang="it-IT" sz="2400" dirty="0">
                <a:latin typeface="Times New Roman" panose="02020603050405020304" pitchFamily="18" charset="0"/>
                <a:cs typeface="Times New Roman" panose="02020603050405020304" pitchFamily="18" charset="0"/>
              </a:rPr>
              <a:t>, «cammino mondano». Solitamente, uno yogi pratica prima il cammino mondano e, quando le sue facoltà raggiungono la maturità, c’è questa improvvisa penetrazione.</a:t>
            </a:r>
          </a:p>
          <a:p>
            <a:r>
              <a:rPr lang="it-IT" sz="2400" dirty="0">
                <a:latin typeface="Times New Roman" panose="02020603050405020304" pitchFamily="18" charset="0"/>
                <a:cs typeface="Times New Roman" panose="02020603050405020304" pitchFamily="18" charset="0"/>
              </a:rPr>
              <a:t>Questo sutta, nella sua versione Pāli, fa propria questa distinzione.</a:t>
            </a:r>
          </a:p>
          <a:p>
            <a:endParaRPr lang="en-GB" dirty="0"/>
          </a:p>
        </p:txBody>
      </p:sp>
    </p:spTree>
    <p:extLst>
      <p:ext uri="{BB962C8B-B14F-4D97-AF65-F5344CB8AC3E}">
        <p14:creationId xmlns:p14="http://schemas.microsoft.com/office/powerpoint/2010/main" val="820026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9BC089-BC9C-83BF-1569-71D8B2F5D558}"/>
              </a:ext>
            </a:extLst>
          </p:cNvPr>
          <p:cNvSpPr>
            <a:spLocks noGrp="1"/>
          </p:cNvSpPr>
          <p:nvPr>
            <p:ph type="title"/>
          </p:nvPr>
        </p:nvSpPr>
        <p:spPr>
          <a:xfrm>
            <a:off x="334645" y="2170810"/>
            <a:ext cx="1835149" cy="1829689"/>
          </a:xfrm>
          <a:solidFill>
            <a:schemeClr val="bg2"/>
          </a:solidFill>
        </p:spPr>
        <p:txBody>
          <a:bodyPr>
            <a:normAutofit fontScale="90000"/>
          </a:bodyPr>
          <a:lstStyle/>
          <a:p>
            <a:r>
              <a:rPr lang="it-IT" sz="3600" dirty="0"/>
              <a:t>Analisi di cinque fattori </a:t>
            </a:r>
            <a:endParaRPr lang="en-GB" sz="3600" dirty="0"/>
          </a:p>
        </p:txBody>
      </p:sp>
      <p:graphicFrame>
        <p:nvGraphicFramePr>
          <p:cNvPr id="4" name="Tabella 4">
            <a:extLst>
              <a:ext uri="{FF2B5EF4-FFF2-40B4-BE49-F238E27FC236}">
                <a16:creationId xmlns:a16="http://schemas.microsoft.com/office/drawing/2014/main" id="{A8B840D6-198B-DB29-623F-8C42D508F89B}"/>
              </a:ext>
            </a:extLst>
          </p:cNvPr>
          <p:cNvGraphicFramePr>
            <a:graphicFrameLocks noGrp="1"/>
          </p:cNvGraphicFramePr>
          <p:nvPr>
            <p:ph idx="1"/>
            <p:extLst>
              <p:ext uri="{D42A27DB-BD31-4B8C-83A1-F6EECF244321}">
                <p14:modId xmlns:p14="http://schemas.microsoft.com/office/powerpoint/2010/main" val="4212675087"/>
              </p:ext>
            </p:extLst>
          </p:nvPr>
        </p:nvGraphicFramePr>
        <p:xfrm>
          <a:off x="3086100" y="419100"/>
          <a:ext cx="8771255" cy="5791199"/>
        </p:xfrm>
        <a:graphic>
          <a:graphicData uri="http://schemas.openxmlformats.org/drawingml/2006/table">
            <a:tbl>
              <a:tblPr firstRow="1" bandRow="1">
                <a:tableStyleId>{5C22544A-7EE6-4342-B048-85BDC9FD1C3A}</a:tableStyleId>
              </a:tblPr>
              <a:tblGrid>
                <a:gridCol w="2266974">
                  <a:extLst>
                    <a:ext uri="{9D8B030D-6E8A-4147-A177-3AD203B41FA5}">
                      <a16:colId xmlns:a16="http://schemas.microsoft.com/office/drawing/2014/main" val="850752811"/>
                    </a:ext>
                  </a:extLst>
                </a:gridCol>
                <a:gridCol w="6504281">
                  <a:extLst>
                    <a:ext uri="{9D8B030D-6E8A-4147-A177-3AD203B41FA5}">
                      <a16:colId xmlns:a16="http://schemas.microsoft.com/office/drawing/2014/main" val="945868883"/>
                    </a:ext>
                  </a:extLst>
                </a:gridCol>
              </a:tblGrid>
              <a:tr h="555641">
                <a:tc>
                  <a:txBody>
                    <a:bodyPr/>
                    <a:lstStyle/>
                    <a:p>
                      <a:r>
                        <a:rPr lang="it-IT" b="1" dirty="0">
                          <a:solidFill>
                            <a:schemeClr val="tx1"/>
                          </a:solidFill>
                          <a:latin typeface="Georgia" panose="02040502050405020303" pitchFamily="18" charset="0"/>
                        </a:rPr>
                        <a:t>Fattore</a:t>
                      </a:r>
                      <a:endParaRPr lang="en-GB" b="1" dirty="0">
                        <a:solidFill>
                          <a:schemeClr val="tx1"/>
                        </a:solidFill>
                        <a:latin typeface="Georgia" panose="02040502050405020303" pitchFamily="18"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r>
                        <a:rPr lang="it-IT" b="0" dirty="0">
                          <a:solidFill>
                            <a:schemeClr val="tx1"/>
                          </a:solidFill>
                          <a:latin typeface="Times New Roman" panose="02020603050405020304" pitchFamily="18" charset="0"/>
                          <a:cs typeface="Times New Roman" panose="02020603050405020304" pitchFamily="18" charset="0"/>
                        </a:rPr>
                        <a:t>Dalla retta opinione alla retta occupazione</a:t>
                      </a:r>
                      <a:endParaRPr lang="en-GB"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3780927827"/>
                  </a:ext>
                </a:extLst>
              </a:tr>
              <a:tr h="803407">
                <a:tc>
                  <a:txBody>
                    <a:bodyPr/>
                    <a:lstStyle/>
                    <a:p>
                      <a:r>
                        <a:rPr lang="it-IT" b="1" dirty="0">
                          <a:latin typeface="Georgia" panose="02040502050405020303" pitchFamily="18" charset="0"/>
                        </a:rPr>
                        <a:t>Comprensione erronea</a:t>
                      </a:r>
                      <a:endParaRPr lang="en-GB" b="1" dirty="0">
                        <a:latin typeface="Georgia" panose="02040502050405020303"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r>
                        <a:rPr lang="it-IT" b="0" dirty="0">
                          <a:latin typeface="Times New Roman" panose="02020603050405020304" pitchFamily="18" charset="0"/>
                          <a:cs typeface="Times New Roman" panose="02020603050405020304" pitchFamily="18" charset="0"/>
                        </a:rPr>
                        <a:t>Specifico per ogni fattore</a:t>
                      </a:r>
                      <a:endParaRPr lang="en-GB"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1929018675"/>
                  </a:ext>
                </a:extLst>
              </a:tr>
              <a:tr h="1276809">
                <a:tc rowSpan="2">
                  <a:txBody>
                    <a:bodyPr/>
                    <a:lstStyle/>
                    <a:p>
                      <a:r>
                        <a:rPr lang="it-IT" b="1" dirty="0">
                          <a:latin typeface="Georgia" panose="02040502050405020303" pitchFamily="18" charset="0"/>
                        </a:rPr>
                        <a:t>Comprensione corretta</a:t>
                      </a:r>
                      <a:endParaRPr lang="en-GB" b="1" dirty="0">
                        <a:latin typeface="Georgia" panose="02040502050405020303"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r>
                        <a:rPr lang="it-IT" b="0" dirty="0">
                          <a:latin typeface="Times New Roman" panose="02020603050405020304" pitchFamily="18" charset="0"/>
                          <a:cs typeface="Times New Roman" panose="02020603050405020304" pitchFamily="18" charset="0"/>
                        </a:rPr>
                        <a:t>Mondana:</a:t>
                      </a:r>
                    </a:p>
                    <a:p>
                      <a:r>
                        <a:rPr lang="it-IT" b="0" dirty="0">
                          <a:latin typeface="Times New Roman" panose="02020603050405020304" pitchFamily="18" charset="0"/>
                          <a:cs typeface="Times New Roman" panose="02020603050405020304" pitchFamily="18" charset="0"/>
                        </a:rPr>
                        <a:t>«C’è una retta opinione che è contaminata dagli influssi, che partecipa del merito e matura nelle acquisizioni»</a:t>
                      </a:r>
                    </a:p>
                    <a:p>
                      <a:r>
                        <a:rPr lang="it-IT" b="0" dirty="0">
                          <a:latin typeface="Times New Roman" panose="02020603050405020304" pitchFamily="18" charset="0"/>
                          <a:cs typeface="Times New Roman" panose="02020603050405020304" pitchFamily="18" charset="0"/>
                        </a:rPr>
                        <a:t>Specifica per ogni fattore</a:t>
                      </a:r>
                      <a:endParaRPr lang="en-GB"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1228628615"/>
                  </a:ext>
                </a:extLst>
              </a:tr>
              <a:tr h="982161">
                <a:tc vMerge="1">
                  <a:txBody>
                    <a:bodyPr/>
                    <a:lstStyle/>
                    <a:p>
                      <a:endParaRPr lang="en-GB" dirty="0"/>
                    </a:p>
                  </a:txBody>
                  <a:tcPr/>
                </a:tc>
                <a:tc>
                  <a:txBody>
                    <a:bodyPr/>
                    <a:lstStyle/>
                    <a:p>
                      <a:r>
                        <a:rPr lang="it-IT" b="0" dirty="0">
                          <a:latin typeface="Times New Roman" panose="02020603050405020304" pitchFamily="18" charset="0"/>
                          <a:cs typeface="Times New Roman" panose="02020603050405020304" pitchFamily="18" charset="0"/>
                        </a:rPr>
                        <a:t>Sopramondana:</a:t>
                      </a:r>
                    </a:p>
                    <a:p>
                      <a:r>
                        <a:rPr lang="it-IT" b="0" dirty="0">
                          <a:latin typeface="Times New Roman" panose="02020603050405020304" pitchFamily="18" charset="0"/>
                          <a:cs typeface="Times New Roman" panose="02020603050405020304" pitchFamily="18" charset="0"/>
                        </a:rPr>
                        <a:t>«Nobile, priva di influssi, sopramondana, un fattore del cammino»</a:t>
                      </a:r>
                    </a:p>
                    <a:p>
                      <a:r>
                        <a:rPr lang="it-IT" b="0" dirty="0">
                          <a:latin typeface="Times New Roman" panose="02020603050405020304" pitchFamily="18" charset="0"/>
                          <a:cs typeface="Times New Roman" panose="02020603050405020304" pitchFamily="18" charset="0"/>
                        </a:rPr>
                        <a:t>Specifica per ogni fattore</a:t>
                      </a:r>
                      <a:endParaRPr lang="en-GB"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1350651025"/>
                  </a:ext>
                </a:extLst>
              </a:tr>
              <a:tr h="2173181">
                <a:tc>
                  <a:txBody>
                    <a:bodyPr/>
                    <a:lstStyle/>
                    <a:p>
                      <a:r>
                        <a:rPr lang="it-IT" b="1" dirty="0">
                          <a:latin typeface="Georgia" panose="02040502050405020303" pitchFamily="18" charset="0"/>
                        </a:rPr>
                        <a:t>Sviluppo</a:t>
                      </a:r>
                      <a:endParaRPr lang="en-GB" b="1" dirty="0">
                        <a:latin typeface="Georgia" panose="02040502050405020303"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r>
                        <a:rPr lang="it-IT" b="0" dirty="0">
                          <a:latin typeface="Times New Roman" panose="02020603050405020304" pitchFamily="18" charset="0"/>
                          <a:cs typeface="Times New Roman" panose="02020603050405020304" pitchFamily="18" charset="0"/>
                        </a:rPr>
                        <a:t>«Uno fa uno sforzo per abbandonare l’erroneo fattore e sviluppare il retto fattore: questo è il RETTO SFORZO. Consapevolmente uno abbandona l’erroneo fattore, consapevolmente penetra il retto fattore e vi dimora: questa è la RETTA CONSAPEVOLEZZA. Così questi tre stati corrono e ruotano attorno al retto fattore, ossia, RETTA OPINIONE, RETTO SFORZO e RETTA CONSAPEVOLEZZA.»</a:t>
                      </a:r>
                      <a:endParaRPr lang="en-GB"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3707565723"/>
                  </a:ext>
                </a:extLst>
              </a:tr>
            </a:tbl>
          </a:graphicData>
        </a:graphic>
      </p:graphicFrame>
    </p:spTree>
    <p:extLst>
      <p:ext uri="{BB962C8B-B14F-4D97-AF65-F5344CB8AC3E}">
        <p14:creationId xmlns:p14="http://schemas.microsoft.com/office/powerpoint/2010/main" val="1089346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2B9489-66C6-430B-46F7-0560C73A753B}"/>
              </a:ext>
            </a:extLst>
          </p:cNvPr>
          <p:cNvSpPr>
            <a:spLocks noGrp="1"/>
          </p:cNvSpPr>
          <p:nvPr>
            <p:ph type="title"/>
          </p:nvPr>
        </p:nvSpPr>
        <p:spPr/>
        <p:txBody>
          <a:bodyPr/>
          <a:lstStyle/>
          <a:p>
            <a:r>
              <a:rPr lang="en-GB" dirty="0"/>
              <a:t>I </a:t>
            </a:r>
            <a:r>
              <a:rPr lang="en-GB" dirty="0" err="1"/>
              <a:t>Grandi</a:t>
            </a:r>
            <a:r>
              <a:rPr lang="en-GB" dirty="0"/>
              <a:t> </a:t>
            </a:r>
            <a:r>
              <a:rPr lang="en-GB" dirty="0" err="1"/>
              <a:t>Quaranta</a:t>
            </a:r>
            <a:endParaRPr lang="en-GB" dirty="0"/>
          </a:p>
        </p:txBody>
      </p:sp>
      <p:sp>
        <p:nvSpPr>
          <p:cNvPr id="3" name="Segnaposto contenuto 2">
            <a:extLst>
              <a:ext uri="{FF2B5EF4-FFF2-40B4-BE49-F238E27FC236}">
                <a16:creationId xmlns:a16="http://schemas.microsoft.com/office/drawing/2014/main" id="{101A7FC1-0FFF-2903-7354-E8C484F15915}"/>
              </a:ext>
            </a:extLst>
          </p:cNvPr>
          <p:cNvSpPr>
            <a:spLocks noGrp="1"/>
          </p:cNvSpPr>
          <p:nvPr>
            <p:ph idx="1"/>
          </p:nvPr>
        </p:nvSpPr>
        <p:spPr>
          <a:xfrm>
            <a:off x="5521833" y="1563052"/>
            <a:ext cx="6245352" cy="314667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85000" lnSpcReduction="10000"/>
          </a:bodyPr>
          <a:lstStyle/>
          <a:p>
            <a:r>
              <a:rPr lang="en-GB" sz="2400" dirty="0">
                <a:latin typeface="Georgia Pro Black" panose="02040A02050405020203" pitchFamily="18" charset="0"/>
              </a:rPr>
              <a:t>10 </a:t>
            </a:r>
            <a:r>
              <a:rPr lang="en-GB" sz="2400" dirty="0" err="1">
                <a:latin typeface="Georgia Pro Black" panose="02040A02050405020203" pitchFamily="18" charset="0"/>
              </a:rPr>
              <a:t>fattori</a:t>
            </a:r>
            <a:r>
              <a:rPr lang="en-GB" sz="2400" dirty="0">
                <a:latin typeface="Georgia Pro Black" panose="02040A02050405020203" pitchFamily="18" charset="0"/>
              </a:rPr>
              <a:t> </a:t>
            </a:r>
            <a:r>
              <a:rPr lang="en-GB" sz="2400" dirty="0" err="1">
                <a:latin typeface="Georgia Pro Black" panose="02040A02050405020203" pitchFamily="18" charset="0"/>
              </a:rPr>
              <a:t>dell’erroneo</a:t>
            </a:r>
            <a:r>
              <a:rPr lang="en-GB" sz="2400" dirty="0">
                <a:latin typeface="Georgia Pro Black" panose="02040A02050405020203" pitchFamily="18" charset="0"/>
              </a:rPr>
              <a:t> </a:t>
            </a:r>
            <a:r>
              <a:rPr lang="en-GB" sz="2400" dirty="0" err="1">
                <a:latin typeface="Georgia Pro Black" panose="02040A02050405020203" pitchFamily="18" charset="0"/>
              </a:rPr>
              <a:t>cammino</a:t>
            </a:r>
            <a:endParaRPr lang="en-GB" sz="2400" dirty="0">
              <a:latin typeface="Georgia Pro Black" panose="02040A02050405020203" pitchFamily="18" charset="0"/>
            </a:endParaRPr>
          </a:p>
          <a:p>
            <a:r>
              <a:rPr lang="en-GB" sz="2400" dirty="0">
                <a:latin typeface="Georgia Pro Black" panose="02040A02050405020203" pitchFamily="18" charset="0"/>
              </a:rPr>
              <a:t>10 </a:t>
            </a:r>
            <a:r>
              <a:rPr lang="en-GB" sz="2400" dirty="0" err="1">
                <a:latin typeface="Georgia Pro Black" panose="02040A02050405020203" pitchFamily="18" charset="0"/>
              </a:rPr>
              <a:t>qualità</a:t>
            </a:r>
            <a:r>
              <a:rPr lang="en-GB" sz="2400" dirty="0">
                <a:latin typeface="Georgia Pro Black" panose="02040A02050405020203" pitchFamily="18" charset="0"/>
              </a:rPr>
              <a:t> negative </a:t>
            </a:r>
            <a:r>
              <a:rPr lang="en-GB" sz="2400" dirty="0" err="1">
                <a:latin typeface="Georgia Pro Black" panose="02040A02050405020203" pitchFamily="18" charset="0"/>
              </a:rPr>
              <a:t>che</a:t>
            </a:r>
            <a:r>
              <a:rPr lang="en-GB" sz="2400" dirty="0">
                <a:latin typeface="Georgia Pro Black" panose="02040A02050405020203" pitchFamily="18" charset="0"/>
              </a:rPr>
              <a:t> </a:t>
            </a:r>
            <a:r>
              <a:rPr lang="en-GB" sz="2400" dirty="0" err="1">
                <a:latin typeface="Georgia Pro Black" panose="02040A02050405020203" pitchFamily="18" charset="0"/>
              </a:rPr>
              <a:t>sorgono</a:t>
            </a:r>
            <a:r>
              <a:rPr lang="en-GB" sz="2400" dirty="0">
                <a:latin typeface="Georgia Pro Black" panose="02040A02050405020203" pitchFamily="18" charset="0"/>
              </a:rPr>
              <a:t> da </a:t>
            </a:r>
            <a:r>
              <a:rPr lang="en-GB" sz="2400" dirty="0" err="1">
                <a:latin typeface="Georgia Pro Black" panose="02040A02050405020203" pitchFamily="18" charset="0"/>
              </a:rPr>
              <a:t>essi</a:t>
            </a:r>
            <a:endParaRPr lang="en-GB" sz="2400" dirty="0">
              <a:latin typeface="Georgia Pro Black" panose="02040A02050405020203" pitchFamily="18" charset="0"/>
            </a:endParaRPr>
          </a:p>
          <a:p>
            <a:endParaRPr lang="en-GB" sz="2400" dirty="0">
              <a:latin typeface="Georgia Pro Black" panose="02040A02050405020203" pitchFamily="18" charset="0"/>
            </a:endParaRPr>
          </a:p>
          <a:p>
            <a:endParaRPr lang="en-GB" sz="2400" dirty="0">
              <a:latin typeface="Georgia Pro Black" panose="02040A02050405020203" pitchFamily="18" charset="0"/>
            </a:endParaRPr>
          </a:p>
          <a:p>
            <a:endParaRPr lang="en-GB" sz="2400" dirty="0">
              <a:latin typeface="Georgia Pro Black" panose="02040A02050405020203" pitchFamily="18" charset="0"/>
            </a:endParaRPr>
          </a:p>
          <a:p>
            <a:r>
              <a:rPr lang="en-GB" sz="2400" dirty="0">
                <a:latin typeface="Georgia Pro Black" panose="02040A02050405020203" pitchFamily="18" charset="0"/>
              </a:rPr>
              <a:t>10 </a:t>
            </a:r>
            <a:r>
              <a:rPr lang="en-GB" sz="2400" dirty="0" err="1">
                <a:latin typeface="Georgia Pro Black" panose="02040A02050405020203" pitchFamily="18" charset="0"/>
              </a:rPr>
              <a:t>fattori</a:t>
            </a:r>
            <a:r>
              <a:rPr lang="en-GB" sz="2400" dirty="0">
                <a:latin typeface="Georgia Pro Black" panose="02040A02050405020203" pitchFamily="18" charset="0"/>
              </a:rPr>
              <a:t> del </a:t>
            </a:r>
            <a:r>
              <a:rPr lang="en-GB" sz="2400" dirty="0" err="1">
                <a:latin typeface="Georgia Pro Black" panose="02040A02050405020203" pitchFamily="18" charset="0"/>
              </a:rPr>
              <a:t>retto</a:t>
            </a:r>
            <a:r>
              <a:rPr lang="en-GB" sz="2400" dirty="0">
                <a:latin typeface="Georgia Pro Black" panose="02040A02050405020203" pitchFamily="18" charset="0"/>
              </a:rPr>
              <a:t> </a:t>
            </a:r>
            <a:r>
              <a:rPr lang="en-GB" sz="2400" dirty="0" err="1">
                <a:latin typeface="Georgia Pro Black" panose="02040A02050405020203" pitchFamily="18" charset="0"/>
              </a:rPr>
              <a:t>cammino</a:t>
            </a:r>
            <a:endParaRPr lang="en-GB" sz="2400" dirty="0">
              <a:latin typeface="Georgia Pro Black" panose="02040A02050405020203" pitchFamily="18" charset="0"/>
            </a:endParaRPr>
          </a:p>
          <a:p>
            <a:r>
              <a:rPr lang="en-GB" sz="2400" dirty="0">
                <a:latin typeface="Georgia Pro Black" panose="02040A02050405020203" pitchFamily="18" charset="0"/>
              </a:rPr>
              <a:t>10 </a:t>
            </a:r>
            <a:r>
              <a:rPr lang="en-GB" sz="2400" dirty="0" err="1">
                <a:latin typeface="Georgia Pro Black" panose="02040A02050405020203" pitchFamily="18" charset="0"/>
              </a:rPr>
              <a:t>qualità</a:t>
            </a:r>
            <a:r>
              <a:rPr lang="en-GB" sz="2400" dirty="0">
                <a:latin typeface="Georgia Pro Black" panose="02040A02050405020203" pitchFamily="18" charset="0"/>
              </a:rPr>
              <a:t> positive </a:t>
            </a:r>
            <a:r>
              <a:rPr lang="en-GB" sz="2400" dirty="0" err="1">
                <a:latin typeface="Georgia Pro Black" panose="02040A02050405020203" pitchFamily="18" charset="0"/>
              </a:rPr>
              <a:t>che</a:t>
            </a:r>
            <a:r>
              <a:rPr lang="en-GB" sz="2400" dirty="0">
                <a:latin typeface="Georgia Pro Black" panose="02040A02050405020203" pitchFamily="18" charset="0"/>
              </a:rPr>
              <a:t> </a:t>
            </a:r>
            <a:r>
              <a:rPr lang="en-GB" sz="2400" dirty="0" err="1">
                <a:latin typeface="Georgia Pro Black" panose="02040A02050405020203" pitchFamily="18" charset="0"/>
              </a:rPr>
              <a:t>sorgono</a:t>
            </a:r>
            <a:r>
              <a:rPr lang="en-GB" sz="2400" dirty="0">
                <a:latin typeface="Georgia Pro Black" panose="02040A02050405020203" pitchFamily="18" charset="0"/>
              </a:rPr>
              <a:t> da </a:t>
            </a:r>
            <a:r>
              <a:rPr lang="en-GB" sz="2400" dirty="0" err="1">
                <a:latin typeface="Georgia Pro Black" panose="02040A02050405020203" pitchFamily="18" charset="0"/>
              </a:rPr>
              <a:t>essi</a:t>
            </a:r>
            <a:endParaRPr lang="en-GB" sz="2400" dirty="0">
              <a:latin typeface="Georgia Pro Black" panose="02040A02050405020203" pitchFamily="18" charset="0"/>
            </a:endParaRPr>
          </a:p>
        </p:txBody>
      </p:sp>
    </p:spTree>
    <p:extLst>
      <p:ext uri="{BB962C8B-B14F-4D97-AF65-F5344CB8AC3E}">
        <p14:creationId xmlns:p14="http://schemas.microsoft.com/office/powerpoint/2010/main" val="1210301368"/>
      </p:ext>
    </p:extLst>
  </p:cSld>
  <p:clrMapOvr>
    <a:masterClrMapping/>
  </p:clrMapOvr>
</p:sld>
</file>

<file path=ppt/theme/theme1.xml><?xml version="1.0" encoding="utf-8"?>
<a:theme xmlns:a="http://schemas.openxmlformats.org/drawingml/2006/main" name="HeadlinesVTI">
  <a:themeElements>
    <a:clrScheme name="AnalogousFromLightSeed_2SEEDS">
      <a:dk1>
        <a:srgbClr val="000000"/>
      </a:dk1>
      <a:lt1>
        <a:srgbClr val="FFFFFF"/>
      </a:lt1>
      <a:dk2>
        <a:srgbClr val="412429"/>
      </a:dk2>
      <a:lt2>
        <a:srgbClr val="E2E6E8"/>
      </a:lt2>
      <a:accent1>
        <a:srgbClr val="BE927B"/>
      </a:accent1>
      <a:accent2>
        <a:srgbClr val="CA9397"/>
      </a:accent2>
      <a:accent3>
        <a:srgbClr val="AEA37F"/>
      </a:accent3>
      <a:accent4>
        <a:srgbClr val="70ADAA"/>
      </a:accent4>
      <a:accent5>
        <a:srgbClr val="7DA7BF"/>
      </a:accent5>
      <a:accent6>
        <a:srgbClr val="7B89BE"/>
      </a:accent6>
      <a:hlink>
        <a:srgbClr val="5B879D"/>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docProps/app.xml><?xml version="1.0" encoding="utf-8"?>
<Properties xmlns="http://schemas.openxmlformats.org/officeDocument/2006/extended-properties" xmlns:vt="http://schemas.openxmlformats.org/officeDocument/2006/docPropsVTypes">
  <TotalTime>769</TotalTime>
  <Words>2187</Words>
  <Application>Microsoft Office PowerPoint</Application>
  <PresentationFormat>Widescreen</PresentationFormat>
  <Paragraphs>156</Paragraphs>
  <Slides>33</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33</vt:i4>
      </vt:variant>
    </vt:vector>
  </HeadingPairs>
  <TitlesOfParts>
    <vt:vector size="41" baseType="lpstr">
      <vt:lpstr>Arial</vt:lpstr>
      <vt:lpstr>Avenir Next LT Pro</vt:lpstr>
      <vt:lpstr>Georgia</vt:lpstr>
      <vt:lpstr>Georgia Pro</vt:lpstr>
      <vt:lpstr>Georgia Pro Black</vt:lpstr>
      <vt:lpstr>Sitka Banner</vt:lpstr>
      <vt:lpstr>Times New Roman</vt:lpstr>
      <vt:lpstr>HeadlinesVTI</vt:lpstr>
      <vt:lpstr>Il Nobile Ottuplice Sentiero</vt:lpstr>
      <vt:lpstr>Gli otto fattori che compongono il sentiero</vt:lpstr>
      <vt:lpstr>Retta opinione mondana  </vt:lpstr>
      <vt:lpstr>Retta opinione mondana  </vt:lpstr>
      <vt:lpstr>Retta opinione mondana  </vt:lpstr>
      <vt:lpstr>Retta opinione sovramondana  </vt:lpstr>
      <vt:lpstr>Retta opinione sovramondana</vt:lpstr>
      <vt:lpstr>Retta intenzione </vt:lpstr>
      <vt:lpstr>Retta intenzione </vt:lpstr>
      <vt:lpstr>Retta intenzione </vt:lpstr>
      <vt:lpstr>Retta intenzione</vt:lpstr>
      <vt:lpstr>Retta intenzione </vt:lpstr>
      <vt:lpstr>Retta intenzione </vt:lpstr>
      <vt:lpstr>Retta intenzione </vt:lpstr>
      <vt:lpstr>Retto linguaggio  Retta azione  Retta occupazione </vt:lpstr>
      <vt:lpstr>Retto linguaggio  Retta azione  Retta occupazione </vt:lpstr>
      <vt:lpstr>Retto linguaggio  Retta azione  Retta occupazione </vt:lpstr>
      <vt:lpstr>Le dieci azione virtuose</vt:lpstr>
      <vt:lpstr>Retta occupazione</vt:lpstr>
      <vt:lpstr>Retta occupazione</vt:lpstr>
      <vt:lpstr>Retta occupazione</vt:lpstr>
      <vt:lpstr>Retta occupazione</vt:lpstr>
      <vt:lpstr>Monastero Zhong Tai </vt:lpstr>
      <vt:lpstr>Retto sforzo</vt:lpstr>
      <vt:lpstr>Retta consapevolezza</vt:lpstr>
      <vt:lpstr>Retta concentrazione</vt:lpstr>
      <vt:lpstr>I tre aggregati o studi</vt:lpstr>
      <vt:lpstr>I tre aggregati o studi</vt:lpstr>
      <vt:lpstr>Mahācattārīsaka sutta MN 117</vt:lpstr>
      <vt:lpstr>Il significato di cammino mondano e sopramondano</vt:lpstr>
      <vt:lpstr>Il significato di cammino mondano e sopramondano</vt:lpstr>
      <vt:lpstr>Analisi di cinque fattori </vt:lpstr>
      <vt:lpstr>I Grandi Quaranta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Nobile Ottuplice Sentiero</dc:title>
  <dc:creator>isabella coiutti</dc:creator>
  <cp:lastModifiedBy>isabella coiutti</cp:lastModifiedBy>
  <cp:revision>3</cp:revision>
  <dcterms:created xsi:type="dcterms:W3CDTF">2022-12-27T05:32:41Z</dcterms:created>
  <dcterms:modified xsi:type="dcterms:W3CDTF">2023-01-07T07:33:09Z</dcterms:modified>
</cp:coreProperties>
</file>