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62" r:id="rId2"/>
    <p:sldId id="264" r:id="rId3"/>
    <p:sldId id="261" r:id="rId4"/>
    <p:sldId id="266" r:id="rId5"/>
    <p:sldId id="265" r:id="rId6"/>
    <p:sldId id="267" r:id="rId7"/>
    <p:sldId id="268" r:id="rId8"/>
    <p:sldId id="269" r:id="rId9"/>
    <p:sldId id="270" r:id="rId10"/>
    <p:sldId id="271" r:id="rId11"/>
    <p:sldId id="280" r:id="rId12"/>
    <p:sldId id="272" r:id="rId13"/>
    <p:sldId id="273" r:id="rId14"/>
    <p:sldId id="274" r:id="rId15"/>
    <p:sldId id="275" r:id="rId16"/>
    <p:sldId id="276" r:id="rId17"/>
    <p:sldId id="277" r:id="rId18"/>
    <p:sldId id="278"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4393E005-01CE-4C9C-9A48-8D3F22CE05AA}"/>
    <pc:docChg chg="custSel modSld">
      <pc:chgData name="isabella coiutti" userId="3098eb96f0132675" providerId="LiveId" clId="{4393E005-01CE-4C9C-9A48-8D3F22CE05AA}" dt="2022-12-14T11:08:30.022" v="33" actId="313"/>
      <pc:docMkLst>
        <pc:docMk/>
      </pc:docMkLst>
      <pc:sldChg chg="modSp mod">
        <pc:chgData name="isabella coiutti" userId="3098eb96f0132675" providerId="LiveId" clId="{4393E005-01CE-4C9C-9A48-8D3F22CE05AA}" dt="2022-12-14T11:08:30.022" v="33" actId="313"/>
        <pc:sldMkLst>
          <pc:docMk/>
          <pc:sldMk cId="1535249011" sldId="269"/>
        </pc:sldMkLst>
        <pc:spChg chg="mod">
          <ac:chgData name="isabella coiutti" userId="3098eb96f0132675" providerId="LiveId" clId="{4393E005-01CE-4C9C-9A48-8D3F22CE05AA}" dt="2022-12-14T11:08:30.022" v="33" actId="313"/>
          <ac:spMkLst>
            <pc:docMk/>
            <pc:sldMk cId="1535249011" sldId="269"/>
            <ac:spMk id="5" creationId="{16EB4AC3-9180-B588-EEB0-C30B6B61EF5D}"/>
          </ac:spMkLst>
        </pc:spChg>
      </pc:sldChg>
      <pc:sldChg chg="modSp mod">
        <pc:chgData name="isabella coiutti" userId="3098eb96f0132675" providerId="LiveId" clId="{4393E005-01CE-4C9C-9A48-8D3F22CE05AA}" dt="2022-12-14T07:01:55.743" v="32" actId="20577"/>
        <pc:sldMkLst>
          <pc:docMk/>
          <pc:sldMk cId="3227758084" sldId="276"/>
        </pc:sldMkLst>
        <pc:spChg chg="mod">
          <ac:chgData name="isabella coiutti" userId="3098eb96f0132675" providerId="LiveId" clId="{4393E005-01CE-4C9C-9A48-8D3F22CE05AA}" dt="2022-12-14T07:01:55.743" v="32" actId="20577"/>
          <ac:spMkLst>
            <pc:docMk/>
            <pc:sldMk cId="3227758084" sldId="276"/>
            <ac:spMk id="5" creationId="{16EB4AC3-9180-B588-EEB0-C30B6B61EF5D}"/>
          </ac:spMkLst>
        </pc:spChg>
      </pc:sldChg>
    </pc:docChg>
  </pc:docChgLst>
  <pc:docChgLst>
    <pc:chgData name="isabella coiutti" userId="3098eb96f0132675" providerId="LiveId" clId="{836CECD1-93BF-4317-B3AC-50A6C0B779C9}"/>
    <pc:docChg chg="custSel modSld">
      <pc:chgData name="isabella coiutti" userId="3098eb96f0132675" providerId="LiveId" clId="{836CECD1-93BF-4317-B3AC-50A6C0B779C9}" dt="2022-11-05T13:48:23.783" v="141" actId="20577"/>
      <pc:docMkLst>
        <pc:docMk/>
      </pc:docMkLst>
      <pc:sldChg chg="modSp mod">
        <pc:chgData name="isabella coiutti" userId="3098eb96f0132675" providerId="LiveId" clId="{836CECD1-93BF-4317-B3AC-50A6C0B779C9}" dt="2022-11-05T09:43:14.575" v="139" actId="20577"/>
        <pc:sldMkLst>
          <pc:docMk/>
          <pc:sldMk cId="1565864329" sldId="264"/>
        </pc:sldMkLst>
        <pc:graphicFrameChg chg="modGraphic">
          <ac:chgData name="isabella coiutti" userId="3098eb96f0132675" providerId="LiveId" clId="{836CECD1-93BF-4317-B3AC-50A6C0B779C9}" dt="2022-11-05T09:43:14.575" v="139" actId="20577"/>
          <ac:graphicFrameMkLst>
            <pc:docMk/>
            <pc:sldMk cId="1565864329" sldId="264"/>
            <ac:graphicFrameMk id="6" creationId="{C331E3CB-0754-513A-84C3-72081E5C955C}"/>
          </ac:graphicFrameMkLst>
        </pc:graphicFrameChg>
      </pc:sldChg>
      <pc:sldChg chg="modSp mod">
        <pc:chgData name="isabella coiutti" userId="3098eb96f0132675" providerId="LiveId" clId="{836CECD1-93BF-4317-B3AC-50A6C0B779C9}" dt="2022-11-05T08:50:09.491" v="73" actId="20577"/>
        <pc:sldMkLst>
          <pc:docMk/>
          <pc:sldMk cId="777858204" sldId="270"/>
        </pc:sldMkLst>
        <pc:spChg chg="mod">
          <ac:chgData name="isabella coiutti" userId="3098eb96f0132675" providerId="LiveId" clId="{836CECD1-93BF-4317-B3AC-50A6C0B779C9}" dt="2022-11-05T08:50:09.491" v="73" actId="20577"/>
          <ac:spMkLst>
            <pc:docMk/>
            <pc:sldMk cId="777858204" sldId="270"/>
            <ac:spMk id="5" creationId="{16EB4AC3-9180-B588-EEB0-C30B6B61EF5D}"/>
          </ac:spMkLst>
        </pc:spChg>
      </pc:sldChg>
      <pc:sldChg chg="modSp mod">
        <pc:chgData name="isabella coiutti" userId="3098eb96f0132675" providerId="LiveId" clId="{836CECD1-93BF-4317-B3AC-50A6C0B779C9}" dt="2022-11-05T09:36:51.705" v="106" actId="20577"/>
        <pc:sldMkLst>
          <pc:docMk/>
          <pc:sldMk cId="4125868774" sldId="278"/>
        </pc:sldMkLst>
        <pc:spChg chg="mod">
          <ac:chgData name="isabella coiutti" userId="3098eb96f0132675" providerId="LiveId" clId="{836CECD1-93BF-4317-B3AC-50A6C0B779C9}" dt="2022-11-05T09:36:51.705" v="106" actId="20577"/>
          <ac:spMkLst>
            <pc:docMk/>
            <pc:sldMk cId="4125868774" sldId="278"/>
            <ac:spMk id="5" creationId="{16EB4AC3-9180-B588-EEB0-C30B6B61EF5D}"/>
          </ac:spMkLst>
        </pc:spChg>
      </pc:sldChg>
      <pc:sldChg chg="modSp mod">
        <pc:chgData name="isabella coiutti" userId="3098eb96f0132675" providerId="LiveId" clId="{836CECD1-93BF-4317-B3AC-50A6C0B779C9}" dt="2022-11-05T13:48:23.783" v="141" actId="20577"/>
        <pc:sldMkLst>
          <pc:docMk/>
          <pc:sldMk cId="3784871632" sldId="279"/>
        </pc:sldMkLst>
        <pc:spChg chg="mod">
          <ac:chgData name="isabella coiutti" userId="3098eb96f0132675" providerId="LiveId" clId="{836CECD1-93BF-4317-B3AC-50A6C0B779C9}" dt="2022-11-05T13:48:23.783" v="141" actId="20577"/>
          <ac:spMkLst>
            <pc:docMk/>
            <pc:sldMk cId="3784871632" sldId="279"/>
            <ac:spMk id="5" creationId="{16EB4AC3-9180-B588-EEB0-C30B6B61EF5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73D129-C06B-4384-A349-CE7A159A2F37}" type="doc">
      <dgm:prSet loTypeId="urn:microsoft.com/office/officeart/2005/8/layout/chevron1" loCatId="process" qsTypeId="urn:microsoft.com/office/officeart/2005/8/quickstyle/simple1" qsCatId="simple" csTypeId="urn:microsoft.com/office/officeart/2005/8/colors/accent1_2" csCatId="accent1" phldr="1"/>
      <dgm:spPr/>
    </dgm:pt>
    <dgm:pt modelId="{0B12579D-DC04-480F-BB35-0B08298A1AF5}">
      <dgm:prSet phldrT="[Testo]"/>
      <dgm:spPr>
        <a:noFill/>
      </dgm:spPr>
      <dgm:t>
        <a:bodyPr/>
        <a:lstStyle/>
        <a:p>
          <a:r>
            <a:rPr lang="it-IT" dirty="0"/>
            <a:t>Impermanenza</a:t>
          </a:r>
          <a:endParaRPr lang="en-GB" dirty="0"/>
        </a:p>
      </dgm:t>
    </dgm:pt>
    <dgm:pt modelId="{956C5CB9-3EE6-47B3-B4C4-CC54B1F5D09C}" type="parTrans" cxnId="{1C55BFD1-3AC7-4F0D-B4F1-740A2959B44C}">
      <dgm:prSet/>
      <dgm:spPr/>
      <dgm:t>
        <a:bodyPr/>
        <a:lstStyle/>
        <a:p>
          <a:endParaRPr lang="en-GB"/>
        </a:p>
      </dgm:t>
    </dgm:pt>
    <dgm:pt modelId="{B0698E7E-7068-40F1-A95D-4CD8EBE7F5E6}" type="sibTrans" cxnId="{1C55BFD1-3AC7-4F0D-B4F1-740A2959B44C}">
      <dgm:prSet/>
      <dgm:spPr/>
      <dgm:t>
        <a:bodyPr/>
        <a:lstStyle/>
        <a:p>
          <a:endParaRPr lang="en-GB"/>
        </a:p>
      </dgm:t>
    </dgm:pt>
    <dgm:pt modelId="{CF6D1800-4952-45D0-B183-289169D7C4AA}">
      <dgm:prSet phldrT="[Testo]"/>
      <dgm:spPr>
        <a:noFill/>
      </dgm:spPr>
      <dgm:t>
        <a:bodyPr/>
        <a:lstStyle/>
        <a:p>
          <a:r>
            <a:rPr lang="it-IT" dirty="0"/>
            <a:t>Dukkha</a:t>
          </a:r>
          <a:endParaRPr lang="en-GB" dirty="0"/>
        </a:p>
      </dgm:t>
    </dgm:pt>
    <dgm:pt modelId="{7DE163A0-336C-4FDE-AFE7-AD0E4739AE49}" type="parTrans" cxnId="{1B959851-ABF3-472F-9C63-81952A27EDD2}">
      <dgm:prSet/>
      <dgm:spPr/>
      <dgm:t>
        <a:bodyPr/>
        <a:lstStyle/>
        <a:p>
          <a:endParaRPr lang="en-GB"/>
        </a:p>
      </dgm:t>
    </dgm:pt>
    <dgm:pt modelId="{2B0E6E9F-BDD9-4714-A14F-AAD6FA6CFB12}" type="sibTrans" cxnId="{1B959851-ABF3-472F-9C63-81952A27EDD2}">
      <dgm:prSet/>
      <dgm:spPr/>
      <dgm:t>
        <a:bodyPr/>
        <a:lstStyle/>
        <a:p>
          <a:endParaRPr lang="en-GB"/>
        </a:p>
      </dgm:t>
    </dgm:pt>
    <dgm:pt modelId="{74A809DC-5F93-4D18-B361-CEEF480FA0B7}">
      <dgm:prSet phldrT="[Testo]"/>
      <dgm:spPr>
        <a:noFill/>
      </dgm:spPr>
      <dgm:t>
        <a:bodyPr/>
        <a:lstStyle/>
        <a:p>
          <a:r>
            <a:rPr lang="it-IT" dirty="0"/>
            <a:t>Non sé</a:t>
          </a:r>
          <a:endParaRPr lang="en-GB" dirty="0"/>
        </a:p>
      </dgm:t>
    </dgm:pt>
    <dgm:pt modelId="{D6656300-9B37-4C78-9BA3-3BDE69A37C77}" type="parTrans" cxnId="{95C1C052-0ABE-49A6-97E2-924101CBA212}">
      <dgm:prSet/>
      <dgm:spPr/>
      <dgm:t>
        <a:bodyPr/>
        <a:lstStyle/>
        <a:p>
          <a:endParaRPr lang="en-GB"/>
        </a:p>
      </dgm:t>
    </dgm:pt>
    <dgm:pt modelId="{D51997E7-9D98-4D29-AE45-3A0E5DC457FF}" type="sibTrans" cxnId="{95C1C052-0ABE-49A6-97E2-924101CBA212}">
      <dgm:prSet/>
      <dgm:spPr/>
      <dgm:t>
        <a:bodyPr/>
        <a:lstStyle/>
        <a:p>
          <a:endParaRPr lang="en-GB"/>
        </a:p>
      </dgm:t>
    </dgm:pt>
    <dgm:pt modelId="{4B636996-9386-4B3E-B33F-74A75EF613AD}" type="pres">
      <dgm:prSet presAssocID="{E773D129-C06B-4384-A349-CE7A159A2F37}" presName="Name0" presStyleCnt="0">
        <dgm:presLayoutVars>
          <dgm:dir/>
          <dgm:animLvl val="lvl"/>
          <dgm:resizeHandles val="exact"/>
        </dgm:presLayoutVars>
      </dgm:prSet>
      <dgm:spPr/>
    </dgm:pt>
    <dgm:pt modelId="{A493D4EB-F225-4AA2-ADE1-EE1D40020A2D}" type="pres">
      <dgm:prSet presAssocID="{0B12579D-DC04-480F-BB35-0B08298A1AF5}" presName="parTxOnly" presStyleLbl="node1" presStyleIdx="0" presStyleCnt="3">
        <dgm:presLayoutVars>
          <dgm:chMax val="0"/>
          <dgm:chPref val="0"/>
          <dgm:bulletEnabled val="1"/>
        </dgm:presLayoutVars>
      </dgm:prSet>
      <dgm:spPr/>
    </dgm:pt>
    <dgm:pt modelId="{55CE49A2-0686-47D8-8E86-CA6FB7EBDF1C}" type="pres">
      <dgm:prSet presAssocID="{B0698E7E-7068-40F1-A95D-4CD8EBE7F5E6}" presName="parTxOnlySpace" presStyleCnt="0"/>
      <dgm:spPr/>
    </dgm:pt>
    <dgm:pt modelId="{006F0B93-B998-4911-9AE7-39EF476CBF5B}" type="pres">
      <dgm:prSet presAssocID="{CF6D1800-4952-45D0-B183-289169D7C4AA}" presName="parTxOnly" presStyleLbl="node1" presStyleIdx="1" presStyleCnt="3">
        <dgm:presLayoutVars>
          <dgm:chMax val="0"/>
          <dgm:chPref val="0"/>
          <dgm:bulletEnabled val="1"/>
        </dgm:presLayoutVars>
      </dgm:prSet>
      <dgm:spPr/>
    </dgm:pt>
    <dgm:pt modelId="{A9E81F1F-2759-499C-A737-8853976BE256}" type="pres">
      <dgm:prSet presAssocID="{2B0E6E9F-BDD9-4714-A14F-AAD6FA6CFB12}" presName="parTxOnlySpace" presStyleCnt="0"/>
      <dgm:spPr/>
    </dgm:pt>
    <dgm:pt modelId="{2997479D-C4E2-4889-98C6-B480EBCC6325}" type="pres">
      <dgm:prSet presAssocID="{74A809DC-5F93-4D18-B361-CEEF480FA0B7}" presName="parTxOnly" presStyleLbl="node1" presStyleIdx="2" presStyleCnt="3">
        <dgm:presLayoutVars>
          <dgm:chMax val="0"/>
          <dgm:chPref val="0"/>
          <dgm:bulletEnabled val="1"/>
        </dgm:presLayoutVars>
      </dgm:prSet>
      <dgm:spPr/>
    </dgm:pt>
  </dgm:ptLst>
  <dgm:cxnLst>
    <dgm:cxn modelId="{505F7F18-278E-433B-9871-E45339FEA7C7}" type="presOf" srcId="{74A809DC-5F93-4D18-B361-CEEF480FA0B7}" destId="{2997479D-C4E2-4889-98C6-B480EBCC6325}" srcOrd="0" destOrd="0" presId="urn:microsoft.com/office/officeart/2005/8/layout/chevron1"/>
    <dgm:cxn modelId="{14725A3A-5DD1-48C1-A512-EA54564AB7CF}" type="presOf" srcId="{E773D129-C06B-4384-A349-CE7A159A2F37}" destId="{4B636996-9386-4B3E-B33F-74A75EF613AD}" srcOrd="0" destOrd="0" presId="urn:microsoft.com/office/officeart/2005/8/layout/chevron1"/>
    <dgm:cxn modelId="{1B959851-ABF3-472F-9C63-81952A27EDD2}" srcId="{E773D129-C06B-4384-A349-CE7A159A2F37}" destId="{CF6D1800-4952-45D0-B183-289169D7C4AA}" srcOrd="1" destOrd="0" parTransId="{7DE163A0-336C-4FDE-AFE7-AD0E4739AE49}" sibTransId="{2B0E6E9F-BDD9-4714-A14F-AAD6FA6CFB12}"/>
    <dgm:cxn modelId="{95C1C052-0ABE-49A6-97E2-924101CBA212}" srcId="{E773D129-C06B-4384-A349-CE7A159A2F37}" destId="{74A809DC-5F93-4D18-B361-CEEF480FA0B7}" srcOrd="2" destOrd="0" parTransId="{D6656300-9B37-4C78-9BA3-3BDE69A37C77}" sibTransId="{D51997E7-9D98-4D29-AE45-3A0E5DC457FF}"/>
    <dgm:cxn modelId="{318BBA58-9608-47DD-BA0A-BC067B40036F}" type="presOf" srcId="{CF6D1800-4952-45D0-B183-289169D7C4AA}" destId="{006F0B93-B998-4911-9AE7-39EF476CBF5B}" srcOrd="0" destOrd="0" presId="urn:microsoft.com/office/officeart/2005/8/layout/chevron1"/>
    <dgm:cxn modelId="{1C55BFD1-3AC7-4F0D-B4F1-740A2959B44C}" srcId="{E773D129-C06B-4384-A349-CE7A159A2F37}" destId="{0B12579D-DC04-480F-BB35-0B08298A1AF5}" srcOrd="0" destOrd="0" parTransId="{956C5CB9-3EE6-47B3-B4C4-CC54B1F5D09C}" sibTransId="{B0698E7E-7068-40F1-A95D-4CD8EBE7F5E6}"/>
    <dgm:cxn modelId="{21A7C6E9-20DE-46D7-8157-445B486C72D0}" type="presOf" srcId="{0B12579D-DC04-480F-BB35-0B08298A1AF5}" destId="{A493D4EB-F225-4AA2-ADE1-EE1D40020A2D}" srcOrd="0" destOrd="0" presId="urn:microsoft.com/office/officeart/2005/8/layout/chevron1"/>
    <dgm:cxn modelId="{81F79B7B-48C8-47BA-93EA-A227BB9B0361}" type="presParOf" srcId="{4B636996-9386-4B3E-B33F-74A75EF613AD}" destId="{A493D4EB-F225-4AA2-ADE1-EE1D40020A2D}" srcOrd="0" destOrd="0" presId="urn:microsoft.com/office/officeart/2005/8/layout/chevron1"/>
    <dgm:cxn modelId="{54F1A156-7D3F-4E3A-875B-8A94B468A4FA}" type="presParOf" srcId="{4B636996-9386-4B3E-B33F-74A75EF613AD}" destId="{55CE49A2-0686-47D8-8E86-CA6FB7EBDF1C}" srcOrd="1" destOrd="0" presId="urn:microsoft.com/office/officeart/2005/8/layout/chevron1"/>
    <dgm:cxn modelId="{2D0BFDD2-37CD-417F-ADF2-D9869A048AC1}" type="presParOf" srcId="{4B636996-9386-4B3E-B33F-74A75EF613AD}" destId="{006F0B93-B998-4911-9AE7-39EF476CBF5B}" srcOrd="2" destOrd="0" presId="urn:microsoft.com/office/officeart/2005/8/layout/chevron1"/>
    <dgm:cxn modelId="{3BCB7358-BD9B-43E2-B683-F0093EBE4DAE}" type="presParOf" srcId="{4B636996-9386-4B3E-B33F-74A75EF613AD}" destId="{A9E81F1F-2759-499C-A737-8853976BE256}" srcOrd="3" destOrd="0" presId="urn:microsoft.com/office/officeart/2005/8/layout/chevron1"/>
    <dgm:cxn modelId="{BE8C7AD1-81CB-432E-B43F-EBF40FFFB5AD}" type="presParOf" srcId="{4B636996-9386-4B3E-B33F-74A75EF613AD}" destId="{2997479D-C4E2-4889-98C6-B480EBCC6325}"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3D4EB-F225-4AA2-ADE1-EE1D40020A2D}">
      <dsp:nvSpPr>
        <dsp:cNvPr id="0" name=""/>
        <dsp:cNvSpPr/>
      </dsp:nvSpPr>
      <dsp:spPr>
        <a:xfrm>
          <a:off x="2827" y="2020308"/>
          <a:ext cx="3445123" cy="1378049"/>
        </a:xfrm>
        <a:prstGeom prst="chevron">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it-IT" sz="2200" kern="1200" dirty="0"/>
            <a:t>Impermanenza</a:t>
          </a:r>
          <a:endParaRPr lang="en-GB" sz="2200" kern="1200" dirty="0"/>
        </a:p>
      </dsp:txBody>
      <dsp:txXfrm>
        <a:off x="691852" y="2020308"/>
        <a:ext cx="2067074" cy="1378049"/>
      </dsp:txXfrm>
    </dsp:sp>
    <dsp:sp modelId="{006F0B93-B998-4911-9AE7-39EF476CBF5B}">
      <dsp:nvSpPr>
        <dsp:cNvPr id="0" name=""/>
        <dsp:cNvSpPr/>
      </dsp:nvSpPr>
      <dsp:spPr>
        <a:xfrm>
          <a:off x="3103438" y="2020308"/>
          <a:ext cx="3445123" cy="1378049"/>
        </a:xfrm>
        <a:prstGeom prst="chevron">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it-IT" sz="2200" kern="1200" dirty="0"/>
            <a:t>Dukkha</a:t>
          </a:r>
          <a:endParaRPr lang="en-GB" sz="2200" kern="1200" dirty="0"/>
        </a:p>
      </dsp:txBody>
      <dsp:txXfrm>
        <a:off x="3792463" y="2020308"/>
        <a:ext cx="2067074" cy="1378049"/>
      </dsp:txXfrm>
    </dsp:sp>
    <dsp:sp modelId="{2997479D-C4E2-4889-98C6-B480EBCC6325}">
      <dsp:nvSpPr>
        <dsp:cNvPr id="0" name=""/>
        <dsp:cNvSpPr/>
      </dsp:nvSpPr>
      <dsp:spPr>
        <a:xfrm>
          <a:off x="6204049" y="2020308"/>
          <a:ext cx="3445123" cy="1378049"/>
        </a:xfrm>
        <a:prstGeom prst="chevron">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it-IT" sz="2200" kern="1200" dirty="0"/>
            <a:t>Non sé</a:t>
          </a:r>
          <a:endParaRPr lang="en-GB" sz="2200" kern="1200" dirty="0"/>
        </a:p>
      </dsp:txBody>
      <dsp:txXfrm>
        <a:off x="6893074" y="2020308"/>
        <a:ext cx="2067074" cy="137804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‹N›</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632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58830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537681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779930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9729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911026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4077864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76733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‹N›</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2423057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75608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12/14/2022</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60365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12/14/2022</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2717533476"/>
      </p:ext>
    </p:extLst>
  </p:cSld>
  <p:clrMap bg1="dk1" tx1="lt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994B33-393E-801F-2CF5-F4F1A8C42D63}"/>
              </a:ext>
            </a:extLst>
          </p:cNvPr>
          <p:cNvSpPr>
            <a:spLocks noGrp="1"/>
          </p:cNvSpPr>
          <p:nvPr>
            <p:ph type="title"/>
          </p:nvPr>
        </p:nvSpPr>
        <p:spPr>
          <a:xfrm>
            <a:off x="2019300" y="-132080"/>
            <a:ext cx="8175171" cy="7061199"/>
          </a:xfrm>
        </p:spPr>
        <p:txBody>
          <a:bodyPr/>
          <a:lstStyle/>
          <a:p>
            <a:r>
              <a:rPr lang="it-IT" sz="6600" dirty="0"/>
              <a:t>Ānāpānasati sutta</a:t>
            </a:r>
            <a:br>
              <a:rPr lang="it-IT" dirty="0"/>
            </a:br>
            <a:endParaRPr lang="en-GB" dirty="0"/>
          </a:p>
        </p:txBody>
      </p:sp>
    </p:spTree>
    <p:extLst>
      <p:ext uri="{BB962C8B-B14F-4D97-AF65-F5344CB8AC3E}">
        <p14:creationId xmlns:p14="http://schemas.microsoft.com/office/powerpoint/2010/main" val="488861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a 6">
            <a:extLst>
              <a:ext uri="{FF2B5EF4-FFF2-40B4-BE49-F238E27FC236}">
                <a16:creationId xmlns:a16="http://schemas.microsoft.com/office/drawing/2014/main" id="{C331E3CB-0754-513A-84C3-72081E5C955C}"/>
              </a:ext>
            </a:extLst>
          </p:cNvPr>
          <p:cNvGraphicFramePr>
            <a:graphicFrameLocks noGrp="1"/>
          </p:cNvGraphicFramePr>
          <p:nvPr>
            <p:ph idx="4294967295"/>
            <p:extLst>
              <p:ext uri="{D42A27DB-BD31-4B8C-83A1-F6EECF244321}">
                <p14:modId xmlns:p14="http://schemas.microsoft.com/office/powerpoint/2010/main" val="2579007511"/>
              </p:ext>
            </p:extLst>
          </p:nvPr>
        </p:nvGraphicFramePr>
        <p:xfrm>
          <a:off x="0" y="0"/>
          <a:ext cx="12192000" cy="6858000"/>
        </p:xfrm>
        <a:graphic>
          <a:graphicData uri="http://schemas.openxmlformats.org/drawingml/2006/table">
            <a:tbl>
              <a:tblPr firstRow="1" bandRow="1">
                <a:tableStyleId>{5940675A-B579-460E-94D1-54222C63F5DA}</a:tableStyleId>
              </a:tblPr>
              <a:tblGrid>
                <a:gridCol w="1409911">
                  <a:extLst>
                    <a:ext uri="{9D8B030D-6E8A-4147-A177-3AD203B41FA5}">
                      <a16:colId xmlns:a16="http://schemas.microsoft.com/office/drawing/2014/main" val="2668127303"/>
                    </a:ext>
                  </a:extLst>
                </a:gridCol>
                <a:gridCol w="3327588">
                  <a:extLst>
                    <a:ext uri="{9D8B030D-6E8A-4147-A177-3AD203B41FA5}">
                      <a16:colId xmlns:a16="http://schemas.microsoft.com/office/drawing/2014/main" val="2229132874"/>
                    </a:ext>
                  </a:extLst>
                </a:gridCol>
                <a:gridCol w="2244547">
                  <a:extLst>
                    <a:ext uri="{9D8B030D-6E8A-4147-A177-3AD203B41FA5}">
                      <a16:colId xmlns:a16="http://schemas.microsoft.com/office/drawing/2014/main" val="1724146093"/>
                    </a:ext>
                  </a:extLst>
                </a:gridCol>
                <a:gridCol w="2604977">
                  <a:extLst>
                    <a:ext uri="{9D8B030D-6E8A-4147-A177-3AD203B41FA5}">
                      <a16:colId xmlns:a16="http://schemas.microsoft.com/office/drawing/2014/main" val="2039118067"/>
                    </a:ext>
                  </a:extLst>
                </a:gridCol>
                <a:gridCol w="2604977">
                  <a:extLst>
                    <a:ext uri="{9D8B030D-6E8A-4147-A177-3AD203B41FA5}">
                      <a16:colId xmlns:a16="http://schemas.microsoft.com/office/drawing/2014/main" val="3795715876"/>
                    </a:ext>
                  </a:extLst>
                </a:gridCol>
              </a:tblGrid>
              <a:tr h="1569142">
                <a:tc>
                  <a:txBody>
                    <a:bodyPr/>
                    <a:lstStyle/>
                    <a:p>
                      <a:r>
                        <a:rPr lang="it-IT" dirty="0"/>
                        <a:t>Prima tetrade</a:t>
                      </a:r>
                    </a:p>
                  </a:txBody>
                  <a:tcPr/>
                </a:tc>
                <a:tc>
                  <a:txBody>
                    <a:bodyPr/>
                    <a:lstStyle/>
                    <a:p>
                      <a:r>
                        <a:rPr lang="it-IT" dirty="0"/>
                        <a:t>Respiro lungo</a:t>
                      </a:r>
                    </a:p>
                    <a:p>
                      <a:r>
                        <a:rPr lang="it-IT" dirty="0"/>
                        <a:t>Respiro breve</a:t>
                      </a:r>
                    </a:p>
                    <a:p>
                      <a:r>
                        <a:rPr lang="it-IT" dirty="0"/>
                        <a:t>Contemplare il corpo</a:t>
                      </a:r>
                    </a:p>
                    <a:p>
                      <a:r>
                        <a:rPr lang="it-IT" dirty="0"/>
                        <a:t>Calmare il corpo</a:t>
                      </a:r>
                      <a:endParaRPr lang="en-GB" dirty="0"/>
                    </a:p>
                    <a:p>
                      <a:endParaRPr lang="en-GB" dirty="0"/>
                    </a:p>
                  </a:txBody>
                  <a:tcPr/>
                </a:tc>
                <a:tc>
                  <a:txBody>
                    <a:bodyPr/>
                    <a:lstStyle/>
                    <a:p>
                      <a:r>
                        <a:rPr lang="it-IT" dirty="0"/>
                        <a:t>Primo satipaṭṭhāna </a:t>
                      </a:r>
                      <a:endParaRPr lang="en-GB" dirty="0"/>
                    </a:p>
                  </a:txBody>
                  <a:tcPr anchor="ctr"/>
                </a:tc>
                <a:tc rowSpan="4">
                  <a:txBody>
                    <a:bodyPr/>
                    <a:lstStyle/>
                    <a:p>
                      <a:pPr algn="ctr">
                        <a:spcBef>
                          <a:spcPts val="1200"/>
                        </a:spcBef>
                        <a:spcAft>
                          <a:spcPts val="1200"/>
                        </a:spcAft>
                      </a:pPr>
                      <a:r>
                        <a:rPr lang="it-IT" dirty="0"/>
                        <a:t>Sviluppare, coltivare e portare a compimento i sette fattori di illuminazione</a:t>
                      </a:r>
                      <a:endParaRPr lang="en-GB" dirty="0"/>
                    </a:p>
                    <a:p>
                      <a:pPr algn="ctr">
                        <a:spcBef>
                          <a:spcPts val="1200"/>
                        </a:spcBef>
                        <a:spcAft>
                          <a:spcPts val="1200"/>
                        </a:spcAft>
                      </a:pPr>
                      <a:endParaRPr lang="en-GB" dirty="0"/>
                    </a:p>
                    <a:p>
                      <a:pPr algn="ctr">
                        <a:spcBef>
                          <a:spcPts val="1200"/>
                        </a:spcBef>
                        <a:spcAft>
                          <a:spcPts val="1200"/>
                        </a:spcAft>
                      </a:pPr>
                      <a:r>
                        <a:rPr lang="en-GB" dirty="0" err="1"/>
                        <a:t>Consapevolezza</a:t>
                      </a:r>
                      <a:endParaRPr lang="en-GB" dirty="0"/>
                    </a:p>
                    <a:p>
                      <a:pPr algn="ctr">
                        <a:spcBef>
                          <a:spcPts val="1200"/>
                        </a:spcBef>
                        <a:spcAft>
                          <a:spcPts val="1200"/>
                        </a:spcAft>
                      </a:pPr>
                      <a:r>
                        <a:rPr lang="en-GB" dirty="0" err="1"/>
                        <a:t>Investigazione</a:t>
                      </a:r>
                      <a:r>
                        <a:rPr lang="en-GB" dirty="0"/>
                        <a:t> </a:t>
                      </a:r>
                      <a:r>
                        <a:rPr lang="en-GB" dirty="0" err="1"/>
                        <a:t>dei</a:t>
                      </a:r>
                      <a:r>
                        <a:rPr lang="en-GB" dirty="0"/>
                        <a:t> </a:t>
                      </a:r>
                      <a:r>
                        <a:rPr lang="en-GB" dirty="0" err="1"/>
                        <a:t>fenomeni</a:t>
                      </a:r>
                      <a:endParaRPr lang="en-GB" dirty="0"/>
                    </a:p>
                    <a:p>
                      <a:pPr algn="ctr">
                        <a:spcBef>
                          <a:spcPts val="1200"/>
                        </a:spcBef>
                        <a:spcAft>
                          <a:spcPts val="1200"/>
                        </a:spcAft>
                      </a:pPr>
                      <a:r>
                        <a:rPr lang="en-GB" dirty="0" err="1"/>
                        <a:t>Energia</a:t>
                      </a:r>
                      <a:endParaRPr lang="en-GB" dirty="0"/>
                    </a:p>
                    <a:p>
                      <a:pPr algn="ctr">
                        <a:spcBef>
                          <a:spcPts val="1200"/>
                        </a:spcBef>
                        <a:spcAft>
                          <a:spcPts val="1200"/>
                        </a:spcAft>
                      </a:pPr>
                      <a:r>
                        <a:rPr lang="en-GB" dirty="0" err="1"/>
                        <a:t>Gioia</a:t>
                      </a:r>
                      <a:endParaRPr lang="en-GB" dirty="0"/>
                    </a:p>
                    <a:p>
                      <a:pPr algn="ctr">
                        <a:spcBef>
                          <a:spcPts val="1200"/>
                        </a:spcBef>
                        <a:spcAft>
                          <a:spcPts val="1200"/>
                        </a:spcAft>
                      </a:pPr>
                      <a:r>
                        <a:rPr lang="en-GB" dirty="0" err="1"/>
                        <a:t>Tranquillità</a:t>
                      </a:r>
                      <a:endParaRPr lang="en-GB" dirty="0"/>
                    </a:p>
                    <a:p>
                      <a:pPr algn="ctr">
                        <a:spcBef>
                          <a:spcPts val="1200"/>
                        </a:spcBef>
                        <a:spcAft>
                          <a:spcPts val="1200"/>
                        </a:spcAft>
                      </a:pPr>
                      <a:r>
                        <a:rPr lang="en-GB" dirty="0" err="1"/>
                        <a:t>Concentrazione</a:t>
                      </a:r>
                      <a:endParaRPr lang="en-GB" dirty="0"/>
                    </a:p>
                    <a:p>
                      <a:pPr algn="ctr">
                        <a:spcBef>
                          <a:spcPts val="1200"/>
                        </a:spcBef>
                        <a:spcAft>
                          <a:spcPts val="1200"/>
                        </a:spcAft>
                      </a:pPr>
                      <a:r>
                        <a:rPr lang="en-GB" dirty="0" err="1"/>
                        <a:t>Equanimità</a:t>
                      </a:r>
                      <a:endParaRPr lang="it-IT" dirty="0"/>
                    </a:p>
                  </a:txBody>
                  <a:tcPr anchor="ctr"/>
                </a:tc>
                <a:tc rowSpan="4">
                  <a:txBody>
                    <a:bodyPr/>
                    <a:lstStyle/>
                    <a:p>
                      <a:pPr algn="ctr">
                        <a:spcBef>
                          <a:spcPts val="1200"/>
                        </a:spcBef>
                        <a:spcAft>
                          <a:spcPts val="1200"/>
                        </a:spcAft>
                      </a:pPr>
                      <a:endParaRPr lang="it-IT" dirty="0"/>
                    </a:p>
                    <a:p>
                      <a:pPr algn="ctr">
                        <a:spcBef>
                          <a:spcPts val="1200"/>
                        </a:spcBef>
                        <a:spcAft>
                          <a:spcPts val="1200"/>
                        </a:spcAft>
                      </a:pPr>
                      <a:r>
                        <a:rPr lang="it-IT" dirty="0"/>
                        <a:t>Portare a compimento la vera conoscenza e liberazione per mezzo dello sviluppo dei sette fattori di illuminazione</a:t>
                      </a:r>
                    </a:p>
                    <a:p>
                      <a:pPr algn="ctr">
                        <a:spcBef>
                          <a:spcPts val="1200"/>
                        </a:spcBef>
                        <a:spcAft>
                          <a:spcPts val="1200"/>
                        </a:spcAft>
                      </a:pPr>
                      <a:endParaRPr lang="it-IT" dirty="0"/>
                    </a:p>
                    <a:p>
                      <a:pPr algn="ctr">
                        <a:spcBef>
                          <a:spcPts val="1200"/>
                        </a:spcBef>
                        <a:spcAft>
                          <a:spcPts val="1200"/>
                        </a:spcAft>
                      </a:pPr>
                      <a:endParaRPr lang="it-IT" dirty="0"/>
                    </a:p>
                    <a:p>
                      <a:pPr algn="ctr">
                        <a:spcBef>
                          <a:spcPts val="1200"/>
                        </a:spcBef>
                        <a:spcAft>
                          <a:spcPts val="1200"/>
                        </a:spcAft>
                      </a:pPr>
                      <a:r>
                        <a:rPr lang="it-IT" dirty="0"/>
                        <a:t>Sviluppo dei sette fattori di illuminazione sostenuto dalla solitudine, dall’estinzione delle passioni e dalla cessazione, che matura nella rinuncia</a:t>
                      </a:r>
                    </a:p>
                  </a:txBody>
                  <a:tcPr/>
                </a:tc>
                <a:extLst>
                  <a:ext uri="{0D108BD9-81ED-4DB2-BD59-A6C34878D82A}">
                    <a16:rowId xmlns:a16="http://schemas.microsoft.com/office/drawing/2014/main" val="39381042"/>
                  </a:ext>
                </a:extLst>
              </a:tr>
              <a:tr h="1863357">
                <a:tc>
                  <a:txBody>
                    <a:bodyPr/>
                    <a:lstStyle/>
                    <a:p>
                      <a:r>
                        <a:rPr lang="it-IT" dirty="0"/>
                        <a:t>Seconda tetrade</a:t>
                      </a:r>
                    </a:p>
                  </a:txBody>
                  <a:tcPr/>
                </a:tc>
                <a:tc>
                  <a:txBody>
                    <a:bodyPr/>
                    <a:lstStyle/>
                    <a:p>
                      <a:r>
                        <a:rPr lang="it-IT" dirty="0"/>
                        <a:t>Gioia</a:t>
                      </a:r>
                    </a:p>
                    <a:p>
                      <a:r>
                        <a:rPr lang="it-IT" dirty="0"/>
                        <a:t>Beatitudine</a:t>
                      </a:r>
                    </a:p>
                    <a:p>
                      <a:r>
                        <a:rPr lang="en-GB" dirty="0" err="1"/>
                        <a:t>Contemplare</a:t>
                      </a:r>
                      <a:r>
                        <a:rPr lang="en-GB" dirty="0"/>
                        <a:t> </a:t>
                      </a:r>
                      <a:r>
                        <a:rPr lang="en-GB" dirty="0" err="1"/>
                        <a:t>attività</a:t>
                      </a:r>
                      <a:r>
                        <a:rPr lang="en-GB" dirty="0"/>
                        <a:t> </a:t>
                      </a:r>
                      <a:r>
                        <a:rPr lang="en-GB" dirty="0" err="1"/>
                        <a:t>mentali</a:t>
                      </a:r>
                      <a:endParaRPr lang="en-GB" dirty="0"/>
                    </a:p>
                    <a:p>
                      <a:r>
                        <a:rPr lang="en-GB" dirty="0" err="1"/>
                        <a:t>Calmare</a:t>
                      </a:r>
                      <a:r>
                        <a:rPr lang="en-GB" dirty="0"/>
                        <a:t> </a:t>
                      </a:r>
                      <a:r>
                        <a:rPr lang="en-GB" dirty="0" err="1"/>
                        <a:t>attività</a:t>
                      </a:r>
                      <a:r>
                        <a:rPr lang="en-GB" dirty="0"/>
                        <a:t> </a:t>
                      </a:r>
                      <a:r>
                        <a:rPr lang="en-GB" dirty="0" err="1"/>
                        <a:t>mentali</a:t>
                      </a:r>
                      <a:endParaRPr lang="en-GB" dirty="0"/>
                    </a:p>
                    <a:p>
                      <a:endParaRPr lang="en-GB" dirty="0"/>
                    </a:p>
                  </a:txBody>
                  <a:tcPr/>
                </a:tc>
                <a:tc>
                  <a:txBody>
                    <a:bodyPr/>
                    <a:lstStyle/>
                    <a:p>
                      <a:r>
                        <a:rPr lang="it-IT" dirty="0"/>
                        <a:t>Secondo satipaṭṭhāna</a:t>
                      </a:r>
                      <a:endParaRPr lang="en-GB" dirty="0"/>
                    </a:p>
                  </a:txBody>
                  <a:tcPr anchor="ctr"/>
                </a:tc>
                <a:tc vMerge="1">
                  <a:txBody>
                    <a:bodyPr/>
                    <a:lstStyle/>
                    <a:p>
                      <a:endParaRPr lang="en-GB" dirty="0"/>
                    </a:p>
                  </a:txBody>
                  <a:tcPr/>
                </a:tc>
                <a:tc vMerge="1">
                  <a:txBody>
                    <a:bodyPr/>
                    <a:lstStyle/>
                    <a:p>
                      <a:endParaRPr lang="en-GB"/>
                    </a:p>
                  </a:txBody>
                  <a:tcPr/>
                </a:tc>
                <a:extLst>
                  <a:ext uri="{0D108BD9-81ED-4DB2-BD59-A6C34878D82A}">
                    <a16:rowId xmlns:a16="http://schemas.microsoft.com/office/drawing/2014/main" val="3577026198"/>
                  </a:ext>
                </a:extLst>
              </a:tr>
              <a:tr h="1569142">
                <a:tc>
                  <a:txBody>
                    <a:bodyPr/>
                    <a:lstStyle/>
                    <a:p>
                      <a:r>
                        <a:rPr lang="it-IT" dirty="0"/>
                        <a:t>Terza tetrade</a:t>
                      </a:r>
                    </a:p>
                  </a:txBody>
                  <a:tcPr/>
                </a:tc>
                <a:tc>
                  <a:txBody>
                    <a:bodyPr/>
                    <a:lstStyle/>
                    <a:p>
                      <a:r>
                        <a:rPr lang="it-IT" dirty="0"/>
                        <a:t>Sperimentare la mente</a:t>
                      </a:r>
                    </a:p>
                    <a:p>
                      <a:r>
                        <a:rPr lang="it-IT" dirty="0"/>
                        <a:t>Allietare la mente</a:t>
                      </a:r>
                    </a:p>
                    <a:p>
                      <a:r>
                        <a:rPr lang="it-IT" dirty="0"/>
                        <a:t>Concentrare la mente</a:t>
                      </a:r>
                    </a:p>
                    <a:p>
                      <a:r>
                        <a:rPr lang="it-IT" dirty="0"/>
                        <a:t>Liberare la mente</a:t>
                      </a:r>
                      <a:endParaRPr lang="en-GB" dirty="0"/>
                    </a:p>
                    <a:p>
                      <a:endParaRPr lang="en-GB" dirty="0"/>
                    </a:p>
                  </a:txBody>
                  <a:tcPr/>
                </a:tc>
                <a:tc>
                  <a:txBody>
                    <a:bodyPr/>
                    <a:lstStyle/>
                    <a:p>
                      <a:r>
                        <a:rPr lang="it-IT" dirty="0"/>
                        <a:t>Terzo satipaṭṭhāna</a:t>
                      </a:r>
                      <a:endParaRPr lang="en-GB" dirty="0"/>
                    </a:p>
                  </a:txBody>
                  <a:tcPr anchor="ctr"/>
                </a:tc>
                <a:tc vMerge="1">
                  <a:txBody>
                    <a:bodyPr/>
                    <a:lstStyle/>
                    <a:p>
                      <a:endParaRPr lang="en-GB" dirty="0"/>
                    </a:p>
                  </a:txBody>
                  <a:tcPr/>
                </a:tc>
                <a:tc vMerge="1">
                  <a:txBody>
                    <a:bodyPr/>
                    <a:lstStyle/>
                    <a:p>
                      <a:endParaRPr lang="en-GB"/>
                    </a:p>
                  </a:txBody>
                  <a:tcPr/>
                </a:tc>
                <a:extLst>
                  <a:ext uri="{0D108BD9-81ED-4DB2-BD59-A6C34878D82A}">
                    <a16:rowId xmlns:a16="http://schemas.microsoft.com/office/drawing/2014/main" val="3501447033"/>
                  </a:ext>
                </a:extLst>
              </a:tr>
              <a:tr h="1856359">
                <a:tc>
                  <a:txBody>
                    <a:bodyPr/>
                    <a:lstStyle/>
                    <a:p>
                      <a:r>
                        <a:rPr lang="it-IT" dirty="0"/>
                        <a:t>Quarta tetrade</a:t>
                      </a:r>
                    </a:p>
                  </a:txBody>
                  <a:tcPr/>
                </a:tc>
                <a:tc>
                  <a:txBody>
                    <a:bodyPr/>
                    <a:lstStyle/>
                    <a:p>
                      <a:r>
                        <a:rPr lang="it-IT" dirty="0"/>
                        <a:t>Contemplare impermanenza</a:t>
                      </a:r>
                    </a:p>
                    <a:p>
                      <a:r>
                        <a:rPr lang="it-IT" dirty="0"/>
                        <a:t>Contemplare l’estinzione delle passioni</a:t>
                      </a:r>
                    </a:p>
                    <a:p>
                      <a:r>
                        <a:rPr lang="en-GB" dirty="0" err="1"/>
                        <a:t>Contemplare</a:t>
                      </a:r>
                      <a:r>
                        <a:rPr lang="en-GB" dirty="0"/>
                        <a:t> </a:t>
                      </a:r>
                      <a:r>
                        <a:rPr lang="en-GB" dirty="0" err="1"/>
                        <a:t>cessazione</a:t>
                      </a:r>
                      <a:endParaRPr lang="en-GB" dirty="0"/>
                    </a:p>
                    <a:p>
                      <a:r>
                        <a:rPr lang="en-GB" dirty="0" err="1"/>
                        <a:t>Contemplare</a:t>
                      </a:r>
                      <a:r>
                        <a:rPr lang="en-GB" dirty="0"/>
                        <a:t> </a:t>
                      </a:r>
                      <a:r>
                        <a:rPr lang="en-GB" dirty="0" err="1"/>
                        <a:t>l’abbandono</a:t>
                      </a:r>
                      <a:endParaRPr lang="en-GB" dirty="0"/>
                    </a:p>
                  </a:txBody>
                  <a:tcPr/>
                </a:tc>
                <a:tc>
                  <a:txBody>
                    <a:bodyPr/>
                    <a:lstStyle/>
                    <a:p>
                      <a:r>
                        <a:rPr lang="it-IT" dirty="0"/>
                        <a:t>Quarto satipaṭṭhāna</a:t>
                      </a:r>
                      <a:endParaRPr lang="en-GB" dirty="0"/>
                    </a:p>
                  </a:txBody>
                  <a:tcPr anchor="ctr"/>
                </a:tc>
                <a:tc vMerge="1">
                  <a:txBody>
                    <a:bodyPr/>
                    <a:lstStyle/>
                    <a:p>
                      <a:endParaRPr lang="en-GB" dirty="0"/>
                    </a:p>
                  </a:txBody>
                  <a:tcPr/>
                </a:tc>
                <a:tc vMerge="1">
                  <a:txBody>
                    <a:bodyPr/>
                    <a:lstStyle/>
                    <a:p>
                      <a:endParaRPr lang="en-GB"/>
                    </a:p>
                  </a:txBody>
                  <a:tcPr/>
                </a:tc>
                <a:extLst>
                  <a:ext uri="{0D108BD9-81ED-4DB2-BD59-A6C34878D82A}">
                    <a16:rowId xmlns:a16="http://schemas.microsoft.com/office/drawing/2014/main" val="860908752"/>
                  </a:ext>
                </a:extLst>
              </a:tr>
            </a:tbl>
          </a:graphicData>
        </a:graphic>
      </p:graphicFrame>
    </p:spTree>
    <p:extLst>
      <p:ext uri="{BB962C8B-B14F-4D97-AF65-F5344CB8AC3E}">
        <p14:creationId xmlns:p14="http://schemas.microsoft.com/office/powerpoint/2010/main" val="1565864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p:txBody>
          <a:bodyPr/>
          <a:lstStyle/>
          <a:p>
            <a:r>
              <a:rPr lang="it-IT" dirty="0">
                <a:latin typeface="Georgia Pro Black" panose="02040A02050405020203" pitchFamily="18" charset="0"/>
              </a:rPr>
              <a:t>Seconda tetrade</a:t>
            </a:r>
            <a:endParaRPr lang="en-GB" dirty="0">
              <a:latin typeface="Georgia Pro Black" panose="02040A020504050202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p:txBody>
          <a:bodyPr>
            <a:normAutofit fontScale="70000" lnSpcReduction="20000"/>
          </a:bodyPr>
          <a:lstStyle/>
          <a:p>
            <a:r>
              <a:rPr lang="it-IT" sz="4000" b="1" kern="100" dirty="0">
                <a:effectLst/>
                <a:latin typeface="Times New Roman" panose="02020603050405020304" pitchFamily="18" charset="0"/>
                <a:ea typeface="맑은 고딕" panose="020B0503020000020004" pitchFamily="50" charset="-127"/>
                <a:cs typeface="Times New Roman" panose="02020603050405020304" pitchFamily="18" charset="0"/>
              </a:rPr>
              <a:t>“Si esercita così: ‘Inspirerò sperimentando rapimento’; si esercita così: ‘Espirerò sperimentando rapimento’. Si esercita così: ‘Inspirerò sperimentando beatitudine’; si esercita così: ‘Espirerò sperimentando beatitudine’. Si esercita così: ‘Inspirerò sperimentando la formazione mentale’; si esercita così: ‘Espirerò sperimentando la formazione mentale’. Si esercita così: ‘Inspirerò calmando la formazione mentale’; si esercita così: ‘Espirerò calmando la formazione mentale’. </a:t>
            </a:r>
            <a:endParaRPr lang="en-GB" sz="4000" b="1"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504929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350107"/>
            <a:ext cx="9905999" cy="884745"/>
          </a:xfrm>
        </p:spPr>
        <p:txBody>
          <a:bodyPr>
            <a:normAutofit/>
          </a:bodyPr>
          <a:lstStyle/>
          <a:p>
            <a:r>
              <a:rPr lang="it-IT" sz="3600" dirty="0">
                <a:latin typeface="Georgia" panose="02040502050405020303" pitchFamily="18" charset="0"/>
              </a:rPr>
              <a:t>Formazioni mentali</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792480" y="1234852"/>
            <a:ext cx="10576560" cy="4830668"/>
          </a:xfrm>
        </p:spPr>
        <p:txBody>
          <a:bodyPr>
            <a:noAutofit/>
          </a:bodyPr>
          <a:lstStyle/>
          <a:p>
            <a:pPr eaLnBrk="0" hangingPunct="0">
              <a:lnSpc>
                <a:spcPct val="107000"/>
              </a:lnSpc>
              <a:spcAft>
                <a:spcPts val="600"/>
              </a:spcAft>
            </a:pP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P. 83: Il riferimento alla “attività mentale” nella terza fase della presente tetrade sulla contemplazione delle sensazioni corrisponde al termine Pāli </a:t>
            </a:r>
            <a:r>
              <a:rPr lang="it-IT" sz="1800" b="1" i="1" kern="100" dirty="0" err="1">
                <a:effectLst/>
                <a:latin typeface="Times New Roman" panose="02020603050405020304" pitchFamily="18" charset="0"/>
                <a:ea typeface="맑은 고딕" panose="020B0503020000020004" pitchFamily="50" charset="-127"/>
                <a:cs typeface="Times New Roman" panose="02020603050405020304" pitchFamily="18" charset="0"/>
              </a:rPr>
              <a:t>cittasaṅkhāra</a:t>
            </a: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 </a:t>
            </a:r>
            <a:endParaRPr lang="en-GB" sz="1800" b="1"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600"/>
              </a:spcAft>
            </a:pP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1800" b="1"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spcAft>
                <a:spcPts val="600"/>
              </a:spcAft>
            </a:pP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Nel contesto di una discussione che conduce al tema della cessazione di percezione e sensazione, il </a:t>
            </a:r>
            <a:r>
              <a:rPr lang="it-IT" sz="1800" b="1" i="1" kern="100" dirty="0" err="1">
                <a:effectLst/>
                <a:latin typeface="Times New Roman" panose="02020603050405020304" pitchFamily="18" charset="0"/>
                <a:ea typeface="맑은 고딕" panose="020B0503020000020004" pitchFamily="50" charset="-127"/>
                <a:cs typeface="Times New Roman" panose="02020603050405020304" pitchFamily="18" charset="0"/>
              </a:rPr>
              <a:t>Cūḷavedalla</a:t>
            </a:r>
            <a:r>
              <a:rPr lang="it-IT" sz="1800" b="1" i="1" kern="100" dirty="0">
                <a:effectLst/>
                <a:latin typeface="Times New Roman" panose="02020603050405020304" pitchFamily="18" charset="0"/>
                <a:ea typeface="맑은 고딕" panose="020B0503020000020004" pitchFamily="50" charset="-127"/>
                <a:cs typeface="Times New Roman" panose="02020603050405020304" pitchFamily="18" charset="0"/>
              </a:rPr>
              <a:t> sutta</a:t>
            </a: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 definisce il termine </a:t>
            </a:r>
            <a:r>
              <a:rPr lang="it-IT" sz="1800" b="1" i="1" kern="100" dirty="0" err="1">
                <a:effectLst/>
                <a:latin typeface="Times New Roman" panose="02020603050405020304" pitchFamily="18" charset="0"/>
                <a:ea typeface="맑은 고딕" panose="020B0503020000020004" pitchFamily="50" charset="-127"/>
                <a:cs typeface="Times New Roman" panose="02020603050405020304" pitchFamily="18" charset="0"/>
              </a:rPr>
              <a:t>cittasaṅkhāra</a:t>
            </a: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 come comprensivo di sensazioni e percezione. … Tuttavia, i paralleli al </a:t>
            </a:r>
            <a:r>
              <a:rPr lang="it-IT" sz="1800" b="1" i="1" kern="100" dirty="0" err="1">
                <a:effectLst/>
                <a:latin typeface="Times New Roman" panose="02020603050405020304" pitchFamily="18" charset="0"/>
                <a:ea typeface="맑은 고딕" panose="020B0503020000020004" pitchFamily="50" charset="-127"/>
                <a:cs typeface="Times New Roman" panose="02020603050405020304" pitchFamily="18" charset="0"/>
              </a:rPr>
              <a:t>Cūḷavedalla</a:t>
            </a:r>
            <a:r>
              <a:rPr lang="it-IT" sz="1800" b="1" i="1" kern="100" dirty="0">
                <a:effectLst/>
                <a:latin typeface="Times New Roman" panose="02020603050405020304" pitchFamily="18" charset="0"/>
                <a:ea typeface="맑은 고딕" panose="020B0503020000020004" pitchFamily="50" charset="-127"/>
                <a:cs typeface="Times New Roman" panose="02020603050405020304" pitchFamily="18" charset="0"/>
              </a:rPr>
              <a:t> sutta</a:t>
            </a:r>
            <a:r>
              <a:rPr lang="it-IT" sz="1800" b="1" kern="100" dirty="0">
                <a:effectLst/>
                <a:latin typeface="Times New Roman" panose="02020603050405020304" pitchFamily="18" charset="0"/>
                <a:ea typeface="맑은 고딕" panose="020B0503020000020004" pitchFamily="50" charset="-127"/>
                <a:cs typeface="Times New Roman" panose="02020603050405020304" pitchFamily="18" charset="0"/>
              </a:rPr>
              <a:t> danno definizioni differenti, in quanto il termine attività mentale comprende percezioni ed intenzioni.</a:t>
            </a:r>
            <a:endParaRPr lang="en-GB" sz="1800" b="1"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spcAft>
                <a:spcPts val="600"/>
              </a:spcAft>
            </a:pPr>
            <a:r>
              <a:rPr lang="it-IT" sz="1800" b="1" dirty="0">
                <a:effectLst/>
                <a:latin typeface="Times New Roman" panose="02020603050405020304" pitchFamily="18" charset="0"/>
                <a:ea typeface="맑은 고딕" panose="020B0503020000020004" pitchFamily="50" charset="-127"/>
              </a:rPr>
              <a:t>Combinando le definizioni di attività mentali che si trovano nel </a:t>
            </a:r>
            <a:r>
              <a:rPr lang="it-IT" sz="1800" b="1" i="1" dirty="0" err="1">
                <a:effectLst/>
                <a:latin typeface="Times New Roman" panose="02020603050405020304" pitchFamily="18" charset="0"/>
                <a:ea typeface="맑은 고딕" panose="020B0503020000020004" pitchFamily="50" charset="-127"/>
              </a:rPr>
              <a:t>Cūḷavedalla</a:t>
            </a:r>
            <a:r>
              <a:rPr lang="it-IT" sz="1800" b="1" i="1" dirty="0">
                <a:effectLst/>
                <a:latin typeface="Times New Roman" panose="02020603050405020304" pitchFamily="18" charset="0"/>
                <a:ea typeface="맑은 고딕" panose="020B0503020000020004" pitchFamily="50" charset="-127"/>
              </a:rPr>
              <a:t> sutta</a:t>
            </a:r>
            <a:r>
              <a:rPr lang="it-IT" sz="1800" b="1" dirty="0">
                <a:effectLst/>
                <a:latin typeface="Times New Roman" panose="02020603050405020304" pitchFamily="18" charset="0"/>
                <a:ea typeface="맑은 고딕" panose="020B0503020000020004" pitchFamily="50" charset="-127"/>
              </a:rPr>
              <a:t> e nei suoi paralleli, si può ritenere che il compito richieda di tenere d’occhio le sensazioni, percezioni ed intenzioni che hanno occasione di stimolare un incremento dell’attività mentale, poiché esse vanno in direzione opposta alla tendenza generale, caratteristica della presente tetrade, di un graduale approfondimento della tranquillità mentale. Per questo motivo, è necessario notarle (per poi lasciare che si acquietino).</a:t>
            </a:r>
            <a:endParaRPr lang="en-GB" sz="1800" b="1" dirty="0"/>
          </a:p>
        </p:txBody>
      </p:sp>
    </p:spTree>
    <p:extLst>
      <p:ext uri="{BB962C8B-B14F-4D97-AF65-F5344CB8AC3E}">
        <p14:creationId xmlns:p14="http://schemas.microsoft.com/office/powerpoint/2010/main" val="312358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440283"/>
            <a:ext cx="9905999" cy="1037145"/>
          </a:xfrm>
        </p:spPr>
        <p:txBody>
          <a:bodyPr/>
          <a:lstStyle/>
          <a:p>
            <a:r>
              <a:rPr lang="it-IT" dirty="0">
                <a:latin typeface="Georgia Pro Black" panose="02040A02050405020203" pitchFamily="18" charset="0"/>
              </a:rPr>
              <a:t>Terza tetrade</a:t>
            </a:r>
            <a:endParaRPr lang="en-GB" dirty="0">
              <a:latin typeface="Georgia Pro Black" panose="02040A020504050202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1142999" y="1477428"/>
            <a:ext cx="9905999" cy="4435692"/>
          </a:xfrm>
        </p:spPr>
        <p:txBody>
          <a:bodyPr>
            <a:noAutofit/>
          </a:bodyPr>
          <a:lstStyle/>
          <a:p>
            <a:pPr eaLnBrk="0" hangingPunct="0">
              <a:lnSpc>
                <a:spcPct val="107000"/>
              </a:lnSpc>
              <a:spcAft>
                <a:spcPts val="800"/>
              </a:spcAft>
            </a:pP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“Si esercita così: ‘Inspirerò sperimentando la mente’; si esercita così: ‘Espirerò sperimentando la mente’. Si esercita così ‘Inspirerò allietando la mente’; si esercita così: ‘Espirerò allietando la mente’. Si esercita così: ‘Inspirerò concentrando la mente’; si esercita così: ‘Espirerò concentrando la mente’. Si esercita così: ‘Inspirerò liberando la mente’; si esercita così: ‘Espirerò liberando la mente’.</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41218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p:txBody>
          <a:bodyPr>
            <a:normAutofit/>
          </a:bodyPr>
          <a:lstStyle/>
          <a:p>
            <a:r>
              <a:rPr lang="it-IT" sz="3600" dirty="0">
                <a:latin typeface="Georgia" panose="02040502050405020303" pitchFamily="18" charset="0"/>
              </a:rPr>
              <a:t>Sperimentare la mente</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p:txBody>
          <a:bodyPr>
            <a:normAutofit/>
          </a:bodyPr>
          <a:lstStyle/>
          <a:p>
            <a:r>
              <a:rPr lang="it-IT" sz="4000" dirty="0">
                <a:latin typeface="Times New Roman" panose="02020603050405020304" pitchFamily="18" charset="0"/>
                <a:cs typeface="Times New Roman" panose="02020603050405020304" pitchFamily="18" charset="0"/>
              </a:rPr>
              <a:t>P. 96: A seguito del calmarsi dell’attività mentale nella tetrade precedente, è ora possibile sperimentare la mente in quanto tale</a:t>
            </a: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315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602843"/>
            <a:ext cx="9905999" cy="712025"/>
          </a:xfrm>
        </p:spPr>
        <p:txBody>
          <a:bodyPr>
            <a:normAutofit/>
          </a:bodyPr>
          <a:lstStyle/>
          <a:p>
            <a:r>
              <a:rPr lang="it-IT" sz="3600" dirty="0">
                <a:latin typeface="Georgia" panose="02040502050405020303" pitchFamily="18" charset="0"/>
              </a:rPr>
              <a:t>Allietare la mente</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274320" y="1488746"/>
            <a:ext cx="11572240" cy="4688534"/>
          </a:xfrm>
        </p:spPr>
        <p:txBody>
          <a:bodyPr>
            <a:normAutofit/>
          </a:bodyPr>
          <a:lstStyle/>
          <a:p>
            <a:r>
              <a:rPr lang="it-IT" sz="2800" i="1" dirty="0" err="1">
                <a:latin typeface="Times New Roman" panose="02020603050405020304" pitchFamily="18" charset="0"/>
                <a:cs typeface="Times New Roman" panose="02020603050405020304" pitchFamily="18" charset="0"/>
              </a:rPr>
              <a:t>Abhippamodati</a:t>
            </a:r>
            <a:r>
              <a:rPr lang="it-IT" sz="2800" dirty="0">
                <a:latin typeface="Times New Roman" panose="02020603050405020304" pitchFamily="18" charset="0"/>
                <a:cs typeface="Times New Roman" panose="02020603050405020304" pitchFamily="18" charset="0"/>
              </a:rPr>
              <a:t>, connesso a </a:t>
            </a:r>
            <a:r>
              <a:rPr lang="it-IT" sz="2800" i="1" dirty="0" err="1">
                <a:latin typeface="Times New Roman" panose="02020603050405020304" pitchFamily="18" charset="0"/>
                <a:cs typeface="Times New Roman" panose="02020603050405020304" pitchFamily="18" charset="0"/>
              </a:rPr>
              <a:t>pāmojja</a:t>
            </a:r>
            <a:r>
              <a:rPr lang="it-IT" sz="2800" dirty="0">
                <a:latin typeface="Times New Roman" panose="02020603050405020304" pitchFamily="18" charset="0"/>
                <a:cs typeface="Times New Roman" panose="02020603050405020304" pitchFamily="18" charset="0"/>
              </a:rPr>
              <a:t>. </a:t>
            </a:r>
          </a:p>
          <a:p>
            <a:r>
              <a:rPr lang="it-IT" sz="2800" dirty="0">
                <a:latin typeface="Times New Roman" panose="02020603050405020304" pitchFamily="18" charset="0"/>
                <a:cs typeface="Times New Roman" panose="02020603050405020304" pitchFamily="18" charset="0"/>
              </a:rPr>
              <a:t>Secondo il </a:t>
            </a:r>
            <a:r>
              <a:rPr lang="it-IT" sz="2800" i="1" dirty="0" err="1">
                <a:latin typeface="Times New Roman" panose="02020603050405020304" pitchFamily="18" charset="0"/>
                <a:cs typeface="Times New Roman" panose="02020603050405020304" pitchFamily="18" charset="0"/>
              </a:rPr>
              <a:t>Patisambhidāmagga</a:t>
            </a:r>
            <a:r>
              <a:rPr lang="it-IT" sz="2800" dirty="0">
                <a:latin typeface="Times New Roman" panose="02020603050405020304" pitchFamily="18" charset="0"/>
                <a:cs typeface="Times New Roman" panose="02020603050405020304" pitchFamily="18" charset="0"/>
              </a:rPr>
              <a:t>, qui la letizia sorge nel vedere l’unificazione della mente libera da distrazione. </a:t>
            </a:r>
          </a:p>
          <a:p>
            <a:r>
              <a:rPr lang="it-IT" sz="2800" dirty="0">
                <a:latin typeface="Times New Roman" panose="02020603050405020304" pitchFamily="18" charset="0"/>
                <a:cs typeface="Times New Roman" panose="02020603050405020304" pitchFamily="18" charset="0"/>
              </a:rPr>
              <a:t>Nella seconda tetrade, gioia e felicità sono le condizioni per calmare la mente. Qui, la letizia è il risultato del processo che conduce a calmare la mente. La letizia è parte dell’esperienza della mente in quanto tale.</a:t>
            </a:r>
          </a:p>
          <a:p>
            <a:r>
              <a:rPr lang="it-IT" sz="2800" i="1" dirty="0" err="1">
                <a:latin typeface="Times New Roman" panose="02020603050405020304" pitchFamily="18" charset="0"/>
                <a:cs typeface="Times New Roman" panose="02020603050405020304" pitchFamily="18" charset="0"/>
              </a:rPr>
              <a:t>Abhippamodati</a:t>
            </a:r>
            <a:r>
              <a:rPr lang="it-IT" sz="2800" dirty="0">
                <a:latin typeface="Times New Roman" panose="02020603050405020304" pitchFamily="18" charset="0"/>
                <a:cs typeface="Times New Roman" panose="02020603050405020304" pitchFamily="18" charset="0"/>
              </a:rPr>
              <a:t> può tradursi come superiore letizia, estrema letizia.</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0834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602843"/>
            <a:ext cx="9905999" cy="712025"/>
          </a:xfrm>
        </p:spPr>
        <p:txBody>
          <a:bodyPr>
            <a:normAutofit/>
          </a:bodyPr>
          <a:lstStyle/>
          <a:p>
            <a:r>
              <a:rPr lang="it-IT" sz="3600" dirty="0">
                <a:latin typeface="Georgia" panose="02040502050405020303" pitchFamily="18" charset="0"/>
              </a:rPr>
              <a:t>Liberare la mente</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274320" y="1488746"/>
            <a:ext cx="11572240" cy="4688534"/>
          </a:xfrm>
        </p:spPr>
        <p:txBody>
          <a:bodyPr>
            <a:normAutofit/>
          </a:bodyPr>
          <a:lstStyle/>
          <a:p>
            <a:r>
              <a:rPr lang="it-IT" sz="2800" dirty="0">
                <a:latin typeface="Times New Roman" panose="02020603050405020304" pitchFamily="18" charset="0"/>
                <a:cs typeface="Times New Roman" panose="02020603050405020304" pitchFamily="18" charset="0"/>
              </a:rPr>
              <a:t>Il verbo usato è </a:t>
            </a:r>
            <a:r>
              <a:rPr lang="it-IT" sz="2800" i="1" dirty="0" err="1">
                <a:latin typeface="Times New Roman" panose="02020603050405020304" pitchFamily="18" charset="0"/>
                <a:cs typeface="Times New Roman" panose="02020603050405020304" pitchFamily="18" charset="0"/>
              </a:rPr>
              <a:t>vimoceti</a:t>
            </a:r>
            <a:r>
              <a:rPr lang="it-IT" sz="2800" dirty="0">
                <a:latin typeface="Times New Roman" panose="02020603050405020304" pitchFamily="18" charset="0"/>
                <a:cs typeface="Times New Roman" panose="02020603050405020304" pitchFamily="18" charset="0"/>
              </a:rPr>
              <a:t> (causativo), collegato a </a:t>
            </a:r>
            <a:r>
              <a:rPr lang="it-IT" sz="2800" i="1" dirty="0" err="1">
                <a:latin typeface="Times New Roman" panose="02020603050405020304" pitchFamily="18" charset="0"/>
                <a:cs typeface="Times New Roman" panose="02020603050405020304" pitchFamily="18" charset="0"/>
              </a:rPr>
              <a:t>vimutti</a:t>
            </a:r>
            <a:r>
              <a:rPr lang="it-IT" sz="2800" dirty="0">
                <a:latin typeface="Times New Roman" panose="02020603050405020304" pitchFamily="18" charset="0"/>
                <a:cs typeface="Times New Roman" panose="02020603050405020304" pitchFamily="18" charset="0"/>
              </a:rPr>
              <a:t>, liberazione.</a:t>
            </a:r>
          </a:p>
          <a:p>
            <a:r>
              <a:rPr lang="it-IT" sz="2800" dirty="0">
                <a:latin typeface="Times New Roman" panose="02020603050405020304" pitchFamily="18" charset="0"/>
                <a:cs typeface="Times New Roman" panose="02020603050405020304" pitchFamily="18" charset="0"/>
              </a:rPr>
              <a:t>Il termine </a:t>
            </a:r>
            <a:r>
              <a:rPr lang="it-IT" sz="2800" i="1" dirty="0">
                <a:latin typeface="Times New Roman" panose="02020603050405020304" pitchFamily="18" charset="0"/>
                <a:cs typeface="Times New Roman" panose="02020603050405020304" pitchFamily="18" charset="0"/>
              </a:rPr>
              <a:t>liberazione della mente (</a:t>
            </a:r>
            <a:r>
              <a:rPr lang="it-IT" sz="2800" i="1" dirty="0" err="1">
                <a:latin typeface="Times New Roman" panose="02020603050405020304" pitchFamily="18" charset="0"/>
                <a:cs typeface="Times New Roman" panose="02020603050405020304" pitchFamily="18" charset="0"/>
              </a:rPr>
              <a:t>cetovimutti</a:t>
            </a:r>
            <a:r>
              <a:rPr lang="it-IT" sz="2800" i="1" dirty="0">
                <a:latin typeface="Times New Roman" panose="02020603050405020304" pitchFamily="18" charset="0"/>
                <a:cs typeface="Times New Roman" panose="02020603050405020304" pitchFamily="18" charset="0"/>
              </a:rPr>
              <a:t>)</a:t>
            </a:r>
            <a:r>
              <a:rPr lang="it-IT" sz="2800" dirty="0">
                <a:latin typeface="Times New Roman" panose="02020603050405020304" pitchFamily="18" charset="0"/>
                <a:cs typeface="Times New Roman" panose="02020603050405020304" pitchFamily="18" charset="0"/>
              </a:rPr>
              <a:t> quando appare singolarmente indica uno stato di profonda concentrazione in cui la mente è libera dagli ostacoli ed è quindi una liberazione solo temporanea.</a:t>
            </a:r>
          </a:p>
          <a:p>
            <a:r>
              <a:rPr lang="it-IT" sz="2800" dirty="0">
                <a:latin typeface="Times New Roman" panose="02020603050405020304" pitchFamily="18" charset="0"/>
                <a:cs typeface="Times New Roman" panose="02020603050405020304" pitchFamily="18" charset="0"/>
              </a:rPr>
              <a:t>La liberazione irreversibile è chiamata </a:t>
            </a:r>
            <a:r>
              <a:rPr lang="it-IT" sz="2800" i="1" dirty="0">
                <a:latin typeface="Times New Roman" panose="02020603050405020304" pitchFamily="18" charset="0"/>
                <a:cs typeface="Times New Roman" panose="02020603050405020304" pitchFamily="18" charset="0"/>
              </a:rPr>
              <a:t>liberazione tramite saggezza (</a:t>
            </a:r>
            <a:r>
              <a:rPr lang="it-IT" sz="2800" i="1" dirty="0" err="1">
                <a:latin typeface="Times New Roman" panose="02020603050405020304" pitchFamily="18" charset="0"/>
                <a:cs typeface="Times New Roman" panose="02020603050405020304" pitchFamily="18" charset="0"/>
              </a:rPr>
              <a:t>paññā</a:t>
            </a:r>
            <a:r>
              <a:rPr lang="it-IT" sz="2800" i="1"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vimutti</a:t>
            </a:r>
            <a:r>
              <a:rPr lang="it-IT" sz="2800" i="1" dirty="0">
                <a:latin typeface="Times New Roman" panose="02020603050405020304" pitchFamily="18" charset="0"/>
                <a:cs typeface="Times New Roman" panose="02020603050405020304" pitchFamily="18" charset="0"/>
              </a:rPr>
              <a:t>)</a:t>
            </a:r>
            <a:r>
              <a:rPr lang="it-IT" sz="2800" dirty="0">
                <a:latin typeface="Times New Roman" panose="02020603050405020304" pitchFamily="18" charset="0"/>
                <a:cs typeface="Times New Roman" panose="02020603050405020304" pitchFamily="18" charset="0"/>
              </a:rPr>
              <a:t>, risultante dall’eradicazione degli </a:t>
            </a:r>
            <a:r>
              <a:rPr lang="it-IT" sz="2800" i="1" dirty="0">
                <a:latin typeface="Times New Roman" panose="02020603050405020304" pitchFamily="18" charset="0"/>
                <a:cs typeface="Times New Roman" panose="02020603050405020304" pitchFamily="18" charset="0"/>
              </a:rPr>
              <a:t>āsava</a:t>
            </a:r>
            <a:r>
              <a:rPr lang="it-IT" sz="2800" dirty="0">
                <a:latin typeface="Times New Roman" panose="02020603050405020304" pitchFamily="18" charset="0"/>
                <a:cs typeface="Times New Roman" panose="02020603050405020304" pitchFamily="18" charset="0"/>
              </a:rPr>
              <a:t> ( </a:t>
            </a:r>
            <a:r>
              <a:rPr lang="it-IT" sz="2800" i="1" dirty="0">
                <a:latin typeface="Times New Roman" panose="02020603050405020304" pitchFamily="18" charset="0"/>
                <a:cs typeface="Times New Roman" panose="02020603050405020304" pitchFamily="18" charset="0"/>
              </a:rPr>
              <a:t>influssi</a:t>
            </a:r>
            <a:r>
              <a:rPr lang="it-IT" sz="2800" dirty="0">
                <a:latin typeface="Times New Roman" panose="02020603050405020304" pitchFamily="18" charset="0"/>
                <a:cs typeface="Times New Roman" panose="02020603050405020304" pitchFamily="18" charset="0"/>
              </a:rPr>
              <a:t>)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524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602843"/>
            <a:ext cx="9905999" cy="712025"/>
          </a:xfrm>
        </p:spPr>
        <p:txBody>
          <a:bodyPr>
            <a:normAutofit/>
          </a:bodyPr>
          <a:lstStyle/>
          <a:p>
            <a:r>
              <a:rPr lang="it-IT" dirty="0">
                <a:latin typeface="Georgia Pro Black" panose="02040A02050405020203" pitchFamily="18" charset="0"/>
              </a:rPr>
              <a:t>Quarta tetrade</a:t>
            </a:r>
            <a:endParaRPr lang="en-GB" dirty="0">
              <a:latin typeface="Georgia Pro Black" panose="02040A020504050202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274320" y="1488746"/>
            <a:ext cx="11572240" cy="4688534"/>
          </a:xfrm>
        </p:spPr>
        <p:txBody>
          <a:bodyPr>
            <a:noAutofit/>
          </a:bodyPr>
          <a:lstStyle/>
          <a:p>
            <a:pPr eaLnBrk="0" hangingPunct="0">
              <a:lnSpc>
                <a:spcPct val="107000"/>
              </a:lnSpc>
              <a:spcAft>
                <a:spcPts val="800"/>
              </a:spcAft>
            </a:pP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“Si esercita così: ‘Inspirerò contemplando l’impermanenza’; si esercita così: ‘Espirerò contemplando l’impermanenza’. Si esercita così: ‘Inspirerò contemplando </a:t>
            </a:r>
            <a:r>
              <a:rPr lang="it-IT" sz="3200" kern="100" dirty="0">
                <a:latin typeface="Times New Roman" panose="02020603050405020304" pitchFamily="18" charset="0"/>
                <a:ea typeface="맑은 고딕" panose="020B0503020000020004" pitchFamily="50" charset="-127"/>
                <a:cs typeface="Times New Roman" panose="02020603050405020304" pitchFamily="18" charset="0"/>
              </a:rPr>
              <a:t>l’estinzione delle passioni</a:t>
            </a: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 si esercita così: ‘Espirerò contemplando </a:t>
            </a:r>
            <a:r>
              <a:rPr lang="it-IT" sz="3200" kern="100" dirty="0">
                <a:latin typeface="Times New Roman" panose="02020603050405020304" pitchFamily="18" charset="0"/>
                <a:ea typeface="맑은 고딕" panose="020B0503020000020004" pitchFamily="50" charset="-127"/>
                <a:cs typeface="Times New Roman" panose="02020603050405020304" pitchFamily="18" charset="0"/>
              </a:rPr>
              <a:t>l’estinzione delle passioni</a:t>
            </a: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 Si esercita così: ‘Inspirerò contemplando la cessazione’; si esercita così: ‘Espirerò contemplando la cessazione’. Si esercita così: ‘Inspirerò contemplando la rinuncia’; si esercita così: ‘Espirerò contemplando la rinuncia’. </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777858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2999" y="338683"/>
            <a:ext cx="9905999" cy="712025"/>
          </a:xfrm>
        </p:spPr>
        <p:txBody>
          <a:bodyPr>
            <a:normAutofit/>
          </a:bodyPr>
          <a:lstStyle/>
          <a:p>
            <a:r>
              <a:rPr lang="it-IT" sz="3600" dirty="0">
                <a:latin typeface="Georgia" panose="02040502050405020303" pitchFamily="18" charset="0"/>
              </a:rPr>
              <a:t>Impermanenza</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79" y="1314868"/>
            <a:ext cx="11572240" cy="4766411"/>
          </a:xfrm>
        </p:spPr>
        <p:txBody>
          <a:bodyPr>
            <a:noAutofit/>
          </a:bodyPr>
          <a:lstStyle/>
          <a:p>
            <a:pPr eaLnBrk="0" hangingPunct="0">
              <a:lnSpc>
                <a:spcPct val="107000"/>
              </a:lnSpc>
              <a:spcAft>
                <a:spcPts val="800"/>
              </a:spcAft>
            </a:pP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AN 9:1: «Amici, un monaco è saggio; possiede la saggezza che discerne il sorgere ed il cessare, che è nobile e penetrante e conduce alla completa distruzione della sofferenza. Questa è la quinta causa prossimale per lo sviluppo dei fattori di illuminazione … La percezione dell’impermanenza deve essere sviluppata per eradicare il concetto ‘Io </a:t>
            </a:r>
            <a:r>
              <a:rPr lang="it-IT" sz="3200" kern="100" dirty="0" err="1">
                <a:effectLst/>
                <a:latin typeface="Times New Roman" panose="02020603050405020304" pitchFamily="18" charset="0"/>
                <a:ea typeface="맑은 고딕" panose="020B0503020000020004" pitchFamily="50" charset="-127"/>
                <a:cs typeface="Times New Roman" panose="02020603050405020304" pitchFamily="18" charset="0"/>
              </a:rPr>
              <a:t>sono’</a:t>
            </a: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 Quando uno percepisce l’impermanenza, viene stabilita la percezione del non sé. Quando uno percepisce il non sé eradica il concetto ‘Io </a:t>
            </a:r>
            <a:r>
              <a:rPr lang="it-IT" sz="3200" kern="100" dirty="0" err="1">
                <a:effectLst/>
                <a:latin typeface="Times New Roman" panose="02020603050405020304" pitchFamily="18" charset="0"/>
                <a:ea typeface="맑은 고딕" panose="020B0503020000020004" pitchFamily="50" charset="-127"/>
                <a:cs typeface="Times New Roman" panose="02020603050405020304" pitchFamily="18" charset="0"/>
              </a:rPr>
              <a:t>sono’</a:t>
            </a: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 (e questo è) il nibbāna in questa stessa vita.»</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297984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2999" y="338683"/>
            <a:ext cx="9905999" cy="712025"/>
          </a:xfrm>
        </p:spPr>
        <p:txBody>
          <a:bodyPr>
            <a:normAutofit/>
          </a:bodyPr>
          <a:lstStyle/>
          <a:p>
            <a:r>
              <a:rPr lang="it-IT" sz="3600" dirty="0" err="1">
                <a:latin typeface="Georgia" panose="02040502050405020303" pitchFamily="18" charset="0"/>
              </a:rPr>
              <a:t>Anattalakkhana</a:t>
            </a:r>
            <a:r>
              <a:rPr lang="it-IT" sz="3600" dirty="0">
                <a:latin typeface="Georgia" panose="02040502050405020303" pitchFamily="18" charset="0"/>
              </a:rPr>
              <a:t> sutta</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79" y="1314868"/>
            <a:ext cx="11572240" cy="4766411"/>
          </a:xfrm>
        </p:spPr>
        <p:txBody>
          <a:bodyPr>
            <a:noAutofit/>
          </a:bodyPr>
          <a:lstStyle/>
          <a:p>
            <a:pPr eaLnBrk="0" hangingPunct="0">
              <a:lnSpc>
                <a:spcPct val="107000"/>
              </a:lnSpc>
              <a:spcAft>
                <a:spcPts val="800"/>
              </a:spcAft>
            </a:pP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“Che pensate, monaci? La forma è permanente o impermanente?”</a:t>
            </a:r>
            <a:b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b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“Impermanente, venerabile signore.”</a:t>
            </a:r>
            <a:b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b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“Ciò che è impermanente è sofferenza o gioia?”</a:t>
            </a:r>
            <a:b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b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“Sofferenza, venerabile signore.”</a:t>
            </a:r>
            <a:b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b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“Quindi, può ciò che è impermanente, sofferenza e soggetto al cambiamento essere considerato in questo modo: ‘Questo è mio, io sono questo, questo è il mio sé’?’ </a:t>
            </a:r>
            <a:b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b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“No, venerabile signore.”</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056993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602843"/>
            <a:ext cx="9905999" cy="712025"/>
          </a:xfrm>
        </p:spPr>
        <p:txBody>
          <a:bodyPr>
            <a:normAutofit/>
          </a:bodyPr>
          <a:lstStyle/>
          <a:p>
            <a:r>
              <a:rPr lang="it-IT" sz="3600" dirty="0">
                <a:latin typeface="Georgia" panose="02040502050405020303" pitchFamily="18" charset="0"/>
              </a:rPr>
              <a:t>Impermanenza</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274320" y="1488745"/>
            <a:ext cx="11572240" cy="4766411"/>
          </a:xfrm>
        </p:spPr>
        <p:txBody>
          <a:bodyPr>
            <a:noAutofit/>
          </a:bodyPr>
          <a:lstStyle/>
          <a:p>
            <a:pPr eaLnBrk="0" hangingPunct="0">
              <a:lnSpc>
                <a:spcPct val="107000"/>
              </a:lnSpc>
              <a:spcAft>
                <a:spcPts val="800"/>
              </a:spcAft>
            </a:pPr>
            <a:r>
              <a:rPr lang="it-IT" sz="32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Anattalakkhana</a:t>
            </a:r>
            <a:r>
              <a:rPr lang="it-IT" sz="3200" i="1" kern="100" dirty="0">
                <a:effectLst/>
                <a:latin typeface="Times New Roman" panose="02020603050405020304" pitchFamily="18" charset="0"/>
                <a:ea typeface="맑은 고딕" panose="020B0503020000020004" pitchFamily="50" charset="-127"/>
                <a:cs typeface="Times New Roman" panose="02020603050405020304" pitchFamily="18" charset="0"/>
              </a:rPr>
              <a:t> Sutta</a:t>
            </a: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p>
          <a:p>
            <a:pPr eaLnBrk="0" hangingPunct="0">
              <a:lnSpc>
                <a:spcPct val="107000"/>
              </a:lnSpc>
              <a:spcAft>
                <a:spcPts val="800"/>
              </a:spcAft>
            </a:pPr>
            <a:endParaRPr lang="it-IT" sz="3200" kern="100" dirty="0">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graphicFrame>
        <p:nvGraphicFramePr>
          <p:cNvPr id="2" name="Diagramma 1">
            <a:extLst>
              <a:ext uri="{FF2B5EF4-FFF2-40B4-BE49-F238E27FC236}">
                <a16:creationId xmlns:a16="http://schemas.microsoft.com/office/drawing/2014/main" id="{ACE7C59F-0AC6-8126-842E-7FE0DB72E2E9}"/>
              </a:ext>
            </a:extLst>
          </p:cNvPr>
          <p:cNvGraphicFramePr/>
          <p:nvPr>
            <p:extLst>
              <p:ext uri="{D42A27DB-BD31-4B8C-83A1-F6EECF244321}">
                <p14:modId xmlns:p14="http://schemas.microsoft.com/office/powerpoint/2010/main" val="840398240"/>
              </p:ext>
            </p:extLst>
          </p:nvPr>
        </p:nvGraphicFramePr>
        <p:xfrm>
          <a:off x="1234440" y="1085426"/>
          <a:ext cx="9652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4027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143000" y="602843"/>
            <a:ext cx="9905999" cy="712025"/>
          </a:xfrm>
        </p:spPr>
        <p:txBody>
          <a:bodyPr>
            <a:normAutofit/>
          </a:bodyPr>
          <a:lstStyle/>
          <a:p>
            <a:r>
              <a:rPr lang="it-IT" sz="3600" dirty="0">
                <a:latin typeface="Georgia" panose="02040502050405020303" pitchFamily="18" charset="0"/>
              </a:rPr>
              <a:t>Estinzione delle passioni e cessazione</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274320" y="1488745"/>
            <a:ext cx="11572240" cy="4766411"/>
          </a:xfrm>
        </p:spPr>
        <p:txBody>
          <a:bodyPr>
            <a:noAutofit/>
          </a:bodyPr>
          <a:lstStyle/>
          <a:p>
            <a:pPr eaLnBrk="0" hangingPunct="0">
              <a:lnSpc>
                <a:spcPct val="107000"/>
              </a:lnSpc>
              <a:spcAft>
                <a:spcPts val="800"/>
              </a:spcAft>
            </a:pPr>
            <a:r>
              <a:rPr lang="it-IT" sz="2800" i="1" kern="100" dirty="0">
                <a:effectLst/>
                <a:latin typeface="Times New Roman" panose="02020603050405020304" pitchFamily="18" charset="0"/>
                <a:ea typeface="맑은 고딕" panose="020B0503020000020004" pitchFamily="50" charset="-127"/>
                <a:cs typeface="Times New Roman" panose="02020603050405020304" pitchFamily="18" charset="0"/>
              </a:rPr>
              <a:t>Virāga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dissolvimento, estinzione delle passioni</a:t>
            </a:r>
          </a:p>
          <a:p>
            <a:pPr eaLnBrk="0" hangingPunct="0">
              <a:lnSpc>
                <a:spcPct val="107000"/>
              </a:lnSpc>
              <a:spcAft>
                <a:spcPts val="800"/>
              </a:spcAft>
            </a:pPr>
            <a:r>
              <a:rPr lang="it-IT" sz="2800" i="1" kern="100" dirty="0">
                <a:latin typeface="Times New Roman" panose="02020603050405020304" pitchFamily="18" charset="0"/>
                <a:ea typeface="맑은 고딕" panose="020B0503020000020004" pitchFamily="50" charset="-127"/>
                <a:cs typeface="Times New Roman" panose="02020603050405020304" pitchFamily="18" charset="0"/>
              </a:rPr>
              <a:t>Virāga</a:t>
            </a:r>
            <a:r>
              <a:rPr lang="it-IT" sz="2800" kern="100" dirty="0">
                <a:latin typeface="Times New Roman" panose="02020603050405020304" pitchFamily="18" charset="0"/>
                <a:ea typeface="맑은 고딕" panose="020B0503020000020004" pitchFamily="50" charset="-127"/>
                <a:cs typeface="Times New Roman" panose="02020603050405020304" pitchFamily="18" charset="0"/>
              </a:rPr>
              <a:t> ha un duplice significato: </a:t>
            </a:r>
          </a:p>
          <a:p>
            <a:pPr eaLnBrk="0" hangingPunct="0">
              <a:lnSpc>
                <a:spcPct val="107000"/>
              </a:lnSpc>
              <a:spcAft>
                <a:spcPts val="800"/>
              </a:spcAft>
            </a:pPr>
            <a:r>
              <a:rPr lang="it-IT" sz="2800" kern="100" dirty="0">
                <a:latin typeface="Times New Roman" panose="02020603050405020304" pitchFamily="18" charset="0"/>
                <a:ea typeface="맑은 고딕" panose="020B0503020000020004" pitchFamily="50" charset="-127"/>
                <a:cs typeface="Times New Roman" panose="02020603050405020304" pitchFamily="18" charset="0"/>
              </a:rPr>
              <a:t>1. l’esperienza del dissolvimento dei fenomeni; la mente comincia ad indugiare sull’aspetto dello scolorire o dissolversi dei fenomeni. </a:t>
            </a:r>
          </a:p>
          <a:p>
            <a:pPr eaLnBrk="0" hangingPunct="0">
              <a:lnSpc>
                <a:spcPct val="107000"/>
              </a:lnSpc>
              <a:spcAft>
                <a:spcPts val="800"/>
              </a:spcAft>
            </a:pP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2. dal punto di vista della mente, questa esperienza porta con sé anche il dissolversi delle passioni e degli attaccamenti</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945760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010920" y="348843"/>
            <a:ext cx="9905999" cy="712025"/>
          </a:xfrm>
        </p:spPr>
        <p:txBody>
          <a:bodyPr>
            <a:normAutofit/>
          </a:bodyPr>
          <a:lstStyle/>
          <a:p>
            <a:r>
              <a:rPr lang="it-IT" sz="3600" dirty="0">
                <a:latin typeface="Georgia" panose="02040502050405020303" pitchFamily="18" charset="0"/>
              </a:rPr>
              <a:t>Estinzione delle passioni e cessazione</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80" y="1316025"/>
            <a:ext cx="11572240" cy="4942535"/>
          </a:xfrm>
        </p:spPr>
        <p:txBody>
          <a:bodyPr>
            <a:noAutofit/>
          </a:bodyPr>
          <a:lstStyle/>
          <a:p>
            <a:pPr eaLnBrk="0" hangingPunct="0">
              <a:lnSpc>
                <a:spcPct val="107000"/>
              </a:lnSpc>
              <a:spcAft>
                <a:spcPts val="800"/>
              </a:spcAft>
            </a:pP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Nirodha: </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cessazione.</a:t>
            </a:r>
          </a:p>
          <a:p>
            <a:pPr eaLnBrk="0" hangingPunct="0">
              <a:lnSpc>
                <a:spcPct val="107000"/>
              </a:lnSpc>
              <a:spcAft>
                <a:spcPts val="800"/>
              </a:spcAft>
            </a:pPr>
            <a:r>
              <a:rPr lang="it-IT" sz="2400" i="1" kern="100" dirty="0">
                <a:latin typeface="Times New Roman" panose="02020603050405020304" pitchFamily="18" charset="0"/>
                <a:ea typeface="맑은 고딕" panose="020B0503020000020004" pitchFamily="50" charset="-127"/>
                <a:cs typeface="Times New Roman" panose="02020603050405020304" pitchFamily="18" charset="0"/>
              </a:rPr>
              <a:t>Virāga</a:t>
            </a:r>
            <a:r>
              <a:rPr lang="it-IT" sz="2400" kern="100" dirty="0">
                <a:latin typeface="Times New Roman" panose="02020603050405020304" pitchFamily="18" charset="0"/>
                <a:ea typeface="맑은 고딕" panose="020B0503020000020004" pitchFamily="50" charset="-127"/>
                <a:cs typeface="Times New Roman" panose="02020603050405020304" pitchFamily="18" charset="0"/>
              </a:rPr>
              <a:t> si evolve nell’esperienza della cessazione dei fenomeni, il che conduce all’intuizione dell’assenza di una sostanza immutabile in essi e quindi all’intuizione della vacuità.</a:t>
            </a:r>
          </a:p>
          <a:p>
            <a:pPr eaLnBrk="0" hangingPunct="0">
              <a:lnSpc>
                <a:spcPct val="107000"/>
              </a:lnSpc>
              <a:spcAft>
                <a:spcPts val="80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P. 125: «Nel comprendere che la cessazione implicitamente punta nella direzione della vacuità, si può intendere la progressione meditativa dall’impermanenza all’estinzione delle passioni e cessazione come riguardante, nel suo modo peculiare, tutte le tre caratteristiche. In questo modo, è possibile interpretare la presente tetrade come una breve presentazione dei punti essenziali dell’insight, che conduce la mente a volgersi verso la meta finale della liberazione … L’estremo punto di convergenza ed il picco di estinzione delle passioni e cessazione è la realizzazione del Nirvāṇa.»</a:t>
            </a:r>
          </a:p>
        </p:txBody>
      </p:sp>
    </p:spTree>
    <p:extLst>
      <p:ext uri="{BB962C8B-B14F-4D97-AF65-F5344CB8AC3E}">
        <p14:creationId xmlns:p14="http://schemas.microsoft.com/office/powerpoint/2010/main" val="1752229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1010920" y="348843"/>
            <a:ext cx="9905999" cy="712025"/>
          </a:xfrm>
        </p:spPr>
        <p:txBody>
          <a:bodyPr>
            <a:normAutofit/>
          </a:bodyPr>
          <a:lstStyle/>
          <a:p>
            <a:r>
              <a:rPr lang="it-IT" sz="3600" dirty="0">
                <a:latin typeface="Georgia" panose="02040502050405020303" pitchFamily="18" charset="0"/>
              </a:rPr>
              <a:t>Rinuncia</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80" y="1316025"/>
            <a:ext cx="11572240" cy="4942535"/>
          </a:xfrm>
        </p:spPr>
        <p:txBody>
          <a:bodyPr>
            <a:noAutofit/>
          </a:bodyPr>
          <a:lstStyle/>
          <a:p>
            <a:pPr eaLnBrk="0" hangingPunct="0">
              <a:lnSpc>
                <a:spcPct val="107000"/>
              </a:lnSpc>
              <a:spcAft>
                <a:spcPts val="800"/>
              </a:spcAft>
            </a:pPr>
            <a:r>
              <a:rPr lang="it-IT" sz="36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Patinissagga</a:t>
            </a:r>
            <a:r>
              <a:rPr lang="it-IT" sz="3600" i="1"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3600" kern="100" dirty="0">
                <a:effectLst/>
                <a:latin typeface="Times New Roman" panose="02020603050405020304" pitchFamily="18" charset="0"/>
                <a:ea typeface="맑은 고딕" panose="020B0503020000020004" pitchFamily="50" charset="-127"/>
                <a:cs typeface="Times New Roman" panose="02020603050405020304" pitchFamily="18" charset="0"/>
              </a:rPr>
              <a:t>rinuncia</a:t>
            </a:r>
          </a:p>
          <a:p>
            <a:pPr eaLnBrk="0" hangingPunct="0">
              <a:lnSpc>
                <a:spcPct val="107000"/>
              </a:lnSpc>
              <a:spcAft>
                <a:spcPts val="800"/>
              </a:spcAft>
            </a:pPr>
            <a:r>
              <a:rPr lang="it-IT" sz="3600" kern="100" dirty="0">
                <a:latin typeface="Times New Roman" panose="02020603050405020304" pitchFamily="18" charset="0"/>
                <a:ea typeface="맑은 고딕" panose="020B0503020000020004" pitchFamily="50" charset="-127"/>
                <a:cs typeface="Times New Roman" panose="02020603050405020304" pitchFamily="18" charset="0"/>
              </a:rPr>
              <a:t>P. 127: «Un termine dal significato simile è </a:t>
            </a:r>
            <a:r>
              <a:rPr lang="it-IT" sz="3600" i="1" kern="100" dirty="0" err="1">
                <a:latin typeface="Times New Roman" panose="02020603050405020304" pitchFamily="18" charset="0"/>
                <a:ea typeface="맑은 고딕" panose="020B0503020000020004" pitchFamily="50" charset="-127"/>
                <a:cs typeface="Times New Roman" panose="02020603050405020304" pitchFamily="18" charset="0"/>
              </a:rPr>
              <a:t>vossagga</a:t>
            </a:r>
            <a:r>
              <a:rPr lang="it-IT" sz="3600" kern="100" dirty="0">
                <a:latin typeface="Times New Roman" panose="02020603050405020304" pitchFamily="18" charset="0"/>
                <a:ea typeface="맑은 고딕" panose="020B0503020000020004" pitchFamily="50" charset="-127"/>
                <a:cs typeface="Times New Roman" panose="02020603050405020304" pitchFamily="18" charset="0"/>
              </a:rPr>
              <a:t>, che si riferisce al ‘lasciar andare’ che avviene quando i fattori di illuminazione sono coltivati sulla base della solitudine, dell’estinzione delle passioni e della cessazione. Entrambi i termini suggeriscono un volgersi della mente verso la realizzazione del Nirvāṇa.»</a:t>
            </a:r>
            <a:endParaRPr lang="it-IT" sz="3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577415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980440" y="826363"/>
            <a:ext cx="9905999" cy="712025"/>
          </a:xfrm>
        </p:spPr>
        <p:txBody>
          <a:bodyPr>
            <a:normAutofit/>
          </a:bodyPr>
          <a:lstStyle/>
          <a:p>
            <a:r>
              <a:rPr lang="it-IT" sz="3600" dirty="0">
                <a:latin typeface="Georgia" panose="02040502050405020303" pitchFamily="18" charset="0"/>
              </a:rPr>
              <a:t>Sviluppo dei sette fattori di illuminazione</a:t>
            </a:r>
            <a:endParaRPr lang="en-GB" sz="3600" dirty="0">
              <a:latin typeface="Georgia" panose="020405020504050203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80" y="2220265"/>
            <a:ext cx="11572240" cy="2697175"/>
          </a:xfrm>
        </p:spPr>
        <p:txBody>
          <a:bodyPr>
            <a:noAutofit/>
          </a:bodyPr>
          <a:lstStyle/>
          <a:p>
            <a:pPr eaLnBrk="0" hangingPunct="0">
              <a:lnSpc>
                <a:spcPct val="107000"/>
              </a:lnSpc>
              <a:spcAft>
                <a:spcPts val="800"/>
              </a:spcAft>
            </a:pPr>
            <a:r>
              <a:rPr lang="it-IT" sz="3600" kern="100" dirty="0">
                <a:latin typeface="Times New Roman" panose="02020603050405020304" pitchFamily="18" charset="0"/>
                <a:ea typeface="맑은 고딕" panose="020B0503020000020004" pitchFamily="50" charset="-127"/>
                <a:cs typeface="Times New Roman" panose="02020603050405020304" pitchFamily="18" charset="0"/>
              </a:rPr>
              <a:t>«… un monaco sviluppa il fattore di illuminazione della consapevolezza …, che è basato sulla solitudine, sull’estinzione delle passioni e sulla rinuncia e che matura nella rinuncia.»</a:t>
            </a:r>
            <a:endParaRPr lang="it-IT" sz="3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227758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787400" y="499541"/>
            <a:ext cx="9905999" cy="890677"/>
          </a:xfrm>
        </p:spPr>
        <p:txBody>
          <a:bodyPr>
            <a:normAutofit/>
          </a:bodyPr>
          <a:lstStyle/>
          <a:p>
            <a:r>
              <a:rPr lang="it-IT" dirty="0">
                <a:latin typeface="Georgia Pro Black" panose="02040A02050405020203" pitchFamily="18" charset="0"/>
              </a:rPr>
              <a:t>Tetradi e satipa</a:t>
            </a:r>
            <a:r>
              <a:rPr lang="it-IT" b="1" dirty="0">
                <a:latin typeface="Georgia Pro Black" panose="02040A02050405020203" pitchFamily="18" charset="0"/>
              </a:rPr>
              <a:t>ṭṭ</a:t>
            </a:r>
            <a:r>
              <a:rPr lang="it-IT" dirty="0">
                <a:latin typeface="Georgia Pro Black" panose="02040A02050405020203" pitchFamily="18" charset="0"/>
              </a:rPr>
              <a:t>hāna</a:t>
            </a:r>
            <a:endParaRPr lang="en-GB" dirty="0">
              <a:latin typeface="Georgia Pro Black" panose="02040A020504050202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80" y="1478585"/>
            <a:ext cx="11572240" cy="4465015"/>
          </a:xfrm>
        </p:spPr>
        <p:txBody>
          <a:bodyPr>
            <a:noAutofit/>
          </a:bodyPr>
          <a:lstStyle/>
          <a:p>
            <a:pPr eaLnBrk="0" hangingPunct="0">
              <a:lnSpc>
                <a:spcPct val="107000"/>
              </a:lnSpc>
              <a:spcAft>
                <a:spcPts val="800"/>
              </a:spcAft>
            </a:pPr>
            <a:r>
              <a:rPr lang="it-IT" sz="2400" dirty="0">
                <a:effectLst/>
                <a:latin typeface="Times New Roman" panose="02020603050405020304" pitchFamily="18" charset="0"/>
                <a:ea typeface="맑은 고딕" panose="020B0503020000020004" pitchFamily="50" charset="-127"/>
              </a:rPr>
              <a:t>Primo satipaṭṭhāna: Dico che questo è un tipo di corpo tra i corpi, ossia l’inspirazione e l’espirazione</a:t>
            </a:r>
          </a:p>
          <a:p>
            <a:pPr eaLnBrk="0" hangingPunct="0">
              <a:lnSpc>
                <a:spcPct val="107000"/>
              </a:lnSpc>
              <a:spcAft>
                <a:spcPts val="800"/>
              </a:spcAft>
            </a:pPr>
            <a:r>
              <a:rPr lang="it-IT" sz="2400" dirty="0">
                <a:effectLst/>
                <a:latin typeface="Times New Roman" panose="02020603050405020304" pitchFamily="18" charset="0"/>
                <a:ea typeface="맑은 고딕" panose="020B0503020000020004" pitchFamily="50" charset="-127"/>
              </a:rPr>
              <a:t>Secondo satipaṭṭhāna: Dico che questo è una certa sensazione tra le sensazioni, ossia il prestare appropriata attenzione all’inspirazione e all’espirazione.</a:t>
            </a:r>
          </a:p>
          <a:p>
            <a:pPr eaLnBrk="0" hangingPunct="0">
              <a:lnSpc>
                <a:spcPct val="107000"/>
              </a:lnSpc>
              <a:spcAft>
                <a:spcPts val="800"/>
              </a:spcAft>
            </a:pPr>
            <a:r>
              <a:rPr lang="it-IT" sz="2400" dirty="0">
                <a:effectLst/>
                <a:latin typeface="Times New Roman" panose="02020603050405020304" pitchFamily="18" charset="0"/>
                <a:ea typeface="맑은 고딕" panose="020B0503020000020004" pitchFamily="50" charset="-127"/>
              </a:rPr>
              <a:t>Terzo satipaṭṭhāna: Affermo che non vi può essere sviluppo della consapevolezza del respiro per qualcuno che è distratto, che non è pienamente consapevole.</a:t>
            </a:r>
          </a:p>
          <a:p>
            <a:pPr eaLnBrk="0" hangingPunct="0">
              <a:lnSpc>
                <a:spcPct val="107000"/>
              </a:lnSpc>
              <a:spcAft>
                <a:spcPts val="800"/>
              </a:spcAft>
            </a:pPr>
            <a:r>
              <a:rPr lang="it-IT" sz="2400" dirty="0">
                <a:effectLst/>
                <a:latin typeface="Times New Roman" panose="02020603050405020304" pitchFamily="18" charset="0"/>
                <a:ea typeface="맑은 고딕" panose="020B0503020000020004" pitchFamily="50" charset="-127"/>
              </a:rPr>
              <a:t>Quarto satipaṭṭhāna: Avendo visto con saggezza l’abbandono di desiderio e scontento, osserva diligentemente con equanimità.</a:t>
            </a:r>
            <a:endPar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319370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787400" y="499541"/>
            <a:ext cx="9905999" cy="1386409"/>
          </a:xfrm>
        </p:spPr>
        <p:txBody>
          <a:bodyPr>
            <a:normAutofit/>
          </a:bodyPr>
          <a:lstStyle/>
          <a:p>
            <a:r>
              <a:rPr kumimoji="0" lang="it-IT" sz="2800" b="1" i="0" u="none" strike="noStrike" kern="1200" cap="none" spc="0" normalizeH="0" baseline="0" noProof="0" dirty="0">
                <a:ln>
                  <a:noFill/>
                </a:ln>
                <a:solidFill>
                  <a:schemeClr val="accent6">
                    <a:lumMod val="40000"/>
                    <a:lumOff val="60000"/>
                  </a:schemeClr>
                </a:solidFill>
                <a:effectLst/>
                <a:uLnTx/>
                <a:uFillTx/>
                <a:latin typeface="Times New Roman" panose="02020603050405020304" pitchFamily="18" charset="0"/>
                <a:ea typeface="맑은 고딕" panose="020B0503020000020004" pitchFamily="50" charset="-127"/>
                <a:cs typeface="+mn-cs"/>
              </a:rPr>
              <a:t>Terzo satipaṭṭhāna: Affermo che non vi può essere sviluppo della consapevolezza del respiro per qualcuno che è distratto, che non è pienamente consapevole</a:t>
            </a:r>
            <a:endParaRPr lang="en-GB" sz="2800" b="1" dirty="0">
              <a:solidFill>
                <a:schemeClr val="accent6">
                  <a:lumMod val="40000"/>
                  <a:lumOff val="60000"/>
                </a:schemeClr>
              </a:solidFill>
              <a:latin typeface="Georgia Pro Black" panose="02040A02050405020203" pitchFamily="18" charset="0"/>
            </a:endParaRP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80" y="1981201"/>
            <a:ext cx="11572240" cy="3962400"/>
          </a:xfrm>
        </p:spPr>
        <p:txBody>
          <a:bodyPr>
            <a:noAutofit/>
          </a:bodyPr>
          <a:lstStyle/>
          <a:p>
            <a:pPr eaLnBrk="0" hangingPunct="0">
              <a:lnSpc>
                <a:spcPct val="107000"/>
              </a:lnSpc>
              <a:spcAft>
                <a:spcPts val="80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Bhikkhu Bodhi: «Il termine tradotto con ‘distratto’ è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muttasati</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in Pāli.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Mutta</a:t>
            </a: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ha il senso di perdita.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Muttasati</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significa confuso o indistinto, senza consapevolezza, l’essere distratto. Conoscere il respiro che entra ed esce è la funzione di </a:t>
            </a: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sampajañña</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quindi la consapevolezza e la piena coscienza sono presenti fin dall’inizio del processo ed esse sono funzioni della mente. Il commentario fa una considerazione interessante: qualunque sia lo stadio di consapevolezza del respiro che uno sta praticando, anche l’essere semplicemente consapevoli della lunghezza del respiro può essere  considerato competenza della contemplazione della mente. Visto che </a:t>
            </a:r>
            <a:r>
              <a:rPr lang="it-IT" sz="2400" i="1" kern="100" dirty="0">
                <a:effectLst/>
                <a:latin typeface="Times New Roman" panose="02020603050405020304" pitchFamily="18" charset="0"/>
                <a:ea typeface="맑은 고딕" panose="020B0503020000020004" pitchFamily="50" charset="-127"/>
                <a:cs typeface="Times New Roman" panose="02020603050405020304" pitchFamily="18" charset="0"/>
              </a:rPr>
              <a:t>sati</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e piena coscienza sono necessarie in qualunque stadio della pratica, il Buddha afferma che esse appartengono alla contemplazione della mente.»</a:t>
            </a:r>
          </a:p>
        </p:txBody>
      </p:sp>
    </p:spTree>
    <p:extLst>
      <p:ext uri="{BB962C8B-B14F-4D97-AF65-F5344CB8AC3E}">
        <p14:creationId xmlns:p14="http://schemas.microsoft.com/office/powerpoint/2010/main" val="4125868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AC743EE-C4B8-0A52-807C-9AD1330C9A31}"/>
              </a:ext>
            </a:extLst>
          </p:cNvPr>
          <p:cNvSpPr>
            <a:spLocks noGrp="1"/>
          </p:cNvSpPr>
          <p:nvPr>
            <p:ph type="title"/>
          </p:nvPr>
        </p:nvSpPr>
        <p:spPr>
          <a:xfrm>
            <a:off x="787400" y="499541"/>
            <a:ext cx="9905999" cy="1386409"/>
          </a:xfrm>
        </p:spPr>
        <p:txBody>
          <a:bodyPr>
            <a:normAutofit/>
          </a:bodyPr>
          <a:lstStyle/>
          <a:p>
            <a:r>
              <a:rPr kumimoji="0" lang="it-IT" sz="2800" b="1" i="0" u="none" strike="noStrike" kern="1200" cap="none" spc="0" normalizeH="0" baseline="0" noProof="0" dirty="0">
                <a:ln>
                  <a:noFill/>
                </a:ln>
                <a:solidFill>
                  <a:schemeClr val="accent6">
                    <a:lumMod val="40000"/>
                    <a:lumOff val="60000"/>
                  </a:schemeClr>
                </a:solidFill>
                <a:effectLst/>
                <a:uLnTx/>
                <a:uFillTx/>
                <a:latin typeface="Times New Roman" panose="02020603050405020304" pitchFamily="18" charset="0"/>
                <a:ea typeface="맑은 고딕" panose="020B0503020000020004" pitchFamily="50" charset="-127"/>
                <a:cs typeface="+mn-cs"/>
              </a:rPr>
              <a:t>Quarto satipaṭṭhāna: Avendo visto con saggezza l’abbandono di desiderio e scontento, osserva diligentemente con equanimità.</a:t>
            </a:r>
          </a:p>
        </p:txBody>
      </p:sp>
      <p:sp>
        <p:nvSpPr>
          <p:cNvPr id="5" name="Segnaposto contenuto 4">
            <a:extLst>
              <a:ext uri="{FF2B5EF4-FFF2-40B4-BE49-F238E27FC236}">
                <a16:creationId xmlns:a16="http://schemas.microsoft.com/office/drawing/2014/main" id="{16EB4AC3-9180-B588-EEB0-C30B6B61EF5D}"/>
              </a:ext>
            </a:extLst>
          </p:cNvPr>
          <p:cNvSpPr>
            <a:spLocks noGrp="1"/>
          </p:cNvSpPr>
          <p:nvPr>
            <p:ph idx="1"/>
          </p:nvPr>
        </p:nvSpPr>
        <p:spPr>
          <a:xfrm>
            <a:off x="309880" y="1981201"/>
            <a:ext cx="11572240" cy="3962400"/>
          </a:xfrm>
        </p:spPr>
        <p:txBody>
          <a:bodyPr>
            <a:noAutofit/>
          </a:bodyPr>
          <a:lstStyle/>
          <a:p>
            <a:pPr eaLnBrk="0" hangingPunct="0">
              <a:lnSpc>
                <a:spcPct val="107000"/>
              </a:lnSpc>
              <a:spcAft>
                <a:spcPts val="800"/>
              </a:spcAft>
            </a:pP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Bhikkhu Bodhi: «Il problema è come questa frase si connetta con la contemplazione dei fenomeni nei fenomeni. </a:t>
            </a:r>
            <a:r>
              <a:rPr lang="it-IT" sz="2400" kern="100" dirty="0">
                <a:latin typeface="Times New Roman" panose="02020603050405020304" pitchFamily="18" charset="0"/>
                <a:ea typeface="맑은 고딕" panose="020B0503020000020004" pitchFamily="50" charset="-127"/>
                <a:cs typeface="Times New Roman" panose="02020603050405020304" pitchFamily="18" charset="0"/>
              </a:rPr>
              <a:t>Questo è come comprendo la questione. La contemplazione dei fenomeni è divisa in quattro sezioni, la prima delle quali è quella sui cinque ostacoli. Desiderio e scontento sono spesso usati come sinonimi di brama e malevolenza, e pertanto rappresentano tutto il set di cinque ostacoli. Il climax dell’abbandono dei cinque ostacoli viene raggiunto quando essi non sorgono più. Il modo di soggiogarli è sviluppare i sette fattori di illuminazione, che culminano nello sviluppo dell’equanimità. In questo modo, la frase connette il processo al pieno sviluppo dell’intera contemplazione dei fenomeni con l’abbandono dei cinque ostacoli.»</a:t>
            </a:r>
            <a:endPar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784871632"/>
      </p:ext>
    </p:extLst>
  </p:cSld>
  <p:clrMapOvr>
    <a:masterClrMapping/>
  </p:clrMapOvr>
</p:sld>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emplate/>
  <TotalTime>408</TotalTime>
  <Words>1566</Words>
  <Application>Microsoft Office PowerPoint</Application>
  <PresentationFormat>Widescreen</PresentationFormat>
  <Paragraphs>93</Paragraphs>
  <Slides>19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19</vt:i4>
      </vt:variant>
    </vt:vector>
  </HeadingPairs>
  <TitlesOfParts>
    <vt:vector size="25" baseType="lpstr">
      <vt:lpstr>Arial</vt:lpstr>
      <vt:lpstr>Georgia</vt:lpstr>
      <vt:lpstr>Georgia Pro Black</vt:lpstr>
      <vt:lpstr>Times New Roman</vt:lpstr>
      <vt:lpstr>Walbaum Display</vt:lpstr>
      <vt:lpstr>RegattaVTI</vt:lpstr>
      <vt:lpstr>Ānāpānasati sutta </vt:lpstr>
      <vt:lpstr>Presentazione standard di PowerPoint</vt:lpstr>
      <vt:lpstr>Seconda tetrade</vt:lpstr>
      <vt:lpstr>Formazioni mentali</vt:lpstr>
      <vt:lpstr>Terza tetrade</vt:lpstr>
      <vt:lpstr>Sperimentare la mente</vt:lpstr>
      <vt:lpstr>Allietare la mente</vt:lpstr>
      <vt:lpstr>Liberare la mente</vt:lpstr>
      <vt:lpstr>Quarta tetrade</vt:lpstr>
      <vt:lpstr>Impermanenza</vt:lpstr>
      <vt:lpstr>Anattalakkhana sutta</vt:lpstr>
      <vt:lpstr>Impermanenza</vt:lpstr>
      <vt:lpstr>Estinzione delle passioni e cessazione</vt:lpstr>
      <vt:lpstr>Estinzione delle passioni e cessazione</vt:lpstr>
      <vt:lpstr>Rinuncia</vt:lpstr>
      <vt:lpstr>Sviluppo dei sette fattori di illuminazione</vt:lpstr>
      <vt:lpstr>Tetradi e satipaṭṭhāna</vt:lpstr>
      <vt:lpstr>Terzo satipaṭṭhāna: Affermo che non vi può essere sviluppo della consapevolezza del respiro per qualcuno che è distratto, che non è pienamente consapevole</vt:lpstr>
      <vt:lpstr>Quarto satipaṭṭhāna: Avendo visto con saggezza l’abbandono di desiderio e scontento, osserva diligentemente con equanimità.</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Ānāpānasati sutta</dc:title>
  <dc:creator>isabella coiutti</dc:creator>
  <cp:lastModifiedBy>isabella coiutti</cp:lastModifiedBy>
  <cp:revision>5</cp:revision>
  <dcterms:created xsi:type="dcterms:W3CDTF">2022-10-31T01:21:13Z</dcterms:created>
  <dcterms:modified xsi:type="dcterms:W3CDTF">2022-12-14T11:08:40Z</dcterms:modified>
</cp:coreProperties>
</file>